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media/image35.jpg" ContentType="image/jpg"/>
  <Override PartName="/ppt/media/image36.jpg" ContentType="image/jpg"/>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3" r:id="rId2"/>
    <p:sldMasterId id="2147483675" r:id="rId3"/>
    <p:sldMasterId id="2147483687" r:id="rId4"/>
  </p:sldMasterIdLst>
  <p:notesMasterIdLst>
    <p:notesMasterId r:id="rId92"/>
  </p:notesMasterIdLst>
  <p:sldIdLst>
    <p:sldId id="256" r:id="rId5"/>
    <p:sldId id="261" r:id="rId6"/>
    <p:sldId id="263" r:id="rId7"/>
    <p:sldId id="464" r:id="rId8"/>
    <p:sldId id="867" r:id="rId9"/>
    <p:sldId id="910" r:id="rId10"/>
    <p:sldId id="912" r:id="rId11"/>
    <p:sldId id="927" r:id="rId12"/>
    <p:sldId id="2147480628" r:id="rId13"/>
    <p:sldId id="2147480627" r:id="rId14"/>
    <p:sldId id="2147480630" r:id="rId15"/>
    <p:sldId id="494" r:id="rId16"/>
    <p:sldId id="520" r:id="rId17"/>
    <p:sldId id="482" r:id="rId18"/>
    <p:sldId id="523" r:id="rId19"/>
    <p:sldId id="528" r:id="rId20"/>
    <p:sldId id="531" r:id="rId21"/>
    <p:sldId id="525" r:id="rId22"/>
    <p:sldId id="532" r:id="rId23"/>
    <p:sldId id="533" r:id="rId24"/>
    <p:sldId id="506" r:id="rId25"/>
    <p:sldId id="538" r:id="rId26"/>
    <p:sldId id="539" r:id="rId27"/>
    <p:sldId id="540" r:id="rId28"/>
    <p:sldId id="541" r:id="rId29"/>
    <p:sldId id="857" r:id="rId30"/>
    <p:sldId id="268" r:id="rId31"/>
    <p:sldId id="2147481118" r:id="rId32"/>
    <p:sldId id="2147481119" r:id="rId33"/>
    <p:sldId id="257" r:id="rId34"/>
    <p:sldId id="2147481120" r:id="rId35"/>
    <p:sldId id="2147481122" r:id="rId36"/>
    <p:sldId id="2147481123" r:id="rId37"/>
    <p:sldId id="2146847549" r:id="rId38"/>
    <p:sldId id="2146847566" r:id="rId39"/>
    <p:sldId id="2147481124" r:id="rId40"/>
    <p:sldId id="260" r:id="rId41"/>
    <p:sldId id="2146847559" r:id="rId42"/>
    <p:sldId id="1158" r:id="rId43"/>
    <p:sldId id="2146847564" r:id="rId44"/>
    <p:sldId id="1175" r:id="rId45"/>
    <p:sldId id="2146847561" r:id="rId46"/>
    <p:sldId id="2146847550" r:id="rId47"/>
    <p:sldId id="2146847562" r:id="rId48"/>
    <p:sldId id="2146847563" r:id="rId49"/>
    <p:sldId id="2146847567" r:id="rId50"/>
    <p:sldId id="2146847554" r:id="rId51"/>
    <p:sldId id="2146847570" r:id="rId52"/>
    <p:sldId id="1138" r:id="rId53"/>
    <p:sldId id="1135" r:id="rId54"/>
    <p:sldId id="375" r:id="rId55"/>
    <p:sldId id="374" r:id="rId56"/>
    <p:sldId id="2146847568" r:id="rId57"/>
    <p:sldId id="373" r:id="rId58"/>
    <p:sldId id="2147481125" r:id="rId59"/>
    <p:sldId id="2146847558" r:id="rId60"/>
    <p:sldId id="2146847569" r:id="rId61"/>
    <p:sldId id="2146847556" r:id="rId62"/>
    <p:sldId id="2146847555" r:id="rId63"/>
    <p:sldId id="2146847557" r:id="rId64"/>
    <p:sldId id="2146847560" r:id="rId65"/>
    <p:sldId id="2146847565" r:id="rId66"/>
    <p:sldId id="879" r:id="rId67"/>
    <p:sldId id="662" r:id="rId68"/>
    <p:sldId id="364" r:id="rId69"/>
    <p:sldId id="2146847551" r:id="rId70"/>
    <p:sldId id="2146847542" r:id="rId71"/>
    <p:sldId id="363" r:id="rId72"/>
    <p:sldId id="2147481126" r:id="rId73"/>
    <p:sldId id="2147480631" r:id="rId74"/>
    <p:sldId id="1701" r:id="rId75"/>
    <p:sldId id="1924" r:id="rId76"/>
    <p:sldId id="2147481115" r:id="rId77"/>
    <p:sldId id="301" r:id="rId78"/>
    <p:sldId id="302" r:id="rId79"/>
    <p:sldId id="1925" r:id="rId80"/>
    <p:sldId id="1926" r:id="rId81"/>
    <p:sldId id="1927" r:id="rId82"/>
    <p:sldId id="1928" r:id="rId83"/>
    <p:sldId id="2147481111" r:id="rId84"/>
    <p:sldId id="2147481116" r:id="rId85"/>
    <p:sldId id="2147481113" r:id="rId86"/>
    <p:sldId id="2147481114" r:id="rId87"/>
    <p:sldId id="2147481117" r:id="rId88"/>
    <p:sldId id="271" r:id="rId89"/>
    <p:sldId id="262" r:id="rId90"/>
    <p:sldId id="258" r:id="rId91"/>
  </p:sldIdLst>
  <p:sldSz cx="12192000" cy="6858000"/>
  <p:notesSz cx="6858000" cy="9144000"/>
  <p:defaultText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7454D"/>
    <a:srgbClr val="B3454D"/>
    <a:srgbClr val="00385B"/>
    <a:srgbClr val="5B9232"/>
    <a:srgbClr val="33A9E2"/>
    <a:srgbClr val="0C682F"/>
    <a:srgbClr val="095F9F"/>
    <a:srgbClr val="DBDBC4"/>
    <a:srgbClr val="DBDBC5"/>
    <a:srgbClr val="58913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639"/>
    <p:restoredTop sz="94663"/>
  </p:normalViewPr>
  <p:slideViewPr>
    <p:cSldViewPr snapToGrid="0">
      <p:cViewPr varScale="1">
        <p:scale>
          <a:sx n="78" d="100"/>
          <a:sy n="78" d="100"/>
        </p:scale>
        <p:origin x="1301"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theme" Target="theme/theme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slide" Target="slides/slide81.xml"/><Relationship Id="rId93" Type="http://schemas.openxmlformats.org/officeDocument/2006/relationships/presProps" Target="presProps.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slide" Target="slides/slide84.xml"/><Relationship Id="rId91" Type="http://schemas.openxmlformats.org/officeDocument/2006/relationships/slide" Target="slides/slide87.xml"/><Relationship Id="rId9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notesMaster" Target="notesMasters/notesMaster1.xml"/><Relationship Id="rId2" Type="http://schemas.openxmlformats.org/officeDocument/2006/relationships/slideMaster" Target="slideMasters/slideMaster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s>
</file>

<file path=ppt/charts/_rels/chart1.xml.rels><?xml version="1.0" encoding="UTF-8" standalone="yes"?>
<Relationships xmlns="http://schemas.openxmlformats.org/package/2006/relationships"><Relationship Id="rId3" Type="http://schemas.openxmlformats.org/officeDocument/2006/relationships/oleObject" Target="Classeur1"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pt-PT"/>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28" b="1" i="0" u="none" strike="noStrike" kern="1200" spc="100" baseline="0">
                <a:solidFill>
                  <a:schemeClr val="lt1">
                    <a:lumMod val="95000"/>
                  </a:schemeClr>
                </a:solidFill>
                <a:effectLst>
                  <a:outerShdw blurRad="50800" dist="38100" dir="5400000" algn="t" rotWithShape="0">
                    <a:prstClr val="black">
                      <a:alpha val="40000"/>
                    </a:prstClr>
                  </a:outerShdw>
                </a:effectLst>
                <a:latin typeface="+mn-lt"/>
                <a:ea typeface="+mn-ea"/>
                <a:cs typeface="+mn-cs"/>
              </a:defRPr>
            </a:pPr>
            <a:r>
              <a:rPr lang="en-GB"/>
              <a:t>IEI genes in 2024</a:t>
            </a:r>
          </a:p>
        </c:rich>
      </c:tx>
      <c:layout>
        <c:manualLayout>
          <c:xMode val="edge"/>
          <c:yMode val="edge"/>
          <c:x val="0.35791444948980139"/>
          <c:y val="7.1788591985951694E-2"/>
        </c:manualLayout>
      </c:layout>
      <c:overlay val="0"/>
      <c:spPr>
        <a:noFill/>
        <a:ln>
          <a:noFill/>
        </a:ln>
        <a:effectLst/>
      </c:spPr>
      <c:txPr>
        <a:bodyPr rot="0" spcFirstLastPara="1" vertOverflow="ellipsis" vert="horz" wrap="square" anchor="ctr" anchorCtr="1"/>
        <a:lstStyle/>
        <a:p>
          <a:pPr>
            <a:defRPr sz="2128" b="1" i="0" u="none" strike="noStrike" kern="1200" spc="100" baseline="0">
              <a:solidFill>
                <a:schemeClr val="lt1">
                  <a:lumMod val="95000"/>
                </a:schemeClr>
              </a:solidFill>
              <a:effectLst>
                <a:outerShdw blurRad="50800" dist="38100" dir="5400000" algn="t" rotWithShape="0">
                  <a:prstClr val="black">
                    <a:alpha val="40000"/>
                  </a:prstClr>
                </a:outerShdw>
              </a:effectLst>
              <a:latin typeface="+mn-lt"/>
              <a:ea typeface="+mn-ea"/>
              <a:cs typeface="+mn-cs"/>
            </a:defRPr>
          </a:pPr>
          <a:endParaRPr lang="fr-FR"/>
        </a:p>
      </c:txPr>
    </c:title>
    <c:autoTitleDeleted val="0"/>
    <c:plotArea>
      <c:layout>
        <c:manualLayout>
          <c:layoutTarget val="inner"/>
          <c:xMode val="edge"/>
          <c:yMode val="edge"/>
          <c:x val="5.5921876304148237E-2"/>
          <c:y val="0.19709016393442622"/>
          <c:w val="0.8992113072903547"/>
          <c:h val="0.61949367497095653"/>
        </c:manualLayout>
      </c:layout>
      <c:lineChart>
        <c:grouping val="standard"/>
        <c:varyColors val="0"/>
        <c:ser>
          <c:idx val="0"/>
          <c:order val="0"/>
          <c:tx>
            <c:strRef>
              <c:f>Feuil1!$A$2</c:f>
              <c:strCache>
                <c:ptCount val="1"/>
                <c:pt idx="0">
                  <c:v>AR</c:v>
                </c:pt>
              </c:strCache>
            </c:strRef>
          </c:tx>
          <c:spPr>
            <a:ln w="34925" cap="rnd">
              <a:solidFill>
                <a:schemeClr val="accent1"/>
              </a:solidFill>
              <a:round/>
            </a:ln>
            <a:effectLst>
              <a:outerShdw blurRad="57150" dist="19050" dir="5400000" algn="ctr" rotWithShape="0">
                <a:srgbClr val="000000">
                  <a:alpha val="63000"/>
                </a:srgbClr>
              </a:outerShdw>
            </a:effectLst>
          </c:spPr>
          <c:marker>
            <c:symbol val="none"/>
          </c:marker>
          <c:cat>
            <c:numRef>
              <c:f>Feuil1!$B$1:$AQ$1</c:f>
              <c:numCache>
                <c:formatCode>General</c:formatCode>
                <c:ptCount val="42"/>
                <c:pt idx="0">
                  <c:v>1981</c:v>
                </c:pt>
                <c:pt idx="1">
                  <c:v>1982</c:v>
                </c:pt>
                <c:pt idx="2">
                  <c:v>1983</c:v>
                </c:pt>
                <c:pt idx="3">
                  <c:v>1984</c:v>
                </c:pt>
                <c:pt idx="4">
                  <c:v>1985</c:v>
                </c:pt>
                <c:pt idx="5">
                  <c:v>1986</c:v>
                </c:pt>
                <c:pt idx="6">
                  <c:v>1987</c:v>
                </c:pt>
                <c:pt idx="7">
                  <c:v>1988</c:v>
                </c:pt>
                <c:pt idx="8">
                  <c:v>1989</c:v>
                </c:pt>
                <c:pt idx="9">
                  <c:v>1990</c:v>
                </c:pt>
                <c:pt idx="10">
                  <c:v>1991</c:v>
                </c:pt>
                <c:pt idx="11">
                  <c:v>1992</c:v>
                </c:pt>
                <c:pt idx="12">
                  <c:v>1993</c:v>
                </c:pt>
                <c:pt idx="13">
                  <c:v>1994</c:v>
                </c:pt>
                <c:pt idx="14">
                  <c:v>1995</c:v>
                </c:pt>
                <c:pt idx="15">
                  <c:v>1996</c:v>
                </c:pt>
                <c:pt idx="16">
                  <c:v>1997</c:v>
                </c:pt>
                <c:pt idx="17">
                  <c:v>1998</c:v>
                </c:pt>
                <c:pt idx="18">
                  <c:v>1999</c:v>
                </c:pt>
                <c:pt idx="19">
                  <c:v>2000</c:v>
                </c:pt>
                <c:pt idx="20">
                  <c:v>2001</c:v>
                </c:pt>
                <c:pt idx="21">
                  <c:v>2002</c:v>
                </c:pt>
                <c:pt idx="22">
                  <c:v>2003</c:v>
                </c:pt>
                <c:pt idx="23">
                  <c:v>2004</c:v>
                </c:pt>
                <c:pt idx="24">
                  <c:v>2005</c:v>
                </c:pt>
                <c:pt idx="25">
                  <c:v>2006</c:v>
                </c:pt>
                <c:pt idx="26">
                  <c:v>2007</c:v>
                </c:pt>
                <c:pt idx="27">
                  <c:v>2008</c:v>
                </c:pt>
                <c:pt idx="28">
                  <c:v>2009</c:v>
                </c:pt>
                <c:pt idx="29">
                  <c:v>2010</c:v>
                </c:pt>
                <c:pt idx="30">
                  <c:v>2011</c:v>
                </c:pt>
                <c:pt idx="31">
                  <c:v>2012</c:v>
                </c:pt>
                <c:pt idx="32">
                  <c:v>2013</c:v>
                </c:pt>
                <c:pt idx="33">
                  <c:v>2014</c:v>
                </c:pt>
                <c:pt idx="34">
                  <c:v>2015</c:v>
                </c:pt>
                <c:pt idx="35">
                  <c:v>2016</c:v>
                </c:pt>
                <c:pt idx="36">
                  <c:v>2017</c:v>
                </c:pt>
                <c:pt idx="37">
                  <c:v>2019</c:v>
                </c:pt>
                <c:pt idx="38">
                  <c:v>2021</c:v>
                </c:pt>
                <c:pt idx="39">
                  <c:v>2022</c:v>
                </c:pt>
                <c:pt idx="40">
                  <c:v>2023</c:v>
                </c:pt>
                <c:pt idx="41">
                  <c:v>2024</c:v>
                </c:pt>
              </c:numCache>
            </c:numRef>
          </c:cat>
          <c:val>
            <c:numRef>
              <c:f>Feuil1!$B$2:$AQ$2</c:f>
              <c:numCache>
                <c:formatCode>General</c:formatCode>
                <c:ptCount val="42"/>
                <c:pt idx="0">
                  <c:v>2</c:v>
                </c:pt>
                <c:pt idx="1">
                  <c:v>2</c:v>
                </c:pt>
                <c:pt idx="2">
                  <c:v>2</c:v>
                </c:pt>
                <c:pt idx="3">
                  <c:v>2</c:v>
                </c:pt>
                <c:pt idx="4">
                  <c:v>4</c:v>
                </c:pt>
                <c:pt idx="5">
                  <c:v>6</c:v>
                </c:pt>
                <c:pt idx="6">
                  <c:v>8</c:v>
                </c:pt>
                <c:pt idx="7">
                  <c:v>9</c:v>
                </c:pt>
                <c:pt idx="8">
                  <c:v>12</c:v>
                </c:pt>
                <c:pt idx="9">
                  <c:v>14</c:v>
                </c:pt>
                <c:pt idx="10">
                  <c:v>14</c:v>
                </c:pt>
                <c:pt idx="11">
                  <c:v>15</c:v>
                </c:pt>
                <c:pt idx="12">
                  <c:v>20</c:v>
                </c:pt>
                <c:pt idx="13">
                  <c:v>23</c:v>
                </c:pt>
                <c:pt idx="14">
                  <c:v>26</c:v>
                </c:pt>
                <c:pt idx="15">
                  <c:v>36</c:v>
                </c:pt>
                <c:pt idx="16">
                  <c:v>44</c:v>
                </c:pt>
                <c:pt idx="17">
                  <c:v>53</c:v>
                </c:pt>
                <c:pt idx="18">
                  <c:v>64</c:v>
                </c:pt>
                <c:pt idx="19">
                  <c:v>68</c:v>
                </c:pt>
                <c:pt idx="20">
                  <c:v>76</c:v>
                </c:pt>
                <c:pt idx="21">
                  <c:v>81</c:v>
                </c:pt>
                <c:pt idx="22">
                  <c:v>91</c:v>
                </c:pt>
                <c:pt idx="23">
                  <c:v>91</c:v>
                </c:pt>
                <c:pt idx="24">
                  <c:v>94</c:v>
                </c:pt>
                <c:pt idx="25">
                  <c:v>103</c:v>
                </c:pt>
                <c:pt idx="26">
                  <c:v>111</c:v>
                </c:pt>
                <c:pt idx="27">
                  <c:v>116</c:v>
                </c:pt>
                <c:pt idx="28">
                  <c:v>129</c:v>
                </c:pt>
                <c:pt idx="29">
                  <c:v>141</c:v>
                </c:pt>
                <c:pt idx="30">
                  <c:v>152</c:v>
                </c:pt>
                <c:pt idx="31">
                  <c:v>169</c:v>
                </c:pt>
                <c:pt idx="32">
                  <c:v>185</c:v>
                </c:pt>
                <c:pt idx="33">
                  <c:v>198</c:v>
                </c:pt>
                <c:pt idx="34">
                  <c:v>214</c:v>
                </c:pt>
                <c:pt idx="35">
                  <c:v>227</c:v>
                </c:pt>
                <c:pt idx="36">
                  <c:v>252</c:v>
                </c:pt>
                <c:pt idx="37">
                  <c:v>283</c:v>
                </c:pt>
                <c:pt idx="38">
                  <c:v>300</c:v>
                </c:pt>
                <c:pt idx="39">
                  <c:v>313</c:v>
                </c:pt>
                <c:pt idx="40">
                  <c:v>335</c:v>
                </c:pt>
                <c:pt idx="41">
                  <c:v>343</c:v>
                </c:pt>
              </c:numCache>
            </c:numRef>
          </c:val>
          <c:smooth val="0"/>
          <c:extLst>
            <c:ext xmlns:c16="http://schemas.microsoft.com/office/drawing/2014/chart" uri="{C3380CC4-5D6E-409C-BE32-E72D297353CC}">
              <c16:uniqueId val="{00000000-C494-0A43-8BB5-A49893B45563}"/>
            </c:ext>
          </c:extLst>
        </c:ser>
        <c:ser>
          <c:idx val="1"/>
          <c:order val="1"/>
          <c:tx>
            <c:strRef>
              <c:f>Feuil1!$A$3</c:f>
              <c:strCache>
                <c:ptCount val="1"/>
                <c:pt idx="0">
                  <c:v>AD</c:v>
                </c:pt>
              </c:strCache>
            </c:strRef>
          </c:tx>
          <c:spPr>
            <a:ln w="34925" cap="rnd">
              <a:solidFill>
                <a:schemeClr val="accent2"/>
              </a:solidFill>
              <a:round/>
            </a:ln>
            <a:effectLst>
              <a:outerShdw blurRad="57150" dist="19050" dir="5400000" algn="ctr" rotWithShape="0">
                <a:srgbClr val="000000">
                  <a:alpha val="63000"/>
                </a:srgbClr>
              </a:outerShdw>
            </a:effectLst>
          </c:spPr>
          <c:marker>
            <c:symbol val="none"/>
          </c:marker>
          <c:cat>
            <c:numRef>
              <c:f>Feuil1!$B$1:$AQ$1</c:f>
              <c:numCache>
                <c:formatCode>General</c:formatCode>
                <c:ptCount val="42"/>
                <c:pt idx="0">
                  <c:v>1981</c:v>
                </c:pt>
                <c:pt idx="1">
                  <c:v>1982</c:v>
                </c:pt>
                <c:pt idx="2">
                  <c:v>1983</c:v>
                </c:pt>
                <c:pt idx="3">
                  <c:v>1984</c:v>
                </c:pt>
                <c:pt idx="4">
                  <c:v>1985</c:v>
                </c:pt>
                <c:pt idx="5">
                  <c:v>1986</c:v>
                </c:pt>
                <c:pt idx="6">
                  <c:v>1987</c:v>
                </c:pt>
                <c:pt idx="7">
                  <c:v>1988</c:v>
                </c:pt>
                <c:pt idx="8">
                  <c:v>1989</c:v>
                </c:pt>
                <c:pt idx="9">
                  <c:v>1990</c:v>
                </c:pt>
                <c:pt idx="10">
                  <c:v>1991</c:v>
                </c:pt>
                <c:pt idx="11">
                  <c:v>1992</c:v>
                </c:pt>
                <c:pt idx="12">
                  <c:v>1993</c:v>
                </c:pt>
                <c:pt idx="13">
                  <c:v>1994</c:v>
                </c:pt>
                <c:pt idx="14">
                  <c:v>1995</c:v>
                </c:pt>
                <c:pt idx="15">
                  <c:v>1996</c:v>
                </c:pt>
                <c:pt idx="16">
                  <c:v>1997</c:v>
                </c:pt>
                <c:pt idx="17">
                  <c:v>1998</c:v>
                </c:pt>
                <c:pt idx="18">
                  <c:v>1999</c:v>
                </c:pt>
                <c:pt idx="19">
                  <c:v>2000</c:v>
                </c:pt>
                <c:pt idx="20">
                  <c:v>2001</c:v>
                </c:pt>
                <c:pt idx="21">
                  <c:v>2002</c:v>
                </c:pt>
                <c:pt idx="22">
                  <c:v>2003</c:v>
                </c:pt>
                <c:pt idx="23">
                  <c:v>2004</c:v>
                </c:pt>
                <c:pt idx="24">
                  <c:v>2005</c:v>
                </c:pt>
                <c:pt idx="25">
                  <c:v>2006</c:v>
                </c:pt>
                <c:pt idx="26">
                  <c:v>2007</c:v>
                </c:pt>
                <c:pt idx="27">
                  <c:v>2008</c:v>
                </c:pt>
                <c:pt idx="28">
                  <c:v>2009</c:v>
                </c:pt>
                <c:pt idx="29">
                  <c:v>2010</c:v>
                </c:pt>
                <c:pt idx="30">
                  <c:v>2011</c:v>
                </c:pt>
                <c:pt idx="31">
                  <c:v>2012</c:v>
                </c:pt>
                <c:pt idx="32">
                  <c:v>2013</c:v>
                </c:pt>
                <c:pt idx="33">
                  <c:v>2014</c:v>
                </c:pt>
                <c:pt idx="34">
                  <c:v>2015</c:v>
                </c:pt>
                <c:pt idx="35">
                  <c:v>2016</c:v>
                </c:pt>
                <c:pt idx="36">
                  <c:v>2017</c:v>
                </c:pt>
                <c:pt idx="37">
                  <c:v>2019</c:v>
                </c:pt>
                <c:pt idx="38">
                  <c:v>2021</c:v>
                </c:pt>
                <c:pt idx="39">
                  <c:v>2022</c:v>
                </c:pt>
                <c:pt idx="40">
                  <c:v>2023</c:v>
                </c:pt>
                <c:pt idx="41">
                  <c:v>2024</c:v>
                </c:pt>
              </c:numCache>
            </c:numRef>
          </c:cat>
          <c:val>
            <c:numRef>
              <c:f>Feuil1!$B$3:$AQ$3</c:f>
              <c:numCache>
                <c:formatCode>General</c:formatCode>
                <c:ptCount val="42"/>
                <c:pt idx="0">
                  <c:v>0</c:v>
                </c:pt>
                <c:pt idx="1">
                  <c:v>0</c:v>
                </c:pt>
                <c:pt idx="2">
                  <c:v>0</c:v>
                </c:pt>
                <c:pt idx="3">
                  <c:v>0</c:v>
                </c:pt>
                <c:pt idx="4">
                  <c:v>0</c:v>
                </c:pt>
                <c:pt idx="5">
                  <c:v>0</c:v>
                </c:pt>
                <c:pt idx="6">
                  <c:v>1</c:v>
                </c:pt>
                <c:pt idx="7">
                  <c:v>1</c:v>
                </c:pt>
                <c:pt idx="8">
                  <c:v>1</c:v>
                </c:pt>
                <c:pt idx="9">
                  <c:v>2</c:v>
                </c:pt>
                <c:pt idx="10">
                  <c:v>2</c:v>
                </c:pt>
                <c:pt idx="11">
                  <c:v>3</c:v>
                </c:pt>
                <c:pt idx="12">
                  <c:v>3</c:v>
                </c:pt>
                <c:pt idx="13">
                  <c:v>3</c:v>
                </c:pt>
                <c:pt idx="14">
                  <c:v>3</c:v>
                </c:pt>
                <c:pt idx="15">
                  <c:v>3</c:v>
                </c:pt>
                <c:pt idx="16">
                  <c:v>4</c:v>
                </c:pt>
                <c:pt idx="17">
                  <c:v>4</c:v>
                </c:pt>
                <c:pt idx="18">
                  <c:v>7</c:v>
                </c:pt>
                <c:pt idx="19">
                  <c:v>8</c:v>
                </c:pt>
                <c:pt idx="20">
                  <c:v>13</c:v>
                </c:pt>
                <c:pt idx="21">
                  <c:v>15</c:v>
                </c:pt>
                <c:pt idx="22">
                  <c:v>20</c:v>
                </c:pt>
                <c:pt idx="23">
                  <c:v>21</c:v>
                </c:pt>
                <c:pt idx="24">
                  <c:v>22</c:v>
                </c:pt>
                <c:pt idx="25">
                  <c:v>23</c:v>
                </c:pt>
                <c:pt idx="26">
                  <c:v>25</c:v>
                </c:pt>
                <c:pt idx="27">
                  <c:v>26</c:v>
                </c:pt>
                <c:pt idx="28">
                  <c:v>38</c:v>
                </c:pt>
                <c:pt idx="29">
                  <c:v>39</c:v>
                </c:pt>
                <c:pt idx="30">
                  <c:v>44</c:v>
                </c:pt>
                <c:pt idx="31">
                  <c:v>51</c:v>
                </c:pt>
                <c:pt idx="32">
                  <c:v>57</c:v>
                </c:pt>
                <c:pt idx="33">
                  <c:v>66</c:v>
                </c:pt>
                <c:pt idx="34">
                  <c:v>71</c:v>
                </c:pt>
                <c:pt idx="35">
                  <c:v>76</c:v>
                </c:pt>
                <c:pt idx="36">
                  <c:v>82</c:v>
                </c:pt>
                <c:pt idx="37">
                  <c:v>107</c:v>
                </c:pt>
                <c:pt idx="38">
                  <c:v>115</c:v>
                </c:pt>
                <c:pt idx="39">
                  <c:v>121</c:v>
                </c:pt>
                <c:pt idx="40">
                  <c:v>127</c:v>
                </c:pt>
                <c:pt idx="41">
                  <c:v>132</c:v>
                </c:pt>
              </c:numCache>
            </c:numRef>
          </c:val>
          <c:smooth val="0"/>
          <c:extLst>
            <c:ext xmlns:c16="http://schemas.microsoft.com/office/drawing/2014/chart" uri="{C3380CC4-5D6E-409C-BE32-E72D297353CC}">
              <c16:uniqueId val="{00000001-C494-0A43-8BB5-A49893B45563}"/>
            </c:ext>
          </c:extLst>
        </c:ser>
        <c:ser>
          <c:idx val="2"/>
          <c:order val="2"/>
          <c:tx>
            <c:strRef>
              <c:f>Feuil1!$A$4</c:f>
              <c:strCache>
                <c:ptCount val="1"/>
                <c:pt idx="0">
                  <c:v>XL</c:v>
                </c:pt>
              </c:strCache>
            </c:strRef>
          </c:tx>
          <c:spPr>
            <a:ln w="34925" cap="rnd">
              <a:solidFill>
                <a:schemeClr val="accent3"/>
              </a:solidFill>
              <a:round/>
            </a:ln>
            <a:effectLst>
              <a:outerShdw blurRad="57150" dist="19050" dir="5400000" algn="ctr" rotWithShape="0">
                <a:srgbClr val="000000">
                  <a:alpha val="63000"/>
                </a:srgbClr>
              </a:outerShdw>
            </a:effectLst>
          </c:spPr>
          <c:marker>
            <c:symbol val="none"/>
          </c:marker>
          <c:cat>
            <c:numRef>
              <c:f>Feuil1!$B$1:$AQ$1</c:f>
              <c:numCache>
                <c:formatCode>General</c:formatCode>
                <c:ptCount val="42"/>
                <c:pt idx="0">
                  <c:v>1981</c:v>
                </c:pt>
                <c:pt idx="1">
                  <c:v>1982</c:v>
                </c:pt>
                <c:pt idx="2">
                  <c:v>1983</c:v>
                </c:pt>
                <c:pt idx="3">
                  <c:v>1984</c:v>
                </c:pt>
                <c:pt idx="4">
                  <c:v>1985</c:v>
                </c:pt>
                <c:pt idx="5">
                  <c:v>1986</c:v>
                </c:pt>
                <c:pt idx="6">
                  <c:v>1987</c:v>
                </c:pt>
                <c:pt idx="7">
                  <c:v>1988</c:v>
                </c:pt>
                <c:pt idx="8">
                  <c:v>1989</c:v>
                </c:pt>
                <c:pt idx="9">
                  <c:v>1990</c:v>
                </c:pt>
                <c:pt idx="10">
                  <c:v>1991</c:v>
                </c:pt>
                <c:pt idx="11">
                  <c:v>1992</c:v>
                </c:pt>
                <c:pt idx="12">
                  <c:v>1993</c:v>
                </c:pt>
                <c:pt idx="13">
                  <c:v>1994</c:v>
                </c:pt>
                <c:pt idx="14">
                  <c:v>1995</c:v>
                </c:pt>
                <c:pt idx="15">
                  <c:v>1996</c:v>
                </c:pt>
                <c:pt idx="16">
                  <c:v>1997</c:v>
                </c:pt>
                <c:pt idx="17">
                  <c:v>1998</c:v>
                </c:pt>
                <c:pt idx="18">
                  <c:v>1999</c:v>
                </c:pt>
                <c:pt idx="19">
                  <c:v>2000</c:v>
                </c:pt>
                <c:pt idx="20">
                  <c:v>2001</c:v>
                </c:pt>
                <c:pt idx="21">
                  <c:v>2002</c:v>
                </c:pt>
                <c:pt idx="22">
                  <c:v>2003</c:v>
                </c:pt>
                <c:pt idx="23">
                  <c:v>2004</c:v>
                </c:pt>
                <c:pt idx="24">
                  <c:v>2005</c:v>
                </c:pt>
                <c:pt idx="25">
                  <c:v>2006</c:v>
                </c:pt>
                <c:pt idx="26">
                  <c:v>2007</c:v>
                </c:pt>
                <c:pt idx="27">
                  <c:v>2008</c:v>
                </c:pt>
                <c:pt idx="28">
                  <c:v>2009</c:v>
                </c:pt>
                <c:pt idx="29">
                  <c:v>2010</c:v>
                </c:pt>
                <c:pt idx="30">
                  <c:v>2011</c:v>
                </c:pt>
                <c:pt idx="31">
                  <c:v>2012</c:v>
                </c:pt>
                <c:pt idx="32">
                  <c:v>2013</c:v>
                </c:pt>
                <c:pt idx="33">
                  <c:v>2014</c:v>
                </c:pt>
                <c:pt idx="34">
                  <c:v>2015</c:v>
                </c:pt>
                <c:pt idx="35">
                  <c:v>2016</c:v>
                </c:pt>
                <c:pt idx="36">
                  <c:v>2017</c:v>
                </c:pt>
                <c:pt idx="37">
                  <c:v>2019</c:v>
                </c:pt>
                <c:pt idx="38">
                  <c:v>2021</c:v>
                </c:pt>
                <c:pt idx="39">
                  <c:v>2022</c:v>
                </c:pt>
                <c:pt idx="40">
                  <c:v>2023</c:v>
                </c:pt>
                <c:pt idx="41">
                  <c:v>2024</c:v>
                </c:pt>
              </c:numCache>
            </c:numRef>
          </c:cat>
          <c:val>
            <c:numRef>
              <c:f>Feuil1!$B$4:$AQ$4</c:f>
              <c:numCache>
                <c:formatCode>General</c:formatCode>
                <c:ptCount val="42"/>
                <c:pt idx="0">
                  <c:v>0</c:v>
                </c:pt>
                <c:pt idx="1">
                  <c:v>0</c:v>
                </c:pt>
                <c:pt idx="2">
                  <c:v>0</c:v>
                </c:pt>
                <c:pt idx="3">
                  <c:v>0</c:v>
                </c:pt>
                <c:pt idx="4">
                  <c:v>0</c:v>
                </c:pt>
                <c:pt idx="5">
                  <c:v>0</c:v>
                </c:pt>
                <c:pt idx="6">
                  <c:v>0</c:v>
                </c:pt>
                <c:pt idx="7">
                  <c:v>0</c:v>
                </c:pt>
                <c:pt idx="8">
                  <c:v>1</c:v>
                </c:pt>
                <c:pt idx="9">
                  <c:v>1</c:v>
                </c:pt>
                <c:pt idx="10">
                  <c:v>1</c:v>
                </c:pt>
                <c:pt idx="11">
                  <c:v>1</c:v>
                </c:pt>
                <c:pt idx="12">
                  <c:v>5</c:v>
                </c:pt>
                <c:pt idx="13">
                  <c:v>6</c:v>
                </c:pt>
                <c:pt idx="14">
                  <c:v>7</c:v>
                </c:pt>
                <c:pt idx="15">
                  <c:v>7</c:v>
                </c:pt>
                <c:pt idx="16">
                  <c:v>7</c:v>
                </c:pt>
                <c:pt idx="17">
                  <c:v>9</c:v>
                </c:pt>
                <c:pt idx="18">
                  <c:v>9</c:v>
                </c:pt>
                <c:pt idx="19">
                  <c:v>9</c:v>
                </c:pt>
                <c:pt idx="20">
                  <c:v>11</c:v>
                </c:pt>
                <c:pt idx="21">
                  <c:v>11</c:v>
                </c:pt>
                <c:pt idx="22">
                  <c:v>11</c:v>
                </c:pt>
                <c:pt idx="23">
                  <c:v>11</c:v>
                </c:pt>
                <c:pt idx="24">
                  <c:v>11</c:v>
                </c:pt>
                <c:pt idx="25">
                  <c:v>13</c:v>
                </c:pt>
                <c:pt idx="26">
                  <c:v>13</c:v>
                </c:pt>
                <c:pt idx="27">
                  <c:v>13</c:v>
                </c:pt>
                <c:pt idx="28">
                  <c:v>13</c:v>
                </c:pt>
                <c:pt idx="29">
                  <c:v>13</c:v>
                </c:pt>
                <c:pt idx="30">
                  <c:v>14</c:v>
                </c:pt>
                <c:pt idx="31">
                  <c:v>14</c:v>
                </c:pt>
                <c:pt idx="32">
                  <c:v>14</c:v>
                </c:pt>
                <c:pt idx="33">
                  <c:v>14</c:v>
                </c:pt>
                <c:pt idx="34">
                  <c:v>14</c:v>
                </c:pt>
                <c:pt idx="35">
                  <c:v>16</c:v>
                </c:pt>
                <c:pt idx="36">
                  <c:v>19</c:v>
                </c:pt>
                <c:pt idx="37">
                  <c:v>24</c:v>
                </c:pt>
                <c:pt idx="38">
                  <c:v>26</c:v>
                </c:pt>
                <c:pt idx="39">
                  <c:v>26</c:v>
                </c:pt>
                <c:pt idx="40">
                  <c:v>28</c:v>
                </c:pt>
                <c:pt idx="41">
                  <c:v>29</c:v>
                </c:pt>
              </c:numCache>
            </c:numRef>
          </c:val>
          <c:smooth val="0"/>
          <c:extLst>
            <c:ext xmlns:c16="http://schemas.microsoft.com/office/drawing/2014/chart" uri="{C3380CC4-5D6E-409C-BE32-E72D297353CC}">
              <c16:uniqueId val="{00000002-C494-0A43-8BB5-A49893B45563}"/>
            </c:ext>
          </c:extLst>
        </c:ser>
        <c:ser>
          <c:idx val="3"/>
          <c:order val="3"/>
          <c:tx>
            <c:strRef>
              <c:f>Feuil1!$A$5</c:f>
              <c:strCache>
                <c:ptCount val="1"/>
                <c:pt idx="0">
                  <c:v>Total</c:v>
                </c:pt>
              </c:strCache>
            </c:strRef>
          </c:tx>
          <c:spPr>
            <a:ln w="34925" cap="rnd">
              <a:solidFill>
                <a:schemeClr val="accent4"/>
              </a:solidFill>
              <a:round/>
            </a:ln>
            <a:effectLst>
              <a:outerShdw blurRad="57150" dist="19050" dir="5400000" algn="ctr" rotWithShape="0">
                <a:srgbClr val="000000">
                  <a:alpha val="63000"/>
                </a:srgbClr>
              </a:outerShdw>
            </a:effectLst>
          </c:spPr>
          <c:marker>
            <c:symbol val="none"/>
          </c:marker>
          <c:cat>
            <c:numRef>
              <c:f>Feuil1!$B$1:$AQ$1</c:f>
              <c:numCache>
                <c:formatCode>General</c:formatCode>
                <c:ptCount val="42"/>
                <c:pt idx="0">
                  <c:v>1981</c:v>
                </c:pt>
                <c:pt idx="1">
                  <c:v>1982</c:v>
                </c:pt>
                <c:pt idx="2">
                  <c:v>1983</c:v>
                </c:pt>
                <c:pt idx="3">
                  <c:v>1984</c:v>
                </c:pt>
                <c:pt idx="4">
                  <c:v>1985</c:v>
                </c:pt>
                <c:pt idx="5">
                  <c:v>1986</c:v>
                </c:pt>
                <c:pt idx="6">
                  <c:v>1987</c:v>
                </c:pt>
                <c:pt idx="7">
                  <c:v>1988</c:v>
                </c:pt>
                <c:pt idx="8">
                  <c:v>1989</c:v>
                </c:pt>
                <c:pt idx="9">
                  <c:v>1990</c:v>
                </c:pt>
                <c:pt idx="10">
                  <c:v>1991</c:v>
                </c:pt>
                <c:pt idx="11">
                  <c:v>1992</c:v>
                </c:pt>
                <c:pt idx="12">
                  <c:v>1993</c:v>
                </c:pt>
                <c:pt idx="13">
                  <c:v>1994</c:v>
                </c:pt>
                <c:pt idx="14">
                  <c:v>1995</c:v>
                </c:pt>
                <c:pt idx="15">
                  <c:v>1996</c:v>
                </c:pt>
                <c:pt idx="16">
                  <c:v>1997</c:v>
                </c:pt>
                <c:pt idx="17">
                  <c:v>1998</c:v>
                </c:pt>
                <c:pt idx="18">
                  <c:v>1999</c:v>
                </c:pt>
                <c:pt idx="19">
                  <c:v>2000</c:v>
                </c:pt>
                <c:pt idx="20">
                  <c:v>2001</c:v>
                </c:pt>
                <c:pt idx="21">
                  <c:v>2002</c:v>
                </c:pt>
                <c:pt idx="22">
                  <c:v>2003</c:v>
                </c:pt>
                <c:pt idx="23">
                  <c:v>2004</c:v>
                </c:pt>
                <c:pt idx="24">
                  <c:v>2005</c:v>
                </c:pt>
                <c:pt idx="25">
                  <c:v>2006</c:v>
                </c:pt>
                <c:pt idx="26">
                  <c:v>2007</c:v>
                </c:pt>
                <c:pt idx="27">
                  <c:v>2008</c:v>
                </c:pt>
                <c:pt idx="28">
                  <c:v>2009</c:v>
                </c:pt>
                <c:pt idx="29">
                  <c:v>2010</c:v>
                </c:pt>
                <c:pt idx="30">
                  <c:v>2011</c:v>
                </c:pt>
                <c:pt idx="31">
                  <c:v>2012</c:v>
                </c:pt>
                <c:pt idx="32">
                  <c:v>2013</c:v>
                </c:pt>
                <c:pt idx="33">
                  <c:v>2014</c:v>
                </c:pt>
                <c:pt idx="34">
                  <c:v>2015</c:v>
                </c:pt>
                <c:pt idx="35">
                  <c:v>2016</c:v>
                </c:pt>
                <c:pt idx="36">
                  <c:v>2017</c:v>
                </c:pt>
                <c:pt idx="37">
                  <c:v>2019</c:v>
                </c:pt>
                <c:pt idx="38">
                  <c:v>2021</c:v>
                </c:pt>
                <c:pt idx="39">
                  <c:v>2022</c:v>
                </c:pt>
                <c:pt idx="40">
                  <c:v>2023</c:v>
                </c:pt>
                <c:pt idx="41">
                  <c:v>2024</c:v>
                </c:pt>
              </c:numCache>
            </c:numRef>
          </c:cat>
          <c:val>
            <c:numRef>
              <c:f>Feuil1!$B$5:$AQ$5</c:f>
              <c:numCache>
                <c:formatCode>General</c:formatCode>
                <c:ptCount val="42"/>
                <c:pt idx="0">
                  <c:v>2</c:v>
                </c:pt>
                <c:pt idx="1">
                  <c:v>2</c:v>
                </c:pt>
                <c:pt idx="2">
                  <c:v>2</c:v>
                </c:pt>
                <c:pt idx="3">
                  <c:v>2</c:v>
                </c:pt>
                <c:pt idx="4">
                  <c:v>4</c:v>
                </c:pt>
                <c:pt idx="5">
                  <c:v>6</c:v>
                </c:pt>
                <c:pt idx="6">
                  <c:v>8</c:v>
                </c:pt>
                <c:pt idx="7">
                  <c:v>10</c:v>
                </c:pt>
                <c:pt idx="8">
                  <c:v>14</c:v>
                </c:pt>
                <c:pt idx="9">
                  <c:v>17</c:v>
                </c:pt>
                <c:pt idx="10">
                  <c:v>17</c:v>
                </c:pt>
                <c:pt idx="11">
                  <c:v>19</c:v>
                </c:pt>
                <c:pt idx="12">
                  <c:v>28</c:v>
                </c:pt>
                <c:pt idx="13">
                  <c:v>32</c:v>
                </c:pt>
                <c:pt idx="14">
                  <c:v>36</c:v>
                </c:pt>
                <c:pt idx="15">
                  <c:v>46</c:v>
                </c:pt>
                <c:pt idx="16">
                  <c:v>55</c:v>
                </c:pt>
                <c:pt idx="17">
                  <c:v>66</c:v>
                </c:pt>
                <c:pt idx="18">
                  <c:v>80</c:v>
                </c:pt>
                <c:pt idx="19">
                  <c:v>85</c:v>
                </c:pt>
                <c:pt idx="20">
                  <c:v>100</c:v>
                </c:pt>
                <c:pt idx="21">
                  <c:v>107</c:v>
                </c:pt>
                <c:pt idx="22">
                  <c:v>122</c:v>
                </c:pt>
                <c:pt idx="23">
                  <c:v>123</c:v>
                </c:pt>
                <c:pt idx="24">
                  <c:v>127</c:v>
                </c:pt>
                <c:pt idx="25">
                  <c:v>139</c:v>
                </c:pt>
                <c:pt idx="26">
                  <c:v>149</c:v>
                </c:pt>
                <c:pt idx="27">
                  <c:v>155</c:v>
                </c:pt>
                <c:pt idx="28">
                  <c:v>180</c:v>
                </c:pt>
                <c:pt idx="29">
                  <c:v>181</c:v>
                </c:pt>
                <c:pt idx="30">
                  <c:v>207</c:v>
                </c:pt>
                <c:pt idx="31">
                  <c:v>233</c:v>
                </c:pt>
                <c:pt idx="32">
                  <c:v>254</c:v>
                </c:pt>
                <c:pt idx="33">
                  <c:v>274</c:v>
                </c:pt>
                <c:pt idx="34">
                  <c:v>295</c:v>
                </c:pt>
                <c:pt idx="35">
                  <c:v>315</c:v>
                </c:pt>
                <c:pt idx="36">
                  <c:v>353</c:v>
                </c:pt>
                <c:pt idx="37">
                  <c:v>414</c:v>
                </c:pt>
                <c:pt idx="38">
                  <c:v>441</c:v>
                </c:pt>
                <c:pt idx="39">
                  <c:v>460</c:v>
                </c:pt>
                <c:pt idx="40">
                  <c:v>490</c:v>
                </c:pt>
                <c:pt idx="41">
                  <c:v>504</c:v>
                </c:pt>
              </c:numCache>
            </c:numRef>
          </c:val>
          <c:smooth val="0"/>
          <c:extLst>
            <c:ext xmlns:c16="http://schemas.microsoft.com/office/drawing/2014/chart" uri="{C3380CC4-5D6E-409C-BE32-E72D297353CC}">
              <c16:uniqueId val="{00000003-C494-0A43-8BB5-A49893B45563}"/>
            </c:ext>
          </c:extLst>
        </c:ser>
        <c:dLbls>
          <c:showLegendKey val="0"/>
          <c:showVal val="0"/>
          <c:showCatName val="0"/>
          <c:showSerName val="0"/>
          <c:showPercent val="0"/>
          <c:showBubbleSize val="0"/>
        </c:dLbls>
        <c:smooth val="0"/>
        <c:axId val="1478277423"/>
        <c:axId val="1474599679"/>
      </c:lineChart>
      <c:catAx>
        <c:axId val="1478277423"/>
        <c:scaling>
          <c:orientation val="minMax"/>
        </c:scaling>
        <c:delete val="0"/>
        <c:axPos val="b"/>
        <c:numFmt formatCode="General" sourceLinked="1"/>
        <c:majorTickMark val="none"/>
        <c:minorTickMark val="none"/>
        <c:tickLblPos val="nextTo"/>
        <c:spPr>
          <a:noFill/>
          <a:ln w="9525" cap="flat" cmpd="sng" algn="ctr">
            <a:solidFill>
              <a:schemeClr val="lt1">
                <a:lumMod val="95000"/>
                <a:alpha val="10000"/>
              </a:schemeClr>
            </a:solidFill>
            <a:round/>
          </a:ln>
          <a:effectLst/>
        </c:spPr>
        <c:txPr>
          <a:bodyPr rot="-60000000" spcFirstLastPara="1" vertOverflow="ellipsis" vert="horz" wrap="square" anchor="ctr" anchorCtr="1"/>
          <a:lstStyle/>
          <a:p>
            <a:pPr>
              <a:defRPr sz="1197" b="0" i="0" u="none" strike="noStrike" kern="1200" baseline="0">
                <a:solidFill>
                  <a:schemeClr val="lt1">
                    <a:lumMod val="85000"/>
                  </a:schemeClr>
                </a:solidFill>
                <a:latin typeface="+mn-lt"/>
                <a:ea typeface="+mn-ea"/>
                <a:cs typeface="+mn-cs"/>
              </a:defRPr>
            </a:pPr>
            <a:endParaRPr lang="fr-FR"/>
          </a:p>
        </c:txPr>
        <c:crossAx val="1474599679"/>
        <c:crosses val="autoZero"/>
        <c:auto val="1"/>
        <c:lblAlgn val="ctr"/>
        <c:lblOffset val="100"/>
        <c:noMultiLvlLbl val="0"/>
      </c:catAx>
      <c:valAx>
        <c:axId val="1474599679"/>
        <c:scaling>
          <c:orientation val="minMax"/>
        </c:scaling>
        <c:delete val="0"/>
        <c:axPos val="l"/>
        <c:majorGridlines>
          <c:spPr>
            <a:ln w="9525" cap="flat" cmpd="sng" algn="ctr">
              <a:solidFill>
                <a:schemeClr val="lt1">
                  <a:lumMod val="95000"/>
                  <a:alpha val="1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lt1">
                    <a:lumMod val="85000"/>
                  </a:schemeClr>
                </a:solidFill>
                <a:latin typeface="+mn-lt"/>
                <a:ea typeface="+mn-ea"/>
                <a:cs typeface="+mn-cs"/>
              </a:defRPr>
            </a:pPr>
            <a:endParaRPr lang="fr-FR"/>
          </a:p>
        </c:txPr>
        <c:crossAx val="1478277423"/>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lt1">
                  <a:lumMod val="85000"/>
                </a:schemeClr>
              </a:solidFill>
              <a:latin typeface="+mn-lt"/>
              <a:ea typeface="+mn-ea"/>
              <a:cs typeface="+mn-cs"/>
            </a:defRPr>
          </a:pPr>
          <a:endParaRPr lang="fr-FR"/>
        </a:p>
      </c:txPr>
    </c:legend>
    <c:plotVisOnly val="1"/>
    <c:dispBlanksAs val="gap"/>
    <c:showDLblsOverMax val="0"/>
  </c:chart>
  <c: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a:ln>
      <a:noFill/>
    </a:ln>
    <a:effectLst/>
  </c:spPr>
  <c:txPr>
    <a:bodyPr/>
    <a:lstStyle/>
    <a:p>
      <a:pPr>
        <a:defRPr/>
      </a:pPr>
      <a:endParaRPr lang="fr-FR"/>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33">
  <cs:axisTitle>
    <cs:lnRef idx="0"/>
    <cs:fillRef idx="0"/>
    <cs:effectRef idx="0"/>
    <cs:fontRef idx="minor">
      <a:schemeClr val="lt1">
        <a:lumMod val="85000"/>
      </a:schemeClr>
    </cs:fontRef>
    <cs:defRPr sz="1197" b="1" kern="1200" cap="all"/>
  </cs:axisTitle>
  <cs:categoryAxis>
    <cs:lnRef idx="0"/>
    <cs:fillRef idx="0"/>
    <cs:effectRef idx="0"/>
    <cs:fontRef idx="minor">
      <a:schemeClr val="lt1">
        <a:lumMod val="85000"/>
      </a:schemeClr>
    </cs:fontRef>
    <cs:spPr>
      <a:ln w="9525" cap="flat" cmpd="sng" algn="ctr">
        <a:solidFill>
          <a:schemeClr val="lt1">
            <a:lumMod val="95000"/>
            <a:alpha val="10000"/>
          </a:schemeClr>
        </a:solidFill>
        <a:round/>
      </a:ln>
    </cs:spPr>
    <cs:defRPr sz="1197" kern="1200"/>
  </cs:categoryAxis>
  <cs:chartArea>
    <cs:lnRef idx="0"/>
    <cs:fillRef idx="0"/>
    <cs:effectRef idx="0"/>
    <cs:fontRef idx="minor">
      <a:schemeClr val="dk1"/>
    </cs:fontRef>
    <cs: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cs:spPr>
    <cs:defRPr sz="1330" kern="1200"/>
  </cs:chartArea>
  <cs:dataLabel>
    <cs:lnRef idx="0"/>
    <cs:fillRef idx="0"/>
    <cs:effectRef idx="0"/>
    <cs:fontRef idx="minor">
      <a:schemeClr val="lt1">
        <a:lumMod val="85000"/>
      </a:schemeClr>
    </cs:fontRef>
    <cs:defRPr sz="1197" kern="1200"/>
  </cs:dataLabel>
  <cs:dataLabelCallout>
    <cs:lnRef idx="0"/>
    <cs:fillRef idx="0"/>
    <cs:effectRef idx="0"/>
    <cs:fontRef idx="minor">
      <a:schemeClr val="dk1">
        <a:lumMod val="65000"/>
        <a:lumOff val="35000"/>
      </a:schemeClr>
    </cs:fontRef>
    <cs:spPr>
      <a:solidFill>
        <a:schemeClr val="lt1"/>
      </a:solidFill>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lt1">
        <a:lumMod val="85000"/>
      </a:schemeClr>
    </cs:fontRef>
    <cs:spPr>
      <a:ln w="9525">
        <a:solidFill>
          <a:schemeClr val="lt1">
            <a:lumMod val="95000"/>
            <a:alpha val="54000"/>
          </a:schemeClr>
        </a:solidFill>
      </a:ln>
    </cs:spPr>
    <cs:defRPr sz="1197" kern="1200"/>
  </cs:dataTable>
  <cs:downBar>
    <cs:lnRef idx="0"/>
    <cs:fillRef idx="0"/>
    <cs:effectRef idx="0"/>
    <cs:fontRef idx="minor">
      <a:schemeClr val="tx1"/>
    </cs:fontRef>
    <cs:spPr>
      <a:solidFill>
        <a:schemeClr val="dk1">
          <a:lumMod val="75000"/>
          <a:lumOff val="25000"/>
        </a:schemeClr>
      </a:solidFill>
      <a:ln w="9525">
        <a:solidFill>
          <a:schemeClr val="lt1">
            <a:lumMod val="95000"/>
            <a:alpha val="54000"/>
          </a:schemeClr>
        </a:solidFill>
      </a:ln>
    </cs:spPr>
  </cs:downBar>
  <cs:dropLine>
    <cs:lnRef idx="0"/>
    <cs:fillRef idx="0"/>
    <cs:effectRef idx="0"/>
    <cs:fontRef idx="minor">
      <a:schemeClr val="tx1"/>
    </cs:fontRef>
    <cs:spPr>
      <a:ln w="9525">
        <a:solidFill>
          <a:schemeClr val="lt1">
            <a:lumMod val="95000"/>
            <a:alpha val="54000"/>
          </a:schemeClr>
        </a:solidFill>
        <a:prstDash val="dash"/>
      </a:ln>
    </cs:spPr>
  </cs:dropLine>
  <cs:errorBar>
    <cs:lnRef idx="0"/>
    <cs:fillRef idx="0"/>
    <cs:effectRef idx="0"/>
    <cs:fontRef idx="minor">
      <a:schemeClr val="tx1"/>
    </cs:fontRef>
    <cs:spPr>
      <a:ln w="9525" cap="flat" cmpd="sng" algn="ctr">
        <a:solidFill>
          <a:schemeClr val="lt1">
            <a:lumMod val="9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lt1">
            <a:lumMod val="95000"/>
            <a:alpha val="10000"/>
          </a:schemeClr>
        </a:solidFill>
        <a:round/>
      </a:ln>
    </cs:spPr>
  </cs:gridlineMajor>
  <cs:gridlineMinor>
    <cs:lnRef idx="0"/>
    <cs:fillRef idx="0"/>
    <cs:effectRef idx="0"/>
    <cs:fontRef idx="minor">
      <a:schemeClr val="tx1"/>
    </cs:fontRef>
    <cs:spPr>
      <a:ln>
        <a:solidFill>
          <a:schemeClr val="lt1">
            <a:lumMod val="95000"/>
            <a:alpha val="5000"/>
          </a:schemeClr>
        </a:solidFill>
      </a:ln>
    </cs:spPr>
  </cs:gridlineMinor>
  <cs:hiLoLine>
    <cs:lnRef idx="0"/>
    <cs:fillRef idx="0"/>
    <cs:effectRef idx="0"/>
    <cs:fontRef idx="minor">
      <a:schemeClr val="tx1"/>
    </cs:fontRef>
    <cs:spPr>
      <a:ln w="9525">
        <a:solidFill>
          <a:schemeClr val="lt1">
            <a:lumMod val="95000"/>
            <a:alpha val="54000"/>
          </a:schemeClr>
        </a:solidFill>
        <a:prstDash val="dash"/>
      </a:ln>
    </cs:spPr>
  </cs:hiLoLine>
  <cs:leaderLine>
    <cs:lnRef idx="0"/>
    <cs:fillRef idx="0"/>
    <cs:effectRef idx="0"/>
    <cs:fontRef idx="minor">
      <a:schemeClr val="tx1"/>
    </cs:fontRef>
    <cs:spPr>
      <a:ln w="9525">
        <a:solidFill>
          <a:schemeClr val="lt1">
            <a:lumMod val="95000"/>
            <a:alpha val="54000"/>
          </a:schemeClr>
        </a:solidFill>
      </a:ln>
    </cs:spPr>
  </cs:leaderLine>
  <cs:legend>
    <cs:lnRef idx="0"/>
    <cs:fillRef idx="0"/>
    <cs:effectRef idx="0"/>
    <cs:fontRef idx="minor">
      <a:schemeClr val="lt1">
        <a:lumMod val="85000"/>
      </a:schemeClr>
    </cs:fontRef>
    <cs:defRPr sz="1197" kern="1200"/>
  </cs:legend>
  <cs:plotArea>
    <cs:lnRef idx="0"/>
    <cs:fillRef idx="0"/>
    <cs:effectRef idx="0"/>
    <cs:fontRef idx="minor">
      <a:schemeClr val="tx1"/>
    </cs:fontRef>
  </cs:plotArea>
  <cs:plotArea3D>
    <cs:lnRef idx="0"/>
    <cs:fillRef idx="0"/>
    <cs:effectRef idx="0"/>
    <cs:fontRef idx="minor">
      <a:schemeClr val="tx1"/>
    </cs:fontRef>
  </cs:plotArea3D>
  <cs:series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1197" kern="1200"/>
  </cs:seriesAxis>
  <cs:seriesLine>
    <cs:lnRef idx="0"/>
    <cs:fillRef idx="0"/>
    <cs:effectRef idx="0"/>
    <cs:fontRef idx="minor">
      <a:schemeClr val="lt1"/>
    </cs:fontRef>
    <cs:spPr>
      <a:ln w="9525" cap="flat" cmpd="sng" algn="ctr">
        <a:solidFill>
          <a:schemeClr val="lt1">
            <a:lumMod val="95000"/>
            <a:alpha val="54000"/>
          </a:schemeClr>
        </a:solidFill>
        <a:round/>
      </a:ln>
    </cs:spPr>
  </cs:seriesLine>
  <cs:title>
    <cs:lnRef idx="0"/>
    <cs:fillRef idx="0"/>
    <cs:effectRef idx="0"/>
    <cs:fontRef idx="minor">
      <a:schemeClr val="lt1">
        <a:lumMod val="95000"/>
      </a:schemeClr>
    </cs:fontRef>
    <cs:defRPr sz="2128" b="1" kern="1200" spc="100" baseline="0">
      <a:effectLst>
        <a:outerShdw blurRad="50800" dist="38100" dir="5400000" algn="t" rotWithShape="0">
          <a:prstClr val="black">
            <a:alpha val="40000"/>
          </a:prstClr>
        </a:outerShdw>
      </a:effectLst>
    </cs:defRPr>
  </cs:title>
  <cs:trendline>
    <cs:lnRef idx="0">
      <cs:styleClr val="auto"/>
    </cs:lnRef>
    <cs:fillRef idx="0"/>
    <cs:effectRef idx="0"/>
    <cs:fontRef idx="minor">
      <a:schemeClr val="tx1"/>
    </cs:fontRef>
    <cs:spPr>
      <a:ln w="19050" cap="rnd">
        <a:solidFill>
          <a:schemeClr val="phClr"/>
        </a:solidFill>
      </a:ln>
    </cs:spPr>
  </cs:trendline>
  <cs:trendlineLabel>
    <cs:lnRef idx="0"/>
    <cs:fillRef idx="0"/>
    <cs:effectRef idx="0"/>
    <cs:fontRef idx="minor">
      <a:schemeClr val="lt1">
        <a:lumMod val="85000"/>
      </a:schemeClr>
    </cs:fontRef>
    <cs:defRPr sz="1197" kern="1200"/>
  </cs:trendlineLabel>
  <cs:upBar>
    <cs:lnRef idx="0"/>
    <cs:fillRef idx="0"/>
    <cs:effectRef idx="0"/>
    <cs:fontRef idx="minor">
      <a:schemeClr val="tx1"/>
    </cs:fontRef>
    <cs:spPr>
      <a:solidFill>
        <a:schemeClr val="lt1"/>
      </a:solidFill>
      <a:ln w="9525">
        <a:solidFill>
          <a:schemeClr val="lt1">
            <a:lumMod val="95000"/>
            <a:alpha val="54000"/>
          </a:schemeClr>
        </a:solidFill>
      </a:ln>
    </cs:spPr>
  </cs:upBar>
  <cs:valueAxis>
    <cs:lnRef idx="0"/>
    <cs:fillRef idx="0"/>
    <cs:effectRef idx="0"/>
    <cs:fontRef idx="minor">
      <a:schemeClr val="lt1">
        <a:lumMod val="85000"/>
      </a:schemeClr>
    </cs:fontRef>
    <cs:defRPr sz="1197" kern="1200"/>
  </cs:valueAxis>
  <cs:wall>
    <cs:lnRef idx="0"/>
    <cs:fillRef idx="0"/>
    <cs:effectRef idx="0"/>
    <cs:fontRef idx="minor">
      <a:schemeClr val="tx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Posição do Cabeçalh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Marcador de Posição da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16B9215-57A1-4B1C-BFBF-0C1001AB6AB4}" type="datetimeFigureOut">
              <a:rPr lang="en-GB" smtClean="0"/>
              <a:t>01/03/2026</a:t>
            </a:fld>
            <a:endParaRPr lang="en-GB"/>
          </a:p>
        </p:txBody>
      </p:sp>
      <p:sp>
        <p:nvSpPr>
          <p:cNvPr id="4" name="Marcador de Posição da Imagem do Diapositivo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Marcador de Posição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pt-PT"/>
              <a:t>Clique para editar os estilos do texto de Modelo Global</a:t>
            </a:r>
          </a:p>
          <a:p>
            <a:pPr lvl="1"/>
            <a:r>
              <a:rPr lang="pt-PT"/>
              <a:t>Segundo nível</a:t>
            </a:r>
          </a:p>
          <a:p>
            <a:pPr lvl="2"/>
            <a:r>
              <a:rPr lang="pt-PT"/>
              <a:t>Terceiro nível</a:t>
            </a:r>
          </a:p>
          <a:p>
            <a:pPr lvl="3"/>
            <a:r>
              <a:rPr lang="pt-PT"/>
              <a:t>Quarto nível</a:t>
            </a:r>
          </a:p>
          <a:p>
            <a:pPr lvl="4"/>
            <a:r>
              <a:rPr lang="pt-PT"/>
              <a:t>Quinto nível</a:t>
            </a:r>
            <a:endParaRPr lang="en-GB"/>
          </a:p>
        </p:txBody>
      </p:sp>
      <p:sp>
        <p:nvSpPr>
          <p:cNvPr id="6" name="Marcador de Posição do Rodapé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Marcador de Posição do Número do Diapositivo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969043F-E14E-4D97-867E-E56F2052EF21}" type="slidenum">
              <a:rPr lang="en-GB" smtClean="0"/>
              <a:t>‹nº›</a:t>
            </a:fld>
            <a:endParaRPr lang="en-GB"/>
          </a:p>
        </p:txBody>
      </p:sp>
    </p:spTree>
    <p:extLst>
      <p:ext uri="{BB962C8B-B14F-4D97-AF65-F5344CB8AC3E}">
        <p14:creationId xmlns:p14="http://schemas.microsoft.com/office/powerpoint/2010/main" val="37961326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s://www.maicar.com/GML/Daedalus.html" TargetMode="External"/><Relationship Id="rId2" Type="http://schemas.openxmlformats.org/officeDocument/2006/relationships/slide" Target="../slides/slide74.xml"/><Relationship Id="rId1" Type="http://schemas.openxmlformats.org/officeDocument/2006/relationships/notesMaster" Target="../notesMasters/notesMaster1.xml"/><Relationship Id="rId5" Type="http://schemas.openxmlformats.org/officeDocument/2006/relationships/hyperlink" Target="https://www.maicar.com/GML/Minotaur.html" TargetMode="External"/><Relationship Id="rId4" Type="http://schemas.openxmlformats.org/officeDocument/2006/relationships/hyperlink" Target="https://www.maicar.com/GML/Theseus.html" TargetMode="Externa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en-US" altLang="ja-JP" dirty="0"/>
              <a:t>Thank you very much for inviting me to the IPOPI PID Patients and Doctors Meeting in Bangkok, Thailand. My name is Hirokazu Kanekane from Institute of Science Tokyo (formerly Tokyo Medical and Dental University) in Japan. I will speak about “Newborn Screening for PIDs in Japan.”</a:t>
            </a:r>
            <a:endParaRPr lang="ja-JP" altLang="ja-JP" dirty="0"/>
          </a:p>
          <a:p>
            <a:endParaRPr kumimoji="1" lang="ja-JP" altLang="en-US" dirty="0"/>
          </a:p>
        </p:txBody>
      </p:sp>
      <p:sp>
        <p:nvSpPr>
          <p:cNvPr id="4" name="スライド番号プレースホルダー 3"/>
          <p:cNvSpPr>
            <a:spLocks noGrp="1"/>
          </p:cNvSpPr>
          <p:nvPr>
            <p:ph type="sldNum" sz="quarter" idx="5"/>
          </p:nvPr>
        </p:nvSpPr>
        <p:spPr/>
        <p:txBody>
          <a:bodyPr/>
          <a:lstStyle/>
          <a:p>
            <a:fld id="{9A78705A-B918-4B2D-B302-1002D2DCCC5E}" type="slidenum">
              <a:rPr kumimoji="1" lang="ja-JP" altLang="en-US" smtClean="0"/>
              <a:t>4</a:t>
            </a:fld>
            <a:endParaRPr kumimoji="1" lang="ja-JP" altLang="en-US"/>
          </a:p>
        </p:txBody>
      </p:sp>
    </p:spTree>
    <p:extLst>
      <p:ext uri="{BB962C8B-B14F-4D97-AF65-F5344CB8AC3E}">
        <p14:creationId xmlns:p14="http://schemas.microsoft.com/office/powerpoint/2010/main" val="37713562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en-US" altLang="ja-JP" dirty="0"/>
              <a:t>In Japan, TREC-NBS began in Aichi Prefecture in 2017. TREC/KREC-NBS started in some regions in 2020. In 2024, the Japanese government support NBS nearly nationwide. This study included approximately 1.3 million newborns who underwent TREC/KREC-NBS testing in Japan over a five-year period from April 2020 to March 2025.</a:t>
            </a:r>
            <a:endParaRPr lang="ja-JP" altLang="ja-JP" dirty="0"/>
          </a:p>
          <a:p>
            <a:endParaRPr kumimoji="1" lang="ja-JP" altLang="en-US" dirty="0"/>
          </a:p>
        </p:txBody>
      </p:sp>
      <p:sp>
        <p:nvSpPr>
          <p:cNvPr id="4" name="スライド番号プレースホルダー 3"/>
          <p:cNvSpPr>
            <a:spLocks noGrp="1"/>
          </p:cNvSpPr>
          <p:nvPr>
            <p:ph type="sldNum" sz="quarter" idx="5"/>
          </p:nvPr>
        </p:nvSpPr>
        <p:spPr/>
        <p:txBody>
          <a:bodyPr/>
          <a:lstStyle/>
          <a:p>
            <a:fld id="{9A78705A-B918-4B2D-B302-1002D2DCCC5E}" type="slidenum">
              <a:rPr kumimoji="1" lang="ja-JP" altLang="en-US" smtClean="0"/>
              <a:t>13</a:t>
            </a:fld>
            <a:endParaRPr kumimoji="1" lang="ja-JP" altLang="en-US"/>
          </a:p>
        </p:txBody>
      </p:sp>
    </p:spTree>
    <p:extLst>
      <p:ext uri="{BB962C8B-B14F-4D97-AF65-F5344CB8AC3E}">
        <p14:creationId xmlns:p14="http://schemas.microsoft.com/office/powerpoint/2010/main" val="19258722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1143000"/>
            <a:ext cx="5486400" cy="3086100"/>
          </a:xfrm>
        </p:spPr>
      </p:sp>
      <p:sp>
        <p:nvSpPr>
          <p:cNvPr id="3" name="ノート プレースホルダー 2"/>
          <p:cNvSpPr>
            <a:spLocks noGrp="1"/>
          </p:cNvSpPr>
          <p:nvPr>
            <p:ph type="body" idx="1"/>
          </p:nvPr>
        </p:nvSpPr>
        <p:spPr/>
        <p:txBody>
          <a:bodyPr/>
          <a:lstStyle/>
          <a:p>
            <a:r>
              <a:rPr lang="en-US" altLang="ja-JP" dirty="0"/>
              <a:t>The target population consists of approximately 1.3 million infants. All 30 testing facilities referred only retest-positive cases to specialized facilities. The retest rate was 0.32%, and the referral rate was 0.06%. However, two facilities performed referrals without retesting, resulting in a higher referral rate of 0.56%. A total of 959 infants (referral rate 0.07%) were referred to specialized facilities.</a:t>
            </a:r>
            <a:endParaRPr lang="ja-JP" altLang="ja-JP" dirty="0"/>
          </a:p>
          <a:p>
            <a:endParaRPr kumimoji="1" lang="ja-JP" altLang="en-US" dirty="0"/>
          </a:p>
        </p:txBody>
      </p:sp>
      <p:sp>
        <p:nvSpPr>
          <p:cNvPr id="4" name="スライド番号プレースホルダー 3"/>
          <p:cNvSpPr>
            <a:spLocks noGrp="1"/>
          </p:cNvSpPr>
          <p:nvPr>
            <p:ph type="sldNum" sz="quarter" idx="5"/>
          </p:nvPr>
        </p:nvSpPr>
        <p:spPr/>
        <p:txBody>
          <a:bodyPr/>
          <a:lstStyle/>
          <a:p>
            <a:fld id="{0B57FD06-5AE4-FB47-A2AA-BC8EBF8AB51B}" type="slidenum">
              <a:rPr kumimoji="1" lang="ja-JP" altLang="en-US" smtClean="0"/>
              <a:t>14</a:t>
            </a:fld>
            <a:endParaRPr kumimoji="1" lang="ja-JP" altLang="en-US"/>
          </a:p>
        </p:txBody>
      </p:sp>
    </p:spTree>
    <p:extLst>
      <p:ext uri="{BB962C8B-B14F-4D97-AF65-F5344CB8AC3E}">
        <p14:creationId xmlns:p14="http://schemas.microsoft.com/office/powerpoint/2010/main" val="4967198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AB2CB8-34C2-D571-B347-B8B84EB298AB}"/>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2615F16-67E2-F007-451B-4132227124C7}"/>
              </a:ext>
            </a:extLst>
          </p:cNvPr>
          <p:cNvSpPr>
            <a:spLocks noGrp="1" noRot="1" noChangeAspect="1"/>
          </p:cNvSpPr>
          <p:nvPr>
            <p:ph type="sldImg"/>
          </p:nvPr>
        </p:nvSpPr>
        <p:spPr>
          <a:xfrm>
            <a:off x="687388" y="1143000"/>
            <a:ext cx="5483225" cy="3086100"/>
          </a:xfrm>
        </p:spPr>
      </p:sp>
      <p:sp>
        <p:nvSpPr>
          <p:cNvPr id="3" name="ノート プレースホルダー 2">
            <a:extLst>
              <a:ext uri="{FF2B5EF4-FFF2-40B4-BE49-F238E27FC236}">
                <a16:creationId xmlns:a16="http://schemas.microsoft.com/office/drawing/2014/main" id="{3D593C6C-8EA1-3A45-5B5D-859664374142}"/>
              </a:ext>
            </a:extLst>
          </p:cNvPr>
          <p:cNvSpPr>
            <a:spLocks noGrp="1"/>
          </p:cNvSpPr>
          <p:nvPr>
            <p:ph type="body" idx="1"/>
          </p:nvPr>
        </p:nvSpPr>
        <p:spPr/>
        <p:txBody>
          <a:bodyPr/>
          <a:lstStyle/>
          <a:p>
            <a:r>
              <a:rPr lang="en-US" altLang="ja-JP" dirty="0"/>
              <a:t>Identified disorders included SCID in 15 cases, XLA and other </a:t>
            </a:r>
            <a:r>
              <a:rPr lang="en-US" altLang="ja-JP" dirty="0" err="1"/>
              <a:t>agammaglobulinemias</a:t>
            </a:r>
            <a:r>
              <a:rPr lang="en-US" altLang="ja-JP" dirty="0"/>
              <a:t> in 16 cases, and T-cell deficiencies in 10 cases. Over half of SCID patients had X-SCID, with a minority having reticular dysgenesis, JAK3 deficiency, or ADA deficiency. Most KREC low-value patients had XLA, though one case was IKAROS deficiency. T-cell deficiencies included complete DiGeorge syndrome and heterozygous FOXN1 variant.</a:t>
            </a:r>
            <a:endParaRPr lang="ja-JP" altLang="ja-JP" dirty="0"/>
          </a:p>
          <a:p>
            <a:endParaRPr kumimoji="1" lang="ja-JP" altLang="en-US" dirty="0"/>
          </a:p>
        </p:txBody>
      </p:sp>
      <p:sp>
        <p:nvSpPr>
          <p:cNvPr id="4" name="スライド番号プレースホルダー 3">
            <a:extLst>
              <a:ext uri="{FF2B5EF4-FFF2-40B4-BE49-F238E27FC236}">
                <a16:creationId xmlns:a16="http://schemas.microsoft.com/office/drawing/2014/main" id="{6017533E-6CF6-D5CB-4E11-2A4CB6C7B729}"/>
              </a:ext>
            </a:extLst>
          </p:cNvPr>
          <p:cNvSpPr>
            <a:spLocks noGrp="1"/>
          </p:cNvSpPr>
          <p:nvPr>
            <p:ph type="sldNum" sz="quarter" idx="5"/>
          </p:nvPr>
        </p:nvSpPr>
        <p:spPr/>
        <p:txBody>
          <a:bodyPr/>
          <a:lstStyle/>
          <a:p>
            <a:fld id="{0B57FD06-5AE4-FB47-A2AA-BC8EBF8AB51B}" type="slidenum">
              <a:rPr kumimoji="1" lang="ja-JP" altLang="en-US" smtClean="0"/>
              <a:t>15</a:t>
            </a:fld>
            <a:endParaRPr kumimoji="1" lang="ja-JP" altLang="en-US"/>
          </a:p>
        </p:txBody>
      </p:sp>
    </p:spTree>
    <p:extLst>
      <p:ext uri="{BB962C8B-B14F-4D97-AF65-F5344CB8AC3E}">
        <p14:creationId xmlns:p14="http://schemas.microsoft.com/office/powerpoint/2010/main" val="367276224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2CC039-2932-AD7C-1870-617753B112D1}"/>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73C79F2-AF14-9B42-4AAC-AE78171820EA}"/>
              </a:ext>
            </a:extLst>
          </p:cNvPr>
          <p:cNvSpPr>
            <a:spLocks noGrp="1" noRot="1" noChangeAspect="1"/>
          </p:cNvSpPr>
          <p:nvPr>
            <p:ph type="sldImg"/>
          </p:nvPr>
        </p:nvSpPr>
        <p:spPr>
          <a:xfrm>
            <a:off x="685800" y="1143000"/>
            <a:ext cx="5486400" cy="3086100"/>
          </a:xfrm>
        </p:spPr>
      </p:sp>
      <p:sp>
        <p:nvSpPr>
          <p:cNvPr id="3" name="ノート プレースホルダー 2">
            <a:extLst>
              <a:ext uri="{FF2B5EF4-FFF2-40B4-BE49-F238E27FC236}">
                <a16:creationId xmlns:a16="http://schemas.microsoft.com/office/drawing/2014/main" id="{EB2180AF-03E7-F755-9331-28B9A69A1E9E}"/>
              </a:ext>
            </a:extLst>
          </p:cNvPr>
          <p:cNvSpPr>
            <a:spLocks noGrp="1"/>
          </p:cNvSpPr>
          <p:nvPr>
            <p:ph type="body" idx="1"/>
          </p:nvPr>
        </p:nvSpPr>
        <p:spPr/>
        <p:txBody>
          <a:bodyPr/>
          <a:lstStyle/>
          <a:p>
            <a:r>
              <a:rPr lang="en-US" altLang="ja-JP" dirty="0"/>
              <a:t>The median final follow-up period was 19 months, and all SCID patients survived. Forty of the 41 TREC/KREC NBS subjects survived. One </a:t>
            </a:r>
            <a:r>
              <a:rPr lang="en-US" altLang="ja-JP" dirty="0" err="1"/>
              <a:t>cDGS</a:t>
            </a:r>
            <a:r>
              <a:rPr lang="en-US" altLang="ja-JP" dirty="0"/>
              <a:t> patient died due to congenital heart disease.</a:t>
            </a:r>
            <a:endParaRPr lang="ja-JP" altLang="ja-JP" dirty="0"/>
          </a:p>
          <a:p>
            <a:endParaRPr kumimoji="1" lang="ja-JP" altLang="en-US" dirty="0"/>
          </a:p>
        </p:txBody>
      </p:sp>
      <p:sp>
        <p:nvSpPr>
          <p:cNvPr id="4" name="スライド番号プレースホルダー 3">
            <a:extLst>
              <a:ext uri="{FF2B5EF4-FFF2-40B4-BE49-F238E27FC236}">
                <a16:creationId xmlns:a16="http://schemas.microsoft.com/office/drawing/2014/main" id="{F6C24A97-96D1-945D-23B5-160D93AFBAD7}"/>
              </a:ext>
            </a:extLst>
          </p:cNvPr>
          <p:cNvSpPr>
            <a:spLocks noGrp="1"/>
          </p:cNvSpPr>
          <p:nvPr>
            <p:ph type="sldNum" sz="quarter" idx="5"/>
          </p:nvPr>
        </p:nvSpPr>
        <p:spPr/>
        <p:txBody>
          <a:bodyPr/>
          <a:lstStyle/>
          <a:p>
            <a:fld id="{0B57FD06-5AE4-FB47-A2AA-BC8EBF8AB51B}" type="slidenum">
              <a:rPr kumimoji="1" lang="ja-JP" altLang="en-US" smtClean="0"/>
              <a:t>16</a:t>
            </a:fld>
            <a:endParaRPr kumimoji="1" lang="ja-JP" altLang="en-US"/>
          </a:p>
        </p:txBody>
      </p:sp>
    </p:spTree>
    <p:extLst>
      <p:ext uri="{BB962C8B-B14F-4D97-AF65-F5344CB8AC3E}">
        <p14:creationId xmlns:p14="http://schemas.microsoft.com/office/powerpoint/2010/main" val="323446732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FFE514-C518-E19D-6886-D1694E56B41A}"/>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6F1CFABA-3B2B-E0E0-E539-C307163F4376}"/>
              </a:ext>
            </a:extLst>
          </p:cNvPr>
          <p:cNvSpPr>
            <a:spLocks noGrp="1" noRot="1" noChangeAspect="1"/>
          </p:cNvSpPr>
          <p:nvPr>
            <p:ph type="sldImg"/>
          </p:nvPr>
        </p:nvSpPr>
        <p:spPr>
          <a:xfrm>
            <a:off x="685800" y="1143000"/>
            <a:ext cx="5486400" cy="3086100"/>
          </a:xfrm>
        </p:spPr>
      </p:sp>
      <p:sp>
        <p:nvSpPr>
          <p:cNvPr id="3" name="ノート プレースホルダー 2">
            <a:extLst>
              <a:ext uri="{FF2B5EF4-FFF2-40B4-BE49-F238E27FC236}">
                <a16:creationId xmlns:a16="http://schemas.microsoft.com/office/drawing/2014/main" id="{D481DB9F-9781-1109-2542-099541C42836}"/>
              </a:ext>
            </a:extLst>
          </p:cNvPr>
          <p:cNvSpPr>
            <a:spLocks noGrp="1"/>
          </p:cNvSpPr>
          <p:nvPr>
            <p:ph type="body" idx="1"/>
          </p:nvPr>
        </p:nvSpPr>
        <p:spPr/>
        <p:txBody>
          <a:bodyPr/>
          <a:lstStyle/>
          <a:p>
            <a:r>
              <a:rPr lang="en-US" altLang="ja-JP" dirty="0"/>
              <a:t>This slide shows the screening results from TREC/KREC-NBS. In Japan, the incidence of SCID is 1 in 87,000, and the incidence of B-cell deficiency is 1 in 81,000.</a:t>
            </a:r>
            <a:endParaRPr lang="ja-JP" altLang="ja-JP" dirty="0"/>
          </a:p>
          <a:p>
            <a:endParaRPr kumimoji="1" lang="ja-JP" altLang="en-US" dirty="0"/>
          </a:p>
        </p:txBody>
      </p:sp>
      <p:sp>
        <p:nvSpPr>
          <p:cNvPr id="4" name="スライド番号プレースホルダー 3">
            <a:extLst>
              <a:ext uri="{FF2B5EF4-FFF2-40B4-BE49-F238E27FC236}">
                <a16:creationId xmlns:a16="http://schemas.microsoft.com/office/drawing/2014/main" id="{D2354710-B2BB-3738-17FB-0DDE20E29DB1}"/>
              </a:ext>
            </a:extLst>
          </p:cNvPr>
          <p:cNvSpPr>
            <a:spLocks noGrp="1"/>
          </p:cNvSpPr>
          <p:nvPr>
            <p:ph type="sldNum" sz="quarter" idx="5"/>
          </p:nvPr>
        </p:nvSpPr>
        <p:spPr/>
        <p:txBody>
          <a:bodyPr/>
          <a:lstStyle/>
          <a:p>
            <a:fld id="{0B57FD06-5AE4-FB47-A2AA-BC8EBF8AB51B}" type="slidenum">
              <a:rPr kumimoji="1" lang="ja-JP" altLang="en-US" smtClean="0"/>
              <a:t>17</a:t>
            </a:fld>
            <a:endParaRPr kumimoji="1" lang="ja-JP" altLang="en-US"/>
          </a:p>
        </p:txBody>
      </p:sp>
    </p:spTree>
    <p:extLst>
      <p:ext uri="{BB962C8B-B14F-4D97-AF65-F5344CB8AC3E}">
        <p14:creationId xmlns:p14="http://schemas.microsoft.com/office/powerpoint/2010/main" val="331241553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DE5283-3FB1-30D5-87D7-389B5B65A8C9}"/>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79511C54-AB52-4D2E-91C0-EE514536EB93}"/>
              </a:ext>
            </a:extLst>
          </p:cNvPr>
          <p:cNvSpPr>
            <a:spLocks noGrp="1" noRot="1" noChangeAspect="1"/>
          </p:cNvSpPr>
          <p:nvPr>
            <p:ph type="sldImg"/>
          </p:nvPr>
        </p:nvSpPr>
        <p:spPr>
          <a:xfrm>
            <a:off x="685800" y="1143000"/>
            <a:ext cx="5486400" cy="3086100"/>
          </a:xfrm>
        </p:spPr>
      </p:sp>
      <p:sp>
        <p:nvSpPr>
          <p:cNvPr id="3" name="ノート プレースホルダー 2">
            <a:extLst>
              <a:ext uri="{FF2B5EF4-FFF2-40B4-BE49-F238E27FC236}">
                <a16:creationId xmlns:a16="http://schemas.microsoft.com/office/drawing/2014/main" id="{9F181A21-0ECA-C43B-83AC-EF863AC2B6AC}"/>
              </a:ext>
            </a:extLst>
          </p:cNvPr>
          <p:cNvSpPr>
            <a:spLocks noGrp="1"/>
          </p:cNvSpPr>
          <p:nvPr>
            <p:ph type="body" idx="1"/>
          </p:nvPr>
        </p:nvSpPr>
        <p:spPr/>
        <p:txBody>
          <a:bodyPr/>
          <a:lstStyle/>
          <a:p>
            <a:r>
              <a:rPr lang="en-US" altLang="ja-JP" dirty="0"/>
              <a:t>This slide shows the population-based coverage rate of NBS in Japan. While not all babies are covered, recent coverage rates have risen to over 70%. We expect all babies to be covered within the next few years.</a:t>
            </a:r>
            <a:endParaRPr lang="ja-JP" altLang="ja-JP" dirty="0"/>
          </a:p>
          <a:p>
            <a:endParaRPr kumimoji="1" lang="ja-JP" altLang="en-US" dirty="0"/>
          </a:p>
        </p:txBody>
      </p:sp>
      <p:sp>
        <p:nvSpPr>
          <p:cNvPr id="4" name="スライド番号プレースホルダー 3">
            <a:extLst>
              <a:ext uri="{FF2B5EF4-FFF2-40B4-BE49-F238E27FC236}">
                <a16:creationId xmlns:a16="http://schemas.microsoft.com/office/drawing/2014/main" id="{03A11E4E-CBBB-D087-421D-9AFFC065BF2A}"/>
              </a:ext>
            </a:extLst>
          </p:cNvPr>
          <p:cNvSpPr>
            <a:spLocks noGrp="1"/>
          </p:cNvSpPr>
          <p:nvPr>
            <p:ph type="sldNum" sz="quarter" idx="5"/>
          </p:nvPr>
        </p:nvSpPr>
        <p:spPr/>
        <p:txBody>
          <a:bodyPr/>
          <a:lstStyle/>
          <a:p>
            <a:fld id="{0B57FD06-5AE4-FB47-A2AA-BC8EBF8AB51B}" type="slidenum">
              <a:rPr kumimoji="1" lang="ja-JP" altLang="en-US" smtClean="0"/>
              <a:t>18</a:t>
            </a:fld>
            <a:endParaRPr kumimoji="1" lang="ja-JP" altLang="en-US"/>
          </a:p>
        </p:txBody>
      </p:sp>
    </p:spTree>
    <p:extLst>
      <p:ext uri="{BB962C8B-B14F-4D97-AF65-F5344CB8AC3E}">
        <p14:creationId xmlns:p14="http://schemas.microsoft.com/office/powerpoint/2010/main" val="23983250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7D9B27-13D4-30AB-919E-7359FDA5DA27}"/>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88541D7-9DBE-4D8A-2900-B5C827055261}"/>
              </a:ext>
            </a:extLst>
          </p:cNvPr>
          <p:cNvSpPr>
            <a:spLocks noGrp="1" noRot="1" noChangeAspect="1"/>
          </p:cNvSpPr>
          <p:nvPr>
            <p:ph type="sldImg"/>
          </p:nvPr>
        </p:nvSpPr>
        <p:spPr>
          <a:xfrm>
            <a:off x="685800" y="1143000"/>
            <a:ext cx="5486400" cy="3086100"/>
          </a:xfrm>
        </p:spPr>
      </p:sp>
      <p:sp>
        <p:nvSpPr>
          <p:cNvPr id="3" name="ノート プレースホルダー 2">
            <a:extLst>
              <a:ext uri="{FF2B5EF4-FFF2-40B4-BE49-F238E27FC236}">
                <a16:creationId xmlns:a16="http://schemas.microsoft.com/office/drawing/2014/main" id="{5A1474B8-82C4-BC44-53C5-5CDF78A9B437}"/>
              </a:ext>
            </a:extLst>
          </p:cNvPr>
          <p:cNvSpPr>
            <a:spLocks noGrp="1"/>
          </p:cNvSpPr>
          <p:nvPr>
            <p:ph type="body" idx="1"/>
          </p:nvPr>
        </p:nvSpPr>
        <p:spPr/>
        <p:txBody>
          <a:bodyPr/>
          <a:lstStyle/>
          <a:p>
            <a:r>
              <a:rPr lang="en-US" altLang="ja-JP" dirty="0"/>
              <a:t>This slide shows kit comparisons. Different kits are used by different municipalities, and cutoff values depend on the kit used.</a:t>
            </a:r>
            <a:endParaRPr lang="ja-JP" altLang="ja-JP" dirty="0"/>
          </a:p>
          <a:p>
            <a:endParaRPr kumimoji="1" lang="ja-JP" altLang="en-US" dirty="0"/>
          </a:p>
        </p:txBody>
      </p:sp>
      <p:sp>
        <p:nvSpPr>
          <p:cNvPr id="4" name="スライド番号プレースホルダー 3">
            <a:extLst>
              <a:ext uri="{FF2B5EF4-FFF2-40B4-BE49-F238E27FC236}">
                <a16:creationId xmlns:a16="http://schemas.microsoft.com/office/drawing/2014/main" id="{89F6070E-562E-3AD9-347C-EBF7E7768D6F}"/>
              </a:ext>
            </a:extLst>
          </p:cNvPr>
          <p:cNvSpPr>
            <a:spLocks noGrp="1"/>
          </p:cNvSpPr>
          <p:nvPr>
            <p:ph type="sldNum" sz="quarter" idx="5"/>
          </p:nvPr>
        </p:nvSpPr>
        <p:spPr/>
        <p:txBody>
          <a:bodyPr/>
          <a:lstStyle/>
          <a:p>
            <a:fld id="{0B57FD06-5AE4-FB47-A2AA-BC8EBF8AB51B}" type="slidenum">
              <a:rPr kumimoji="1" lang="ja-JP" altLang="en-US" smtClean="0"/>
              <a:t>19</a:t>
            </a:fld>
            <a:endParaRPr kumimoji="1" lang="ja-JP" altLang="en-US"/>
          </a:p>
        </p:txBody>
      </p:sp>
    </p:spTree>
    <p:extLst>
      <p:ext uri="{BB962C8B-B14F-4D97-AF65-F5344CB8AC3E}">
        <p14:creationId xmlns:p14="http://schemas.microsoft.com/office/powerpoint/2010/main" val="403301932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066500-F8B9-10C4-514A-E3B728AE7834}"/>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14DF0AAB-BAA7-E695-0075-CBB40142CE13}"/>
              </a:ext>
            </a:extLst>
          </p:cNvPr>
          <p:cNvSpPr>
            <a:spLocks noGrp="1" noRot="1" noChangeAspect="1"/>
          </p:cNvSpPr>
          <p:nvPr>
            <p:ph type="sldImg"/>
          </p:nvPr>
        </p:nvSpPr>
        <p:spPr>
          <a:xfrm>
            <a:off x="685800" y="1143000"/>
            <a:ext cx="5486400" cy="3086100"/>
          </a:xfrm>
        </p:spPr>
      </p:sp>
      <p:sp>
        <p:nvSpPr>
          <p:cNvPr id="3" name="ノート プレースホルダー 2">
            <a:extLst>
              <a:ext uri="{FF2B5EF4-FFF2-40B4-BE49-F238E27FC236}">
                <a16:creationId xmlns:a16="http://schemas.microsoft.com/office/drawing/2014/main" id="{BE667829-7833-3F90-3571-50B57E003C0E}"/>
              </a:ext>
            </a:extLst>
          </p:cNvPr>
          <p:cNvSpPr>
            <a:spLocks noGrp="1"/>
          </p:cNvSpPr>
          <p:nvPr>
            <p:ph type="body" idx="1"/>
          </p:nvPr>
        </p:nvSpPr>
        <p:spPr/>
        <p:txBody>
          <a:bodyPr/>
          <a:lstStyle/>
          <a:p>
            <a:r>
              <a:rPr lang="en-US" altLang="ja-JP" dirty="0"/>
              <a:t>This slide shows the detection rate by kit used. Although there is some variation between kits, all results fall below the 0.10% cutoff value, suggesting that each kit possesses sufficient performance.</a:t>
            </a:r>
            <a:endParaRPr lang="ja-JP" altLang="ja-JP" dirty="0"/>
          </a:p>
          <a:p>
            <a:endParaRPr kumimoji="1" lang="ja-JP" altLang="en-US" dirty="0"/>
          </a:p>
        </p:txBody>
      </p:sp>
      <p:sp>
        <p:nvSpPr>
          <p:cNvPr id="4" name="スライド番号プレースホルダー 3">
            <a:extLst>
              <a:ext uri="{FF2B5EF4-FFF2-40B4-BE49-F238E27FC236}">
                <a16:creationId xmlns:a16="http://schemas.microsoft.com/office/drawing/2014/main" id="{4B7A0ADB-75AA-D38C-6E14-09A03519D6BE}"/>
              </a:ext>
            </a:extLst>
          </p:cNvPr>
          <p:cNvSpPr>
            <a:spLocks noGrp="1"/>
          </p:cNvSpPr>
          <p:nvPr>
            <p:ph type="sldNum" sz="quarter" idx="5"/>
          </p:nvPr>
        </p:nvSpPr>
        <p:spPr/>
        <p:txBody>
          <a:bodyPr/>
          <a:lstStyle/>
          <a:p>
            <a:fld id="{0B57FD06-5AE4-FB47-A2AA-BC8EBF8AB51B}" type="slidenum">
              <a:rPr kumimoji="1" lang="ja-JP" altLang="en-US" smtClean="0"/>
              <a:t>20</a:t>
            </a:fld>
            <a:endParaRPr kumimoji="1" lang="ja-JP" altLang="en-US"/>
          </a:p>
        </p:txBody>
      </p:sp>
    </p:spTree>
    <p:extLst>
      <p:ext uri="{BB962C8B-B14F-4D97-AF65-F5344CB8AC3E}">
        <p14:creationId xmlns:p14="http://schemas.microsoft.com/office/powerpoint/2010/main" val="201763948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en-US" altLang="ja-JP" dirty="0"/>
              <a:t>This is the significance of this study. This study represents the first nationwide cohort analysis of 1.3 million newborns who underwent TREC/KREC NBS in Japan. All 15 SCID patients who underwent HCT achieved engraftment and confirmed long-term survival (100% survival rate). Previous nationwide surveys reported a 10-year survival rate of 67% for SCID patients after HCT. SCID was diagnosed before infection onset, enabling planned HCT including pre-transplant management. Early diagnosis of XLA also allowed initiation of IGRT before infection onset.</a:t>
            </a:r>
            <a:endParaRPr lang="ja-JP" altLang="ja-JP" dirty="0"/>
          </a:p>
          <a:p>
            <a:endParaRPr kumimoji="1" lang="ja-JP" altLang="en-US" dirty="0"/>
          </a:p>
        </p:txBody>
      </p:sp>
      <p:sp>
        <p:nvSpPr>
          <p:cNvPr id="4" name="スライド番号プレースホルダー 3"/>
          <p:cNvSpPr>
            <a:spLocks noGrp="1"/>
          </p:cNvSpPr>
          <p:nvPr>
            <p:ph type="sldNum" sz="quarter" idx="5"/>
          </p:nvPr>
        </p:nvSpPr>
        <p:spPr/>
        <p:txBody>
          <a:bodyPr/>
          <a:lstStyle/>
          <a:p>
            <a:fld id="{9A78705A-B918-4B2D-B302-1002D2DCCC5E}" type="slidenum">
              <a:rPr kumimoji="1" lang="ja-JP" altLang="en-US" smtClean="0"/>
              <a:t>21</a:t>
            </a:fld>
            <a:endParaRPr kumimoji="1" lang="ja-JP" altLang="en-US"/>
          </a:p>
        </p:txBody>
      </p:sp>
    </p:spTree>
    <p:extLst>
      <p:ext uri="{BB962C8B-B14F-4D97-AF65-F5344CB8AC3E}">
        <p14:creationId xmlns:p14="http://schemas.microsoft.com/office/powerpoint/2010/main" val="331539862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en-US" altLang="ja-JP" dirty="0"/>
              <a:t>This study evaluated Japan's demonstration project. After public funding introduction, program-based coverage of TREC/KREC-NBS in target regions rose to approximately 95%. However, since the demonstration project is not implemented uniformly nationwide but is limited to specific regions, disparities in implementation status and cost burden exist depending on the region of birth. For diseases like SCID/XLA where early diagnosis significantly impacts prognosis, public funding for TREC/KREC-NBS is desirable to prevent disparities in treatment outcomes based on region of birth.</a:t>
            </a:r>
            <a:endParaRPr lang="ja-JP" altLang="ja-JP" dirty="0"/>
          </a:p>
          <a:p>
            <a:endParaRPr kumimoji="1" lang="ja-JP" altLang="en-US" dirty="0"/>
          </a:p>
        </p:txBody>
      </p:sp>
      <p:sp>
        <p:nvSpPr>
          <p:cNvPr id="4" name="スライド番号プレースホルダー 3"/>
          <p:cNvSpPr>
            <a:spLocks noGrp="1"/>
          </p:cNvSpPr>
          <p:nvPr>
            <p:ph type="sldNum" sz="quarter" idx="5"/>
          </p:nvPr>
        </p:nvSpPr>
        <p:spPr/>
        <p:txBody>
          <a:bodyPr/>
          <a:lstStyle/>
          <a:p>
            <a:fld id="{9A78705A-B918-4B2D-B302-1002D2DCCC5E}" type="slidenum">
              <a:rPr kumimoji="1" lang="ja-JP" altLang="en-US" smtClean="0"/>
              <a:t>22</a:t>
            </a:fld>
            <a:endParaRPr kumimoji="1" lang="ja-JP" altLang="en-US"/>
          </a:p>
        </p:txBody>
      </p:sp>
    </p:spTree>
    <p:extLst>
      <p:ext uri="{BB962C8B-B14F-4D97-AF65-F5344CB8AC3E}">
        <p14:creationId xmlns:p14="http://schemas.microsoft.com/office/powerpoint/2010/main" val="28029701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en-US" altLang="ja-JP" dirty="0"/>
              <a:t>I have no conflicts of interest to disclose.</a:t>
            </a:r>
            <a:endParaRPr lang="ja-JP" altLang="ja-JP" dirty="0"/>
          </a:p>
          <a:p>
            <a:endParaRPr kumimoji="1" lang="ja-JP" altLang="en-US" dirty="0"/>
          </a:p>
        </p:txBody>
      </p:sp>
      <p:sp>
        <p:nvSpPr>
          <p:cNvPr id="4" name="スライド番号プレースホルダー 3"/>
          <p:cNvSpPr>
            <a:spLocks noGrp="1"/>
          </p:cNvSpPr>
          <p:nvPr>
            <p:ph type="sldNum" sz="quarter" idx="5"/>
          </p:nvPr>
        </p:nvSpPr>
        <p:spPr/>
        <p:txBody>
          <a:bodyPr/>
          <a:lstStyle/>
          <a:p>
            <a:fld id="{E4011631-DD13-4181-B76D-D54E8B262A18}" type="slidenum">
              <a:rPr kumimoji="1" lang="ja-JP" altLang="en-US" smtClean="0"/>
              <a:t>5</a:t>
            </a:fld>
            <a:endParaRPr kumimoji="1" lang="ja-JP" altLang="en-US"/>
          </a:p>
        </p:txBody>
      </p:sp>
    </p:spTree>
    <p:extLst>
      <p:ext uri="{BB962C8B-B14F-4D97-AF65-F5344CB8AC3E}">
        <p14:creationId xmlns:p14="http://schemas.microsoft.com/office/powerpoint/2010/main" val="374801874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en-US" altLang="ja-JP" dirty="0"/>
              <a:t>Differences in referral rates between test kits and facilities were examined. A nine-fold difference in referral rates was observed between kits. This leads to regional disparities, increased burden on IEI specialty facilities, and heightened parental anxiety. Differences in testing methods and cutoff value settings between facilities are considered contributing factors. The importance of standardizing screening protocols and implementing external quality assurance was highlighted.</a:t>
            </a:r>
            <a:endParaRPr lang="ja-JP" altLang="ja-JP" dirty="0"/>
          </a:p>
          <a:p>
            <a:endParaRPr kumimoji="1" lang="ja-JP" altLang="en-US" dirty="0"/>
          </a:p>
        </p:txBody>
      </p:sp>
      <p:sp>
        <p:nvSpPr>
          <p:cNvPr id="4" name="スライド番号プレースホルダー 3"/>
          <p:cNvSpPr>
            <a:spLocks noGrp="1"/>
          </p:cNvSpPr>
          <p:nvPr>
            <p:ph type="sldNum" sz="quarter" idx="5"/>
          </p:nvPr>
        </p:nvSpPr>
        <p:spPr/>
        <p:txBody>
          <a:bodyPr/>
          <a:lstStyle/>
          <a:p>
            <a:fld id="{9A78705A-B918-4B2D-B302-1002D2DCCC5E}" type="slidenum">
              <a:rPr kumimoji="1" lang="ja-JP" altLang="en-US" smtClean="0"/>
              <a:t>23</a:t>
            </a:fld>
            <a:endParaRPr kumimoji="1" lang="ja-JP" altLang="en-US"/>
          </a:p>
        </p:txBody>
      </p:sp>
    </p:spTree>
    <p:extLst>
      <p:ext uri="{BB962C8B-B14F-4D97-AF65-F5344CB8AC3E}">
        <p14:creationId xmlns:p14="http://schemas.microsoft.com/office/powerpoint/2010/main" val="414576931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en-US" altLang="ja-JP" dirty="0"/>
              <a:t>This study has limitations. The program is voluntary, and not all regions nationwide were included during the study period. The observation period was short, preventing evaluation of long-term outcomes including development and quality of life. Cost-effectiveness and the psychological impact of false-positive cases were not assessed in this study.</a:t>
            </a:r>
            <a:endParaRPr lang="ja-JP" altLang="ja-JP" dirty="0"/>
          </a:p>
          <a:p>
            <a:endParaRPr kumimoji="1" lang="ja-JP" altLang="en-US" dirty="0"/>
          </a:p>
        </p:txBody>
      </p:sp>
      <p:sp>
        <p:nvSpPr>
          <p:cNvPr id="4" name="スライド番号プレースホルダー 3"/>
          <p:cNvSpPr>
            <a:spLocks noGrp="1"/>
          </p:cNvSpPr>
          <p:nvPr>
            <p:ph type="sldNum" sz="quarter" idx="5"/>
          </p:nvPr>
        </p:nvSpPr>
        <p:spPr/>
        <p:txBody>
          <a:bodyPr/>
          <a:lstStyle/>
          <a:p>
            <a:fld id="{9A78705A-B918-4B2D-B302-1002D2DCCC5E}" type="slidenum">
              <a:rPr kumimoji="1" lang="ja-JP" altLang="en-US" smtClean="0"/>
              <a:t>24</a:t>
            </a:fld>
            <a:endParaRPr kumimoji="1" lang="ja-JP" altLang="en-US"/>
          </a:p>
        </p:txBody>
      </p:sp>
    </p:spTree>
    <p:extLst>
      <p:ext uri="{BB962C8B-B14F-4D97-AF65-F5344CB8AC3E}">
        <p14:creationId xmlns:p14="http://schemas.microsoft.com/office/powerpoint/2010/main" val="251399449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en-US" altLang="ja-JP" dirty="0"/>
              <a:t>In conclusion, TREC/KREC-NBS enabled early detection of SCID and BCD, leading to early intervention and favorable short-term outcomes. Inter-laboratory variability clearly demonstrates the need for standardized screening protocols and centralized quality control. This study provides evidence supporting the integration of TREC/KREC testing into national newborn screening programs.</a:t>
            </a:r>
            <a:endParaRPr lang="ja-JP" altLang="ja-JP" dirty="0"/>
          </a:p>
          <a:p>
            <a:endParaRPr kumimoji="1" lang="ja-JP" altLang="en-US" dirty="0"/>
          </a:p>
        </p:txBody>
      </p:sp>
      <p:sp>
        <p:nvSpPr>
          <p:cNvPr id="4" name="スライド番号プレースホルダー 3"/>
          <p:cNvSpPr>
            <a:spLocks noGrp="1"/>
          </p:cNvSpPr>
          <p:nvPr>
            <p:ph type="sldNum" sz="quarter" idx="5"/>
          </p:nvPr>
        </p:nvSpPr>
        <p:spPr/>
        <p:txBody>
          <a:bodyPr/>
          <a:lstStyle/>
          <a:p>
            <a:fld id="{9A78705A-B918-4B2D-B302-1002D2DCCC5E}" type="slidenum">
              <a:rPr kumimoji="1" lang="ja-JP" altLang="en-US" smtClean="0"/>
              <a:t>25</a:t>
            </a:fld>
            <a:endParaRPr kumimoji="1" lang="ja-JP" altLang="en-US"/>
          </a:p>
        </p:txBody>
      </p:sp>
    </p:spTree>
    <p:extLst>
      <p:ext uri="{BB962C8B-B14F-4D97-AF65-F5344CB8AC3E}">
        <p14:creationId xmlns:p14="http://schemas.microsoft.com/office/powerpoint/2010/main" val="427711425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en-US" altLang="ja-JP"/>
              <a:t>These are our collaborators at our institute and other institutions in Japan: Thank you for your kind attention.</a:t>
            </a:r>
            <a:endParaRPr lang="ja-JP" altLang="ja-JP"/>
          </a:p>
        </p:txBody>
      </p:sp>
    </p:spTree>
    <p:extLst>
      <p:ext uri="{BB962C8B-B14F-4D97-AF65-F5344CB8AC3E}">
        <p14:creationId xmlns:p14="http://schemas.microsoft.com/office/powerpoint/2010/main" val="313254225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6"/>
        <p:cNvGrpSpPr/>
        <p:nvPr/>
      </p:nvGrpSpPr>
      <p:grpSpPr>
        <a:xfrm>
          <a:off x="0" y="0"/>
          <a:ext cx="0" cy="0"/>
          <a:chOff x="0" y="0"/>
          <a:chExt cx="0" cy="0"/>
        </a:xfrm>
      </p:grpSpPr>
      <p:sp>
        <p:nvSpPr>
          <p:cNvPr id="357" name="Google Shape;357;g2ec69dd9ede_0_2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sz="1000" dirty="0"/>
          </a:p>
        </p:txBody>
      </p:sp>
      <p:sp>
        <p:nvSpPr>
          <p:cNvPr id="358" name="Google Shape;358;g2ec69dd9ede_0_28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144000" indent="-144000" defTabSz="514337">
              <a:lnSpc>
                <a:spcPct val="114000"/>
              </a:lnSpc>
              <a:buClr>
                <a:srgbClr val="FF0000"/>
              </a:buClr>
              <a:buFont typeface="Arial" charset="0"/>
              <a:buAutoNum type="arabicPeriod"/>
            </a:pPr>
            <a:r>
              <a:rPr lang="it-IT" sz="800" i="1" dirty="0" err="1">
                <a:solidFill>
                  <a:schemeClr val="bg1"/>
                </a:solidFill>
              </a:rPr>
              <a:t>Srivastava</a:t>
            </a:r>
            <a:r>
              <a:rPr lang="it-IT" sz="800" i="1" dirty="0">
                <a:solidFill>
                  <a:schemeClr val="bg1"/>
                </a:solidFill>
              </a:rPr>
              <a:t>, S. and P. Wood (2016). </a:t>
            </a:r>
            <a:r>
              <a:rPr lang="it-IT" sz="800" i="1" dirty="0" err="1">
                <a:solidFill>
                  <a:schemeClr val="bg1"/>
                </a:solidFill>
              </a:rPr>
              <a:t>Clin</a:t>
            </a:r>
            <a:r>
              <a:rPr lang="it-IT" sz="800" i="1" dirty="0">
                <a:solidFill>
                  <a:schemeClr val="bg1"/>
                </a:solidFill>
              </a:rPr>
              <a:t> </a:t>
            </a:r>
            <a:r>
              <a:rPr lang="it-IT" sz="800" i="1" dirty="0" err="1">
                <a:solidFill>
                  <a:schemeClr val="bg1"/>
                </a:solidFill>
              </a:rPr>
              <a:t>Med</a:t>
            </a:r>
            <a:r>
              <a:rPr lang="it-IT" sz="800" i="1" dirty="0">
                <a:solidFill>
                  <a:schemeClr val="bg1"/>
                </a:solidFill>
              </a:rPr>
              <a:t> (</a:t>
            </a:r>
            <a:r>
              <a:rPr lang="it-IT" sz="800" i="1" dirty="0" err="1">
                <a:solidFill>
                  <a:schemeClr val="bg1"/>
                </a:solidFill>
              </a:rPr>
              <a:t>Lond</a:t>
            </a:r>
            <a:r>
              <a:rPr lang="it-IT" sz="800" i="1" dirty="0">
                <a:solidFill>
                  <a:schemeClr val="bg1"/>
                </a:solidFill>
              </a:rPr>
              <a:t>) 16(6): 571-576.</a:t>
            </a:r>
          </a:p>
          <a:p>
            <a:pPr marL="144000" indent="-144000" defTabSz="514337">
              <a:lnSpc>
                <a:spcPct val="114000"/>
              </a:lnSpc>
              <a:buClr>
                <a:srgbClr val="FF0000"/>
              </a:buClr>
              <a:buFont typeface="Arial" charset="0"/>
              <a:buAutoNum type="arabicPeriod"/>
            </a:pPr>
            <a:r>
              <a:rPr lang="it-IT" sz="800" i="1" dirty="0" err="1">
                <a:solidFill>
                  <a:schemeClr val="bg1"/>
                </a:solidFill>
              </a:rPr>
              <a:t>Patel</a:t>
            </a:r>
            <a:r>
              <a:rPr lang="it-IT" sz="800" i="1" dirty="0">
                <a:solidFill>
                  <a:schemeClr val="bg1"/>
                </a:solidFill>
              </a:rPr>
              <a:t>, S. Y., </a:t>
            </a:r>
            <a:r>
              <a:rPr lang="it-IT" sz="800" i="1" dirty="0" err="1">
                <a:solidFill>
                  <a:schemeClr val="bg1"/>
                </a:solidFill>
              </a:rPr>
              <a:t>J</a:t>
            </a:r>
            <a:r>
              <a:rPr lang="it-IT" sz="800" i="1" dirty="0">
                <a:solidFill>
                  <a:schemeClr val="bg1"/>
                </a:solidFill>
              </a:rPr>
              <a:t>. Carbone and S. </a:t>
            </a:r>
            <a:r>
              <a:rPr lang="it-IT" sz="800" i="1" dirty="0" err="1">
                <a:solidFill>
                  <a:schemeClr val="bg1"/>
                </a:solidFill>
              </a:rPr>
              <a:t>Jolles</a:t>
            </a:r>
            <a:r>
              <a:rPr lang="it-IT" sz="800" i="1" dirty="0">
                <a:solidFill>
                  <a:schemeClr val="bg1"/>
                </a:solidFill>
              </a:rPr>
              <a:t> (2019). Front </a:t>
            </a:r>
            <a:r>
              <a:rPr lang="it-IT" sz="800" i="1" dirty="0" err="1">
                <a:solidFill>
                  <a:schemeClr val="bg1"/>
                </a:solidFill>
              </a:rPr>
              <a:t>Immunol</a:t>
            </a:r>
            <a:r>
              <a:rPr lang="it-IT" sz="800" i="1" dirty="0">
                <a:solidFill>
                  <a:schemeClr val="bg1"/>
                </a:solidFill>
              </a:rPr>
              <a:t> 10 : 33.</a:t>
            </a:r>
          </a:p>
          <a:p>
            <a:pPr marL="144000" indent="-144000" defTabSz="514337">
              <a:lnSpc>
                <a:spcPct val="114000"/>
              </a:lnSpc>
              <a:buClr>
                <a:srgbClr val="FF0000"/>
              </a:buClr>
              <a:buFont typeface="Arial" charset="0"/>
              <a:buAutoNum type="arabicPeriod"/>
            </a:pPr>
            <a:r>
              <a:rPr lang="it-IT" sz="800" i="1" dirty="0" err="1">
                <a:solidFill>
                  <a:schemeClr val="bg1"/>
                </a:solidFill>
              </a:rPr>
              <a:t>Casulo</a:t>
            </a:r>
            <a:r>
              <a:rPr lang="it-IT" sz="800" i="1" dirty="0">
                <a:solidFill>
                  <a:schemeClr val="bg1"/>
                </a:solidFill>
              </a:rPr>
              <a:t>, C., </a:t>
            </a:r>
            <a:r>
              <a:rPr lang="it-IT" sz="800" i="1" dirty="0" err="1">
                <a:solidFill>
                  <a:schemeClr val="bg1"/>
                </a:solidFill>
              </a:rPr>
              <a:t>J</a:t>
            </a:r>
            <a:r>
              <a:rPr lang="it-IT" sz="800" i="1" dirty="0">
                <a:solidFill>
                  <a:schemeClr val="bg1"/>
                </a:solidFill>
              </a:rPr>
              <a:t>. </a:t>
            </a:r>
            <a:r>
              <a:rPr lang="it-IT" sz="800" i="1" dirty="0" err="1">
                <a:solidFill>
                  <a:schemeClr val="bg1"/>
                </a:solidFill>
              </a:rPr>
              <a:t>Maragulia</a:t>
            </a:r>
            <a:r>
              <a:rPr lang="it-IT" sz="800" i="1" dirty="0">
                <a:solidFill>
                  <a:schemeClr val="bg1"/>
                </a:solidFill>
              </a:rPr>
              <a:t> and A. D. </a:t>
            </a:r>
            <a:r>
              <a:rPr lang="it-IT" sz="800" i="1" dirty="0" err="1">
                <a:solidFill>
                  <a:schemeClr val="bg1"/>
                </a:solidFill>
              </a:rPr>
              <a:t>Zelenetz</a:t>
            </a:r>
            <a:r>
              <a:rPr lang="it-IT" sz="800" i="1" dirty="0">
                <a:solidFill>
                  <a:schemeClr val="bg1"/>
                </a:solidFill>
              </a:rPr>
              <a:t> (2013). </a:t>
            </a:r>
            <a:r>
              <a:rPr lang="it-IT" sz="800" i="1" dirty="0" err="1">
                <a:solidFill>
                  <a:schemeClr val="bg1"/>
                </a:solidFill>
              </a:rPr>
              <a:t>Clin</a:t>
            </a:r>
            <a:r>
              <a:rPr lang="it-IT" sz="800" i="1" dirty="0">
                <a:solidFill>
                  <a:schemeClr val="bg1"/>
                </a:solidFill>
              </a:rPr>
              <a:t> </a:t>
            </a:r>
            <a:r>
              <a:rPr lang="it-IT" sz="800" i="1" dirty="0" err="1">
                <a:solidFill>
                  <a:schemeClr val="bg1"/>
                </a:solidFill>
              </a:rPr>
              <a:t>Lymphoma</a:t>
            </a:r>
            <a:r>
              <a:rPr lang="it-IT" sz="800" i="1" dirty="0">
                <a:solidFill>
                  <a:schemeClr val="bg1"/>
                </a:solidFill>
              </a:rPr>
              <a:t> </a:t>
            </a:r>
            <a:r>
              <a:rPr lang="it-IT" sz="800" i="1" dirty="0" err="1">
                <a:solidFill>
                  <a:schemeClr val="bg1"/>
                </a:solidFill>
              </a:rPr>
              <a:t>Myeloma</a:t>
            </a:r>
            <a:r>
              <a:rPr lang="it-IT" sz="800" i="1" dirty="0">
                <a:solidFill>
                  <a:schemeClr val="bg1"/>
                </a:solidFill>
              </a:rPr>
              <a:t> </a:t>
            </a:r>
            <a:r>
              <a:rPr lang="it-IT" sz="800" i="1" dirty="0" err="1">
                <a:solidFill>
                  <a:schemeClr val="bg1"/>
                </a:solidFill>
              </a:rPr>
              <a:t>Leuk</a:t>
            </a:r>
            <a:r>
              <a:rPr lang="it-IT" sz="800" i="1" dirty="0">
                <a:solidFill>
                  <a:schemeClr val="bg1"/>
                </a:solidFill>
              </a:rPr>
              <a:t> 13(2): 106-111.</a:t>
            </a:r>
          </a:p>
          <a:p>
            <a:pPr marL="144000" indent="-144000" defTabSz="514337">
              <a:lnSpc>
                <a:spcPct val="114000"/>
              </a:lnSpc>
              <a:buClr>
                <a:srgbClr val="FF0000"/>
              </a:buClr>
              <a:buFont typeface="Arial" charset="0"/>
              <a:buAutoNum type="arabicPeriod"/>
            </a:pPr>
            <a:r>
              <a:rPr lang="it-IT" sz="800" i="1" dirty="0" err="1">
                <a:solidFill>
                  <a:schemeClr val="bg1"/>
                </a:solidFill>
              </a:rPr>
              <a:t>Friman</a:t>
            </a:r>
            <a:r>
              <a:rPr lang="it-IT" sz="800" i="1" dirty="0">
                <a:solidFill>
                  <a:schemeClr val="bg1"/>
                </a:solidFill>
              </a:rPr>
              <a:t> V, </a:t>
            </a:r>
            <a:r>
              <a:rPr lang="it-IT" sz="800" i="1" dirty="0" err="1">
                <a:solidFill>
                  <a:schemeClr val="bg1"/>
                </a:solidFill>
              </a:rPr>
              <a:t>Winqvist</a:t>
            </a:r>
            <a:r>
              <a:rPr lang="it-IT" sz="800" i="1" dirty="0">
                <a:solidFill>
                  <a:schemeClr val="bg1"/>
                </a:solidFill>
              </a:rPr>
              <a:t> O, </a:t>
            </a:r>
            <a:r>
              <a:rPr lang="it-IT" sz="800" i="1" dirty="0" err="1">
                <a:solidFill>
                  <a:schemeClr val="bg1"/>
                </a:solidFill>
              </a:rPr>
              <a:t>Blimark</a:t>
            </a:r>
            <a:r>
              <a:rPr lang="it-IT" sz="800" i="1" dirty="0">
                <a:solidFill>
                  <a:schemeClr val="bg1"/>
                </a:solidFill>
              </a:rPr>
              <a:t> C, </a:t>
            </a:r>
            <a:r>
              <a:rPr lang="it-IT" sz="800" i="1" dirty="0" err="1">
                <a:solidFill>
                  <a:schemeClr val="bg1"/>
                </a:solidFill>
              </a:rPr>
              <a:t>Langerbeins</a:t>
            </a:r>
            <a:r>
              <a:rPr lang="it-IT" sz="800" i="1" dirty="0">
                <a:solidFill>
                  <a:schemeClr val="bg1"/>
                </a:solidFill>
              </a:rPr>
              <a:t> </a:t>
            </a:r>
            <a:r>
              <a:rPr lang="it-IT" sz="800" i="1" dirty="0" err="1">
                <a:solidFill>
                  <a:schemeClr val="bg1"/>
                </a:solidFill>
              </a:rPr>
              <a:t>P</a:t>
            </a:r>
            <a:r>
              <a:rPr lang="it-IT" sz="800" i="1" dirty="0">
                <a:solidFill>
                  <a:schemeClr val="bg1"/>
                </a:solidFill>
              </a:rPr>
              <a:t>, </a:t>
            </a:r>
            <a:r>
              <a:rPr lang="it-IT" sz="800" i="1" dirty="0" err="1">
                <a:solidFill>
                  <a:schemeClr val="bg1"/>
                </a:solidFill>
              </a:rPr>
              <a:t>Chapel</a:t>
            </a:r>
            <a:r>
              <a:rPr lang="it-IT" sz="800" i="1" dirty="0">
                <a:solidFill>
                  <a:schemeClr val="bg1"/>
                </a:solidFill>
              </a:rPr>
              <a:t> H, et al. (2016). </a:t>
            </a:r>
            <a:r>
              <a:rPr lang="it-IT" sz="800" i="1" dirty="0" err="1">
                <a:solidFill>
                  <a:schemeClr val="bg1"/>
                </a:solidFill>
              </a:rPr>
              <a:t>Hematol</a:t>
            </a:r>
            <a:r>
              <a:rPr lang="it-IT" sz="800" i="1" dirty="0">
                <a:solidFill>
                  <a:schemeClr val="bg1"/>
                </a:solidFill>
              </a:rPr>
              <a:t> </a:t>
            </a:r>
            <a:r>
              <a:rPr lang="it-IT" sz="800" i="1" dirty="0" err="1">
                <a:solidFill>
                  <a:schemeClr val="bg1"/>
                </a:solidFill>
              </a:rPr>
              <a:t>Oncol</a:t>
            </a:r>
            <a:r>
              <a:rPr lang="it-IT" sz="800" i="1" dirty="0">
                <a:solidFill>
                  <a:schemeClr val="bg1"/>
                </a:solidFill>
              </a:rPr>
              <a:t> 34: 121-132.</a:t>
            </a:r>
          </a:p>
        </p:txBody>
      </p:sp>
      <p:sp>
        <p:nvSpPr>
          <p:cNvPr id="4" name="Marcador de número de diapositiva 3"/>
          <p:cNvSpPr>
            <a:spLocks noGrp="1"/>
          </p:cNvSpPr>
          <p:nvPr>
            <p:ph type="sldNum" sz="quarter" idx="5"/>
          </p:nvPr>
        </p:nvSpPr>
        <p:spPr/>
        <p:txBody>
          <a:bodyPr/>
          <a:lstStyle/>
          <a:p>
            <a:fld id="{19332ED1-45E7-4667-8050-E37AF29D0C22}" type="slidenum">
              <a:rPr lang="en-US" smtClean="0"/>
              <a:t>71</a:t>
            </a:fld>
            <a:endParaRPr lang="en-US"/>
          </a:p>
        </p:txBody>
      </p:sp>
    </p:spTree>
    <p:extLst>
      <p:ext uri="{BB962C8B-B14F-4D97-AF65-F5344CB8AC3E}">
        <p14:creationId xmlns:p14="http://schemas.microsoft.com/office/powerpoint/2010/main" val="26305754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n-GB" dirty="0"/>
              <a:t>There is a paradox about primary ID and cancer</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On the one hand, primary </a:t>
            </a:r>
            <a:r>
              <a:rPr lang="en-GB" dirty="0" err="1"/>
              <a:t>Immunodeficiencies</a:t>
            </a:r>
            <a:r>
              <a:rPr lang="en-GB" dirty="0"/>
              <a:t> show 1.4 to 5-fold excess risk of cancer but lower than expected when considered the efficacy of immunotherapy. Up to 70% are lymphoid malignancies. Cancer is PID-category specific. For example, in CVID lymphoproliferative syndrome are 5 to 10-fold more common, while most common cancers such as colon, lung or breast cancer are less frequent. So again, there are gaps in knowledge of immunodeficiency and cancer.</a:t>
            </a:r>
          </a:p>
          <a:p>
            <a:r>
              <a:rPr lang="en-GB" dirty="0"/>
              <a:t>This is very relevant because cancer is a leading cause of mortality in PID patients.</a:t>
            </a:r>
          </a:p>
          <a:p>
            <a:r>
              <a:rPr lang="en-GB" dirty="0"/>
              <a:t>In the pool of global human cancer, up to 20% are estimated to be related with infections, which are more frequent in </a:t>
            </a:r>
            <a:r>
              <a:rPr lang="en-GB" dirty="0" err="1"/>
              <a:t>immunodeficient</a:t>
            </a:r>
            <a:r>
              <a:rPr lang="en-GB" dirty="0"/>
              <a:t> patients.</a:t>
            </a:r>
          </a:p>
          <a:p>
            <a:r>
              <a:rPr lang="en-GB" dirty="0"/>
              <a:t>PID is probably underestimated.</a:t>
            </a:r>
          </a:p>
          <a:p>
            <a:pPr marL="0" marR="0" lvl="0" indent="0" algn="l" defTabSz="431963" rtl="0" eaLnBrk="1" fontAlgn="auto" latinLnBrk="0" hangingPunct="1">
              <a:lnSpc>
                <a:spcPct val="100000"/>
              </a:lnSpc>
              <a:spcBef>
                <a:spcPts val="0"/>
              </a:spcBef>
              <a:spcAft>
                <a:spcPts val="0"/>
              </a:spcAft>
              <a:buClrTx/>
              <a:buSzTx/>
              <a:buFontTx/>
              <a:buNone/>
              <a:tabLst/>
              <a:defRPr/>
            </a:pPr>
            <a:r>
              <a:rPr lang="es-ES" dirty="0" err="1">
                <a:solidFill>
                  <a:schemeClr val="bg1"/>
                </a:solidFill>
              </a:rPr>
              <a:t>Maffeis</a:t>
            </a:r>
            <a:r>
              <a:rPr lang="es-ES" dirty="0">
                <a:solidFill>
                  <a:schemeClr val="bg1"/>
                </a:solidFill>
              </a:rPr>
              <a:t>, M, et al. </a:t>
            </a:r>
            <a:r>
              <a:rPr lang="es-ES" i="1" dirty="0">
                <a:solidFill>
                  <a:schemeClr val="bg1"/>
                </a:solidFill>
              </a:rPr>
              <a:t>Front </a:t>
            </a:r>
            <a:r>
              <a:rPr lang="es-ES" i="1" dirty="0" err="1">
                <a:solidFill>
                  <a:schemeClr val="bg1"/>
                </a:solidFill>
              </a:rPr>
              <a:t>Immunol</a:t>
            </a:r>
            <a:r>
              <a:rPr lang="es-ES" dirty="0">
                <a:solidFill>
                  <a:schemeClr val="bg1"/>
                </a:solidFill>
              </a:rPr>
              <a:t>. 2019;7:232. 7. </a:t>
            </a:r>
            <a:r>
              <a:rPr lang="es-ES" dirty="0" err="1">
                <a:solidFill>
                  <a:schemeClr val="bg1"/>
                </a:solidFill>
              </a:rPr>
              <a:t>Leeksma</a:t>
            </a:r>
            <a:r>
              <a:rPr lang="es-ES" dirty="0">
                <a:solidFill>
                  <a:schemeClr val="bg1"/>
                </a:solidFill>
              </a:rPr>
              <a:t> OC, et al. </a:t>
            </a:r>
            <a:r>
              <a:rPr lang="es-ES" i="1" dirty="0" err="1">
                <a:solidFill>
                  <a:schemeClr val="bg1"/>
                </a:solidFill>
              </a:rPr>
              <a:t>Blood</a:t>
            </a:r>
            <a:r>
              <a:rPr lang="es-ES" i="1" dirty="0">
                <a:solidFill>
                  <a:schemeClr val="bg1"/>
                </a:solidFill>
              </a:rPr>
              <a:t> </a:t>
            </a:r>
            <a:r>
              <a:rPr lang="es-ES" i="1" dirty="0" err="1">
                <a:solidFill>
                  <a:schemeClr val="bg1"/>
                </a:solidFill>
              </a:rPr>
              <a:t>Cancer</a:t>
            </a:r>
            <a:r>
              <a:rPr lang="es-ES" i="1" dirty="0">
                <a:solidFill>
                  <a:schemeClr val="bg1"/>
                </a:solidFill>
              </a:rPr>
              <a:t> J</a:t>
            </a:r>
            <a:r>
              <a:rPr lang="es-ES" dirty="0">
                <a:solidFill>
                  <a:schemeClr val="bg1"/>
                </a:solidFill>
              </a:rPr>
              <a:t>. 2017;7:e532. 8. </a:t>
            </a:r>
            <a:r>
              <a:rPr lang="es-ES" dirty="0" err="1">
                <a:solidFill>
                  <a:schemeClr val="bg1"/>
                </a:solidFill>
              </a:rPr>
              <a:t>Zur</a:t>
            </a:r>
            <a:r>
              <a:rPr lang="es-ES" dirty="0">
                <a:solidFill>
                  <a:schemeClr val="bg1"/>
                </a:solidFill>
              </a:rPr>
              <a:t> Hausen, H. </a:t>
            </a:r>
            <a:r>
              <a:rPr lang="es-ES" i="1" dirty="0" err="1">
                <a:solidFill>
                  <a:schemeClr val="bg1"/>
                </a:solidFill>
              </a:rPr>
              <a:t>Virology</a:t>
            </a:r>
            <a:r>
              <a:rPr lang="es-ES" dirty="0">
                <a:solidFill>
                  <a:schemeClr val="bg1"/>
                </a:solidFill>
              </a:rPr>
              <a:t>. 2009;384:260–265. 9. </a:t>
            </a:r>
            <a:r>
              <a:rPr lang="es-ES" dirty="0" err="1">
                <a:solidFill>
                  <a:schemeClr val="bg1"/>
                </a:solidFill>
              </a:rPr>
              <a:t>Narod</a:t>
            </a:r>
            <a:r>
              <a:rPr lang="es-ES" dirty="0">
                <a:solidFill>
                  <a:schemeClr val="bg1"/>
                </a:solidFill>
              </a:rPr>
              <a:t> SA, et al. </a:t>
            </a:r>
            <a:r>
              <a:rPr lang="es-ES" i="1" dirty="0">
                <a:solidFill>
                  <a:schemeClr val="bg1"/>
                </a:solidFill>
              </a:rPr>
              <a:t>Br J </a:t>
            </a:r>
            <a:r>
              <a:rPr lang="es-ES" i="1" dirty="0" err="1">
                <a:solidFill>
                  <a:schemeClr val="bg1"/>
                </a:solidFill>
              </a:rPr>
              <a:t>Cancer</a:t>
            </a:r>
            <a:r>
              <a:rPr lang="es-ES" dirty="0">
                <a:solidFill>
                  <a:schemeClr val="bg1"/>
                </a:solidFill>
              </a:rPr>
              <a:t>. 1991;63:993–999. 10. </a:t>
            </a:r>
            <a:r>
              <a:rPr lang="es-ES" dirty="0" err="1">
                <a:solidFill>
                  <a:schemeClr val="bg1"/>
                </a:solidFill>
              </a:rPr>
              <a:t>McLaughlin-Drubin</a:t>
            </a:r>
            <a:r>
              <a:rPr lang="es-ES" dirty="0">
                <a:solidFill>
                  <a:schemeClr val="bg1"/>
                </a:solidFill>
              </a:rPr>
              <a:t> &amp; </a:t>
            </a:r>
            <a:r>
              <a:rPr lang="es-ES" dirty="0" err="1">
                <a:solidFill>
                  <a:schemeClr val="bg1"/>
                </a:solidFill>
              </a:rPr>
              <a:t>Munger</a:t>
            </a:r>
            <a:r>
              <a:rPr lang="es-ES" dirty="0">
                <a:solidFill>
                  <a:schemeClr val="bg1"/>
                </a:solidFill>
              </a:rPr>
              <a:t>. </a:t>
            </a:r>
            <a:r>
              <a:rPr lang="es-ES" i="1" dirty="0" err="1">
                <a:solidFill>
                  <a:schemeClr val="bg1"/>
                </a:solidFill>
              </a:rPr>
              <a:t>Biochim</a:t>
            </a:r>
            <a:r>
              <a:rPr lang="es-ES" i="1" dirty="0">
                <a:solidFill>
                  <a:schemeClr val="bg1"/>
                </a:solidFill>
              </a:rPr>
              <a:t> </a:t>
            </a:r>
            <a:r>
              <a:rPr lang="es-ES" i="1" dirty="0" err="1">
                <a:solidFill>
                  <a:schemeClr val="bg1"/>
                </a:solidFill>
              </a:rPr>
              <a:t>Biophys</a:t>
            </a:r>
            <a:r>
              <a:rPr lang="es-ES" i="1" dirty="0">
                <a:solidFill>
                  <a:schemeClr val="bg1"/>
                </a:solidFill>
              </a:rPr>
              <a:t> Acta</a:t>
            </a:r>
            <a:r>
              <a:rPr lang="es-ES" dirty="0">
                <a:solidFill>
                  <a:schemeClr val="bg1"/>
                </a:solidFill>
              </a:rPr>
              <a:t>. 2008;1782:127–150. 11. Forbes LR, et al. </a:t>
            </a:r>
            <a:r>
              <a:rPr lang="es-ES" i="1" dirty="0">
                <a:solidFill>
                  <a:schemeClr val="bg1"/>
                </a:solidFill>
              </a:rPr>
              <a:t>J </a:t>
            </a:r>
            <a:r>
              <a:rPr lang="es-ES" i="1" dirty="0" err="1">
                <a:solidFill>
                  <a:schemeClr val="bg1"/>
                </a:solidFill>
              </a:rPr>
              <a:t>Allergy</a:t>
            </a:r>
            <a:r>
              <a:rPr lang="es-ES" i="1" dirty="0">
                <a:solidFill>
                  <a:schemeClr val="bg1"/>
                </a:solidFill>
              </a:rPr>
              <a:t> Clin </a:t>
            </a:r>
            <a:r>
              <a:rPr lang="es-ES" i="1" dirty="0" err="1">
                <a:solidFill>
                  <a:schemeClr val="bg1"/>
                </a:solidFill>
              </a:rPr>
              <a:t>Immunol</a:t>
            </a:r>
            <a:r>
              <a:rPr lang="es-ES" dirty="0">
                <a:solidFill>
                  <a:schemeClr val="bg1"/>
                </a:solidFill>
              </a:rPr>
              <a:t>. 2022:149:758–766.</a:t>
            </a:r>
            <a:endParaRPr lang="en-GB" dirty="0">
              <a:solidFill>
                <a:schemeClr val="bg1"/>
              </a:solidFill>
            </a:endParaRPr>
          </a:p>
          <a:p>
            <a:endParaRPr lang="en-GB"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EDB620F-9065-4E0D-8D9D-4F204AB69C9B}" type="slidenum">
              <a:rPr kumimoji="1" lang="ja-JP" altLang="en-US" sz="1200" b="0" i="0" u="none" strike="noStrike" kern="1200" cap="none" spc="0" normalizeH="0" baseline="0" noProof="0" smtClean="0">
                <a:ln>
                  <a:noFill/>
                </a:ln>
                <a:solidFill>
                  <a:prstClr val="black"/>
                </a:solidFill>
                <a:effectLst/>
                <a:uLnTx/>
                <a:uFillTx/>
                <a:latin typeface="Calibri" panose="020F0502020204030204"/>
                <a:ea typeface="游ゴシック" panose="020B0400000000000000"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72</a:t>
            </a:fld>
            <a:endParaRPr kumimoji="1" lang="ja-JP" altLang="en-US" sz="12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34" charset="-128"/>
              <a:cs typeface="+mn-cs"/>
            </a:endParaRPr>
          </a:p>
        </p:txBody>
      </p:sp>
    </p:spTree>
    <p:extLst>
      <p:ext uri="{BB962C8B-B14F-4D97-AF65-F5344CB8AC3E}">
        <p14:creationId xmlns:p14="http://schemas.microsoft.com/office/powerpoint/2010/main" val="210477949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n-US" sz="1200" b="0" i="0" kern="1200" dirty="0">
                <a:solidFill>
                  <a:schemeClr val="tx1"/>
                </a:solidFill>
                <a:effectLst/>
                <a:latin typeface="+mn-lt"/>
                <a:ea typeface="+mn-ea"/>
                <a:cs typeface="+mn-cs"/>
              </a:rPr>
              <a:t>Ariadne obtained from </a:t>
            </a:r>
            <a:r>
              <a:rPr lang="en-US" sz="1200" b="0" i="0" u="none" strike="noStrike" kern="1200" dirty="0">
                <a:solidFill>
                  <a:schemeClr val="tx1"/>
                </a:solidFill>
                <a:effectLst/>
                <a:latin typeface="+mn-lt"/>
                <a:ea typeface="+mn-ea"/>
                <a:cs typeface="+mn-cs"/>
                <a:hlinkClick r:id="rId3"/>
              </a:rPr>
              <a:t>Daedalus</a:t>
            </a:r>
            <a:r>
              <a:rPr lang="en-US" sz="1200" b="0" i="0" kern="1200" dirty="0">
                <a:solidFill>
                  <a:schemeClr val="tx1"/>
                </a:solidFill>
                <a:effectLst/>
                <a:latin typeface="+mn-lt"/>
                <a:ea typeface="+mn-ea"/>
                <a:cs typeface="+mn-cs"/>
              </a:rPr>
              <a:t>, the constructor of the Labyrinth, the necessary instructions for finding the way out. At </a:t>
            </a:r>
            <a:r>
              <a:rPr lang="en-US" sz="1200" b="0" i="0" u="none" strike="noStrike" kern="1200" dirty="0">
                <a:solidFill>
                  <a:schemeClr val="tx1"/>
                </a:solidFill>
                <a:effectLst/>
                <a:latin typeface="+mn-lt"/>
                <a:ea typeface="+mn-ea"/>
                <a:cs typeface="+mn-cs"/>
                <a:hlinkClick r:id="rId3"/>
              </a:rPr>
              <a:t>Daedalus</a:t>
            </a:r>
            <a:r>
              <a:rPr lang="en-US" sz="1200" b="0" i="0" kern="1200" dirty="0">
                <a:solidFill>
                  <a:schemeClr val="tx1"/>
                </a:solidFill>
                <a:effectLst/>
                <a:latin typeface="+mn-lt"/>
                <a:ea typeface="+mn-ea"/>
                <a:cs typeface="+mn-cs"/>
              </a:rPr>
              <a:t>' suggestion, she gave </a:t>
            </a:r>
            <a:r>
              <a:rPr lang="en-US" sz="1200" b="0" i="0" u="none" strike="noStrike" kern="1200" dirty="0">
                <a:solidFill>
                  <a:schemeClr val="tx1"/>
                </a:solidFill>
                <a:effectLst/>
                <a:latin typeface="+mn-lt"/>
                <a:ea typeface="+mn-ea"/>
                <a:cs typeface="+mn-cs"/>
                <a:hlinkClick r:id="rId4"/>
              </a:rPr>
              <a:t>Theseus</a:t>
            </a:r>
            <a:r>
              <a:rPr lang="en-US" sz="1200" b="0" i="0" kern="1200" dirty="0">
                <a:solidFill>
                  <a:schemeClr val="tx1"/>
                </a:solidFill>
                <a:effectLst/>
                <a:latin typeface="+mn-lt"/>
                <a:ea typeface="+mn-ea"/>
                <a:cs typeface="+mn-cs"/>
              </a:rPr>
              <a:t> a ball of thread, which he fastened to the door when he went in, so that, after killing the </a:t>
            </a:r>
            <a:r>
              <a:rPr lang="en-US" sz="1200" b="0" i="0" u="none" strike="noStrike" kern="1200" dirty="0">
                <a:solidFill>
                  <a:schemeClr val="tx1"/>
                </a:solidFill>
                <a:effectLst/>
                <a:latin typeface="+mn-lt"/>
                <a:ea typeface="+mn-ea"/>
                <a:cs typeface="+mn-cs"/>
                <a:hlinkClick r:id="rId5"/>
              </a:rPr>
              <a:t>Minotaur</a:t>
            </a:r>
            <a:r>
              <a:rPr lang="en-US" sz="1200" b="0" i="0" kern="1200" dirty="0">
                <a:solidFill>
                  <a:schemeClr val="tx1"/>
                </a:solidFill>
                <a:effectLst/>
                <a:latin typeface="+mn-lt"/>
                <a:ea typeface="+mn-ea"/>
                <a:cs typeface="+mn-cs"/>
              </a:rPr>
              <a:t>, he could make his way out by gathering the thread. </a:t>
            </a:r>
            <a:endParaRPr lang="es-ES" dirty="0"/>
          </a:p>
        </p:txBody>
      </p:sp>
      <p:sp>
        <p:nvSpPr>
          <p:cNvPr id="4" name="Marcador de número de diapositiva 3"/>
          <p:cNvSpPr>
            <a:spLocks noGrp="1"/>
          </p:cNvSpPr>
          <p:nvPr>
            <p:ph type="sldNum" sz="quarter" idx="5"/>
          </p:nvPr>
        </p:nvSpPr>
        <p:spPr/>
        <p:txBody>
          <a:bodyPr/>
          <a:lstStyle/>
          <a:p>
            <a:fld id="{3A63895A-CD4D-4287-BF81-F7DB42FBB3E7}" type="slidenum">
              <a:rPr lang="es-ES" smtClean="0"/>
              <a:t>74</a:t>
            </a:fld>
            <a:endParaRPr lang="es-ES"/>
          </a:p>
        </p:txBody>
      </p:sp>
    </p:spTree>
    <p:extLst>
      <p:ext uri="{BB962C8B-B14F-4D97-AF65-F5344CB8AC3E}">
        <p14:creationId xmlns:p14="http://schemas.microsoft.com/office/powerpoint/2010/main" val="15625507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effectLst/>
                <a:uLnTx/>
                <a:uFillTx/>
                <a:ea typeface="+mn-ea"/>
                <a:cs typeface="+mn-cs"/>
              </a:rPr>
              <a:t>Logistic regression model and unsupervised machine learning algorithm (</a:t>
            </a:r>
            <a:r>
              <a:rPr kumimoji="0" lang="en-US" sz="1200" b="1" i="1" u="none" strike="noStrike" kern="0" cap="none" spc="0" normalizeH="0" baseline="0" noProof="0" dirty="0" err="1">
                <a:ln>
                  <a:noFill/>
                </a:ln>
                <a:effectLst/>
                <a:uLnTx/>
                <a:uFillTx/>
                <a:ea typeface="+mn-ea"/>
                <a:cs typeface="+mn-cs"/>
              </a:rPr>
              <a:t>Rpart</a:t>
            </a:r>
            <a:r>
              <a:rPr kumimoji="0" lang="en-US" sz="1200" b="1" i="1" u="none" strike="noStrike" kern="0" cap="none" spc="0" normalizeH="0" baseline="0" noProof="0" dirty="0">
                <a:ln>
                  <a:noFill/>
                </a:ln>
                <a:effectLst/>
                <a:uLnTx/>
                <a:uFillTx/>
                <a:ea typeface="+mn-ea"/>
                <a:cs typeface="+mn-cs"/>
              </a:rPr>
              <a:t>) </a:t>
            </a:r>
          </a:p>
        </p:txBody>
      </p:sp>
      <p:sp>
        <p:nvSpPr>
          <p:cNvPr id="4" name="Marcador de número de diapositiva 3"/>
          <p:cNvSpPr>
            <a:spLocks noGrp="1"/>
          </p:cNvSpPr>
          <p:nvPr>
            <p:ph type="sldNum" sz="quarter" idx="5"/>
          </p:nvPr>
        </p:nvSpPr>
        <p:spPr/>
        <p:txBody>
          <a:bodyPr/>
          <a:lstStyle/>
          <a:p>
            <a:fld id="{9DF2D3C8-9520-4A20-9095-A62731B49584}" type="slidenum">
              <a:rPr lang="en-AU" smtClean="0"/>
              <a:pPr/>
              <a:t>78</a:t>
            </a:fld>
            <a:endParaRPr lang="en-AU"/>
          </a:p>
        </p:txBody>
      </p:sp>
    </p:spTree>
    <p:extLst>
      <p:ext uri="{BB962C8B-B14F-4D97-AF65-F5344CB8AC3E}">
        <p14:creationId xmlns:p14="http://schemas.microsoft.com/office/powerpoint/2010/main" val="374944383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5B4C12-591C-90EE-6DE7-A55065954869}"/>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3C29DA49-CD8E-3F17-1122-AC10998FD562}"/>
              </a:ext>
            </a:extLst>
          </p:cNvPr>
          <p:cNvSpPr>
            <a:spLocks noGrp="1" noRot="1" noChangeAspect="1"/>
          </p:cNvSpPr>
          <p:nvPr>
            <p:ph type="sldImg"/>
          </p:nvPr>
        </p:nvSpPr>
        <p:spPr/>
        <p:txBody>
          <a:bodyPr/>
          <a:lstStyle/>
          <a:p>
            <a:endParaRPr lang="en-GB"/>
          </a:p>
        </p:txBody>
      </p:sp>
      <p:sp>
        <p:nvSpPr>
          <p:cNvPr id="3" name="Marcador de notas 2">
            <a:extLst>
              <a:ext uri="{FF2B5EF4-FFF2-40B4-BE49-F238E27FC236}">
                <a16:creationId xmlns:a16="http://schemas.microsoft.com/office/drawing/2014/main" id="{C03FEB30-9982-2B8B-4FED-E5B77EC09B7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a:ln>
                  <a:noFill/>
                </a:ln>
                <a:effectLst/>
                <a:uLnTx/>
                <a:uFillTx/>
                <a:ea typeface="+mn-ea"/>
                <a:cs typeface="+mn-cs"/>
              </a:rPr>
              <a:t>Logistic regression model and unsupervised machine learning algorithm (</a:t>
            </a:r>
            <a:r>
              <a:rPr kumimoji="0" lang="en-US" sz="1200" b="1" i="1" u="none" strike="noStrike" kern="0" cap="none" spc="0" normalizeH="0" baseline="0" noProof="0" err="1">
                <a:ln>
                  <a:noFill/>
                </a:ln>
                <a:effectLst/>
                <a:uLnTx/>
                <a:uFillTx/>
                <a:ea typeface="+mn-ea"/>
                <a:cs typeface="+mn-cs"/>
              </a:rPr>
              <a:t>Rpart</a:t>
            </a:r>
            <a:r>
              <a:rPr kumimoji="0" lang="en-US" sz="1200" b="1" i="1" u="none" strike="noStrike" kern="0" cap="none" spc="0" normalizeH="0" baseline="0" noProof="0">
                <a:ln>
                  <a:noFill/>
                </a:ln>
                <a:effectLst/>
                <a:uLnTx/>
                <a:uFillTx/>
                <a:ea typeface="+mn-ea"/>
                <a:cs typeface="+mn-cs"/>
              </a:rPr>
              <a:t>) </a:t>
            </a:r>
          </a:p>
        </p:txBody>
      </p:sp>
      <p:sp>
        <p:nvSpPr>
          <p:cNvPr id="4" name="Marcador de número de diapositiva 3">
            <a:extLst>
              <a:ext uri="{FF2B5EF4-FFF2-40B4-BE49-F238E27FC236}">
                <a16:creationId xmlns:a16="http://schemas.microsoft.com/office/drawing/2014/main" id="{1FFD998B-15F0-0D1D-ECFD-FED4DAAF5F27}"/>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DF2D3C8-9520-4A20-9095-A62731B49584}" type="slidenum">
              <a:rPr kumimoji="0" lang="en-AU" sz="1200" b="0" i="0" u="none" strike="noStrike" kern="1200" cap="none" spc="0" normalizeH="0" baseline="0" noProof="0" smtClean="0">
                <a:ln>
                  <a:noFill/>
                </a:ln>
                <a:solidFill>
                  <a:prstClr val="black"/>
                </a:solidFill>
                <a:effectLst/>
                <a:uLnTx/>
                <a:uFillTx/>
                <a:latin typeface="Montserrat Light" panose="00000400000000000000" pitchFamily="2"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80</a:t>
            </a:fld>
            <a:endParaRPr kumimoji="0" lang="en-AU" sz="1200" b="0" i="0" u="none" strike="noStrike" kern="1200" cap="none" spc="0" normalizeH="0" baseline="0" noProof="0">
              <a:ln>
                <a:noFill/>
              </a:ln>
              <a:solidFill>
                <a:prstClr val="black"/>
              </a:solidFill>
              <a:effectLst/>
              <a:uLnTx/>
              <a:uFillTx/>
              <a:latin typeface="Montserrat Light" panose="00000400000000000000" pitchFamily="2" charset="0"/>
              <a:ea typeface="+mn-ea"/>
              <a:cs typeface="+mn-cs"/>
            </a:endParaRPr>
          </a:p>
        </p:txBody>
      </p:sp>
    </p:spTree>
    <p:extLst>
      <p:ext uri="{BB962C8B-B14F-4D97-AF65-F5344CB8AC3E}">
        <p14:creationId xmlns:p14="http://schemas.microsoft.com/office/powerpoint/2010/main" val="9763456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en-US" altLang="ja-JP" dirty="0"/>
              <a:t>I will present the first case of a KREC-positive male infant identified through newborn screening in Tokyo. A full-term male infant tested KREC-positive in the NBS screening and was referred to our hospital. Blood tests showed a normal CBC, but IgA and IgM were undetectable. There were no suspected IEI patients within the family.</a:t>
            </a:r>
            <a:endParaRPr lang="ja-JP" altLang="ja-JP" dirty="0"/>
          </a:p>
          <a:p>
            <a:endParaRPr kumimoji="1" lang="ja-JP" altLang="en-US" dirty="0"/>
          </a:p>
        </p:txBody>
      </p:sp>
      <p:sp>
        <p:nvSpPr>
          <p:cNvPr id="4" name="スライド番号プレースホルダー 3"/>
          <p:cNvSpPr>
            <a:spLocks noGrp="1"/>
          </p:cNvSpPr>
          <p:nvPr>
            <p:ph type="sldNum" sz="quarter" idx="5"/>
          </p:nvPr>
        </p:nvSpPr>
        <p:spPr/>
        <p:txBody>
          <a:bodyPr/>
          <a:lstStyle/>
          <a:p>
            <a:fld id="{9A78705A-B918-4B2D-B302-1002D2DCCC5E}" type="slidenum">
              <a:rPr kumimoji="1" lang="ja-JP" altLang="en-US" smtClean="0"/>
              <a:t>6</a:t>
            </a:fld>
            <a:endParaRPr kumimoji="1" lang="ja-JP" altLang="en-US"/>
          </a:p>
        </p:txBody>
      </p:sp>
    </p:spTree>
    <p:extLst>
      <p:ext uri="{BB962C8B-B14F-4D97-AF65-F5344CB8AC3E}">
        <p14:creationId xmlns:p14="http://schemas.microsoft.com/office/powerpoint/2010/main" val="157566780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n-US" dirty="0"/>
              <a:t>John Gibson, a prominent Welsh Neoclassical sculptor based in Rome, created his marble statue of </a:t>
            </a:r>
            <a:r>
              <a:rPr lang="en-US" b="1" dirty="0">
                <a:effectLst/>
              </a:rPr>
              <a:t>Pandora</a:t>
            </a:r>
            <a:r>
              <a:rPr lang="en-US" dirty="0"/>
              <a:t> in </a:t>
            </a:r>
            <a:r>
              <a:rPr lang="en-US" b="1" dirty="0">
                <a:effectLst/>
              </a:rPr>
              <a:t>1856. </a:t>
            </a:r>
            <a:r>
              <a:rPr lang="es-ES" sz="1200" b="0" i="0" kern="1200" dirty="0" err="1">
                <a:solidFill>
                  <a:schemeClr val="tx1"/>
                </a:solidFill>
                <a:effectLst/>
                <a:latin typeface="+mn-lt"/>
                <a:ea typeface="+mn-ea"/>
                <a:cs typeface="+mn-cs"/>
              </a:rPr>
              <a:t>Victorian</a:t>
            </a:r>
            <a:r>
              <a:rPr lang="es-ES" sz="1200" b="0" i="0" kern="1200" dirty="0">
                <a:solidFill>
                  <a:schemeClr val="tx1"/>
                </a:solidFill>
                <a:effectLst/>
                <a:latin typeface="+mn-lt"/>
                <a:ea typeface="+mn-ea"/>
                <a:cs typeface="+mn-cs"/>
              </a:rPr>
              <a:t> &amp; Albert </a:t>
            </a:r>
            <a:r>
              <a:rPr lang="es-ES" sz="1200" b="0" i="0" kern="1200" dirty="0" err="1">
                <a:solidFill>
                  <a:schemeClr val="tx1"/>
                </a:solidFill>
                <a:effectLst/>
                <a:latin typeface="+mn-lt"/>
                <a:ea typeface="+mn-ea"/>
                <a:cs typeface="+mn-cs"/>
              </a:rPr>
              <a:t>Museum</a:t>
            </a:r>
            <a:r>
              <a:rPr lang="es-ES" sz="1200" b="0" i="0" kern="1200" dirty="0">
                <a:solidFill>
                  <a:schemeClr val="tx1"/>
                </a:solidFill>
                <a:effectLst/>
                <a:latin typeface="+mn-lt"/>
                <a:ea typeface="+mn-ea"/>
                <a:cs typeface="+mn-cs"/>
              </a:rPr>
              <a:t>, London.</a:t>
            </a:r>
            <a:r>
              <a:rPr lang="en-US" sz="1200" b="0" i="0" kern="1200" dirty="0">
                <a:solidFill>
                  <a:schemeClr val="tx1"/>
                </a:solidFill>
                <a:effectLst/>
                <a:latin typeface="+mn-lt"/>
                <a:ea typeface="+mn-ea"/>
                <a:cs typeface="+mn-cs"/>
              </a:rPr>
              <a:t>The work epitomizes the Neoclassical style, influenced by Gibson's mentors, Antonio Canova and Bertel Thorvaldsen. It is characterized by smooth marble surfaces, classical dress, and a pure, idealized form. She is depicted holding a box, symbolizing the myth of Pandora and her curiosity that led to the release of all the world’s evils, leaving only hope inside</a:t>
            </a:r>
            <a:endParaRPr lang="es-ES" dirty="0"/>
          </a:p>
        </p:txBody>
      </p:sp>
      <p:sp>
        <p:nvSpPr>
          <p:cNvPr id="4" name="Marcador de número de diapositiva 3"/>
          <p:cNvSpPr>
            <a:spLocks noGrp="1"/>
          </p:cNvSpPr>
          <p:nvPr>
            <p:ph type="sldNum" sz="quarter" idx="5"/>
          </p:nvPr>
        </p:nvSpPr>
        <p:spPr/>
        <p:txBody>
          <a:bodyPr/>
          <a:lstStyle/>
          <a:p>
            <a:fld id="{6BB43491-D9E7-479E-A3E4-34B1468F296A}" type="slidenum">
              <a:rPr lang="es-ES" smtClean="0"/>
              <a:t>81</a:t>
            </a:fld>
            <a:endParaRPr lang="es-ES"/>
          </a:p>
        </p:txBody>
      </p:sp>
    </p:spTree>
    <p:extLst>
      <p:ext uri="{BB962C8B-B14F-4D97-AF65-F5344CB8AC3E}">
        <p14:creationId xmlns:p14="http://schemas.microsoft.com/office/powerpoint/2010/main" val="256694217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endParaRPr lang="en-GB" dirty="0"/>
          </a:p>
        </p:txBody>
      </p:sp>
      <p:sp>
        <p:nvSpPr>
          <p:cNvPr id="4" name="Marcador de Posição do Número do Diapositivo 3"/>
          <p:cNvSpPr>
            <a:spLocks noGrp="1"/>
          </p:cNvSpPr>
          <p:nvPr>
            <p:ph type="sldNum" sz="quarter" idx="5"/>
          </p:nvPr>
        </p:nvSpPr>
        <p:spPr/>
        <p:txBody>
          <a:bodyPr/>
          <a:lstStyle/>
          <a:p>
            <a:fld id="{0969043F-E14E-4D97-867E-E56F2052EF21}" type="slidenum">
              <a:rPr lang="en-GB" smtClean="0"/>
              <a:t>86</a:t>
            </a:fld>
            <a:endParaRPr lang="en-GB"/>
          </a:p>
        </p:txBody>
      </p:sp>
    </p:spTree>
    <p:extLst>
      <p:ext uri="{BB962C8B-B14F-4D97-AF65-F5344CB8AC3E}">
        <p14:creationId xmlns:p14="http://schemas.microsoft.com/office/powerpoint/2010/main" val="10470002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en-US" altLang="ja-JP" dirty="0"/>
              <a:t>Immediate immunological analysis was performed. Lymphocyte subpopulation analysis confirmed reduced B-cell counts. Flow cytometry revealed decreased BTK expression in monocytes. This led to a diagnosis of XLA. Genetic testing identified a novel hemizygous variant in the BTK gene.</a:t>
            </a:r>
            <a:endParaRPr lang="ja-JP" altLang="ja-JP" dirty="0"/>
          </a:p>
          <a:p>
            <a:endParaRPr kumimoji="1" lang="ja-JP" altLang="en-US" dirty="0"/>
          </a:p>
        </p:txBody>
      </p:sp>
      <p:sp>
        <p:nvSpPr>
          <p:cNvPr id="4" name="スライド番号プレースホルダー 3"/>
          <p:cNvSpPr>
            <a:spLocks noGrp="1"/>
          </p:cNvSpPr>
          <p:nvPr>
            <p:ph type="sldNum" sz="quarter" idx="5"/>
          </p:nvPr>
        </p:nvSpPr>
        <p:spPr/>
        <p:txBody>
          <a:bodyPr/>
          <a:lstStyle/>
          <a:p>
            <a:fld id="{9A78705A-B918-4B2D-B302-1002D2DCCC5E}" type="slidenum">
              <a:rPr kumimoji="1" lang="ja-JP" altLang="en-US" smtClean="0"/>
              <a:t>7</a:t>
            </a:fld>
            <a:endParaRPr kumimoji="1" lang="ja-JP" altLang="en-US"/>
          </a:p>
        </p:txBody>
      </p:sp>
    </p:spTree>
    <p:extLst>
      <p:ext uri="{BB962C8B-B14F-4D97-AF65-F5344CB8AC3E}">
        <p14:creationId xmlns:p14="http://schemas.microsoft.com/office/powerpoint/2010/main" val="5014818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en-US" altLang="ja-JP" dirty="0"/>
              <a:t>Our facility's workflow is as follows: If B cells are not detected, we first perform flow cytometry for BTK protein. Absence of BTK expression indicates XLA diagnosis. Simultaneously, we perform targeted gene panel analysis for B-cell deficiency. If no genetic variant is found, we proceed to whole-exome or whole-genome sequencing. SCIG administration is initiated at 3 months of age. Genetic counseling is offered to parents. If B cells are present, follow-up is conducted every 3 months for one year.</a:t>
            </a:r>
            <a:endParaRPr lang="ja-JP" altLang="ja-JP" dirty="0"/>
          </a:p>
          <a:p>
            <a:endParaRPr kumimoji="1" lang="ja-JP" altLang="en-US" dirty="0"/>
          </a:p>
        </p:txBody>
      </p:sp>
      <p:sp>
        <p:nvSpPr>
          <p:cNvPr id="4" name="スライド番号プレースホルダー 3"/>
          <p:cNvSpPr>
            <a:spLocks noGrp="1"/>
          </p:cNvSpPr>
          <p:nvPr>
            <p:ph type="sldNum" sz="quarter" idx="5"/>
          </p:nvPr>
        </p:nvSpPr>
        <p:spPr/>
        <p:txBody>
          <a:bodyPr/>
          <a:lstStyle/>
          <a:p>
            <a:fld id="{9A78705A-B918-4B2D-B302-1002D2DCCC5E}" type="slidenum">
              <a:rPr kumimoji="1" lang="ja-JP" altLang="en-US" smtClean="0"/>
              <a:t>8</a:t>
            </a:fld>
            <a:endParaRPr kumimoji="1" lang="ja-JP" altLang="en-US"/>
          </a:p>
        </p:txBody>
      </p:sp>
    </p:spTree>
    <p:extLst>
      <p:ext uri="{BB962C8B-B14F-4D97-AF65-F5344CB8AC3E}">
        <p14:creationId xmlns:p14="http://schemas.microsoft.com/office/powerpoint/2010/main" val="31519314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en-US" altLang="ja-JP" dirty="0"/>
              <a:t>Why is KREC screening necessary? First, because some patients die without being diagnosed with XLA. Second, because XLA patients develop chronic lung disease and have poor long-term prognosis. KREC screening has not yet been introduced in some countries and regions.</a:t>
            </a:r>
            <a:endParaRPr lang="ja-JP" altLang="ja-JP"/>
          </a:p>
          <a:p>
            <a:endParaRPr kumimoji="1" lang="ja-JP" altLang="en-US"/>
          </a:p>
        </p:txBody>
      </p:sp>
      <p:sp>
        <p:nvSpPr>
          <p:cNvPr id="4" name="スライド番号プレースホルダー 3"/>
          <p:cNvSpPr>
            <a:spLocks noGrp="1"/>
          </p:cNvSpPr>
          <p:nvPr>
            <p:ph type="sldNum" sz="quarter" idx="5"/>
          </p:nvPr>
        </p:nvSpPr>
        <p:spPr/>
        <p:txBody>
          <a:bodyPr/>
          <a:lstStyle/>
          <a:p>
            <a:fld id="{9A78705A-B918-4B2D-B302-1002D2DCCC5E}" type="slidenum">
              <a:rPr kumimoji="1" lang="ja-JP" altLang="en-US" smtClean="0"/>
              <a:t>9</a:t>
            </a:fld>
            <a:endParaRPr kumimoji="1" lang="ja-JP" altLang="en-US"/>
          </a:p>
        </p:txBody>
      </p:sp>
    </p:spTree>
    <p:extLst>
      <p:ext uri="{BB962C8B-B14F-4D97-AF65-F5344CB8AC3E}">
        <p14:creationId xmlns:p14="http://schemas.microsoft.com/office/powerpoint/2010/main" val="35849248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en-US" altLang="ja-JP" dirty="0"/>
              <a:t>This slide shows the B-cell differentiation process and diseases identified by KREC screening. BTK is essential for differentiation from pro-B cells to pre-B cells. Not only BTK variants, but also IGLL1, TCF3, and IKZF1 variants have been identified through KREC screening worldwide.</a:t>
            </a:r>
            <a:endParaRPr lang="ja-JP" altLang="ja-JP" dirty="0"/>
          </a:p>
          <a:p>
            <a:endParaRPr kumimoji="1" lang="ja-JP" altLang="en-US" dirty="0"/>
          </a:p>
        </p:txBody>
      </p:sp>
      <p:sp>
        <p:nvSpPr>
          <p:cNvPr id="4" name="スライド番号プレースホルダー 3"/>
          <p:cNvSpPr>
            <a:spLocks noGrp="1"/>
          </p:cNvSpPr>
          <p:nvPr>
            <p:ph type="sldNum" sz="quarter" idx="5"/>
          </p:nvPr>
        </p:nvSpPr>
        <p:spPr/>
        <p:txBody>
          <a:bodyPr/>
          <a:lstStyle/>
          <a:p>
            <a:fld id="{9A78705A-B918-4B2D-B302-1002D2DCCC5E}" type="slidenum">
              <a:rPr kumimoji="1" lang="ja-JP" altLang="en-US" smtClean="0"/>
              <a:t>10</a:t>
            </a:fld>
            <a:endParaRPr kumimoji="1" lang="ja-JP" altLang="en-US"/>
          </a:p>
        </p:txBody>
      </p:sp>
    </p:spTree>
    <p:extLst>
      <p:ext uri="{BB962C8B-B14F-4D97-AF65-F5344CB8AC3E}">
        <p14:creationId xmlns:p14="http://schemas.microsoft.com/office/powerpoint/2010/main" val="30668173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en-US" altLang="ja-JP" dirty="0"/>
              <a:t>Next, we present results from expanded newborn screening (NBS) using TREC/KREC in Japan. This is the first nationwide survey in Japan.</a:t>
            </a:r>
            <a:endParaRPr lang="ja-JP" altLang="ja-JP" dirty="0"/>
          </a:p>
          <a:p>
            <a:endParaRPr kumimoji="1" lang="ja-JP" altLang="en-US" dirty="0"/>
          </a:p>
        </p:txBody>
      </p:sp>
      <p:sp>
        <p:nvSpPr>
          <p:cNvPr id="4" name="スライド番号プレースホルダー 3"/>
          <p:cNvSpPr>
            <a:spLocks noGrp="1"/>
          </p:cNvSpPr>
          <p:nvPr>
            <p:ph type="sldNum" sz="quarter" idx="5"/>
          </p:nvPr>
        </p:nvSpPr>
        <p:spPr/>
        <p:txBody>
          <a:bodyPr/>
          <a:lstStyle/>
          <a:p>
            <a:fld id="{9A78705A-B918-4B2D-B302-1002D2DCCC5E}" type="slidenum">
              <a:rPr kumimoji="1" lang="ja-JP" altLang="en-US" smtClean="0"/>
              <a:t>11</a:t>
            </a:fld>
            <a:endParaRPr kumimoji="1" lang="ja-JP" altLang="en-US"/>
          </a:p>
        </p:txBody>
      </p:sp>
    </p:spTree>
    <p:extLst>
      <p:ext uri="{BB962C8B-B14F-4D97-AF65-F5344CB8AC3E}">
        <p14:creationId xmlns:p14="http://schemas.microsoft.com/office/powerpoint/2010/main" val="12698692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en-US" altLang="ja-JP" dirty="0"/>
              <a:t>Newborn screening using TREC/KREC testing enables early detection of severe combined immunodeficiency (SCID) and XLA. As you know, TREC-NBS began in the United States in 2008. Early hematopoietic cell transplantation (HCT) for SCID improves survival rates. Its adoption is currently progressing internationally. Immunoglobulin replacement therapy (IGRT) for XLA is effective for preventing infections. However, evidence regarding the false positive rate, cost-effectiveness, and long-term prognosis for KREC-NBS remains insufficient. Consequently, TREC/KREC-NBS remains limited to specific countries and regions.</a:t>
            </a:r>
            <a:endParaRPr lang="ja-JP" altLang="ja-JP" dirty="0"/>
          </a:p>
          <a:p>
            <a:endParaRPr kumimoji="1" lang="ja-JP" altLang="en-US" dirty="0"/>
          </a:p>
        </p:txBody>
      </p:sp>
      <p:sp>
        <p:nvSpPr>
          <p:cNvPr id="4" name="スライド番号プレースホルダー 3"/>
          <p:cNvSpPr>
            <a:spLocks noGrp="1"/>
          </p:cNvSpPr>
          <p:nvPr>
            <p:ph type="sldNum" sz="quarter" idx="5"/>
          </p:nvPr>
        </p:nvSpPr>
        <p:spPr/>
        <p:txBody>
          <a:bodyPr/>
          <a:lstStyle/>
          <a:p>
            <a:fld id="{9A78705A-B918-4B2D-B302-1002D2DCCC5E}" type="slidenum">
              <a:rPr kumimoji="1" lang="ja-JP" altLang="en-US" smtClean="0"/>
              <a:t>12</a:t>
            </a:fld>
            <a:endParaRPr kumimoji="1" lang="ja-JP" altLang="en-US"/>
          </a:p>
        </p:txBody>
      </p:sp>
    </p:spTree>
    <p:extLst>
      <p:ext uri="{BB962C8B-B14F-4D97-AF65-F5344CB8AC3E}">
        <p14:creationId xmlns:p14="http://schemas.microsoft.com/office/powerpoint/2010/main" val="166561999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o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F2C07C4-1BD7-CAAA-CEDD-64B0F477BDA4}"/>
              </a:ext>
            </a:extLst>
          </p:cNvPr>
          <p:cNvSpPr>
            <a:spLocks noGrp="1"/>
          </p:cNvSpPr>
          <p:nvPr>
            <p:ph type="ctrTitle" hasCustomPrompt="1"/>
          </p:nvPr>
        </p:nvSpPr>
        <p:spPr>
          <a:xfrm>
            <a:off x="453631" y="1149066"/>
            <a:ext cx="11165453" cy="1101308"/>
          </a:xfrm>
        </p:spPr>
        <p:txBody>
          <a:bodyPr anchor="t">
            <a:normAutofit/>
          </a:bodyPr>
          <a:lstStyle>
            <a:lvl1pPr algn="l">
              <a:defRPr sz="2800">
                <a:solidFill>
                  <a:srgbClr val="00385B"/>
                </a:solidFill>
              </a:defRPr>
            </a:lvl1pPr>
          </a:lstStyle>
          <a:p>
            <a:r>
              <a:rPr lang="en-GB" noProof="0" dirty="0"/>
              <a:t>CLICK TO EDIT GLOBAL TEMPLATE TITLE STYLE</a:t>
            </a:r>
          </a:p>
        </p:txBody>
      </p:sp>
      <p:sp>
        <p:nvSpPr>
          <p:cNvPr id="3" name="Subtítulo 2">
            <a:extLst>
              <a:ext uri="{FF2B5EF4-FFF2-40B4-BE49-F238E27FC236}">
                <a16:creationId xmlns:a16="http://schemas.microsoft.com/office/drawing/2014/main" id="{CB54CABE-D1CD-85C6-3E26-706AF015149B}"/>
              </a:ext>
            </a:extLst>
          </p:cNvPr>
          <p:cNvSpPr>
            <a:spLocks noGrp="1"/>
          </p:cNvSpPr>
          <p:nvPr>
            <p:ph type="subTitle" idx="1" hasCustomPrompt="1"/>
          </p:nvPr>
        </p:nvSpPr>
        <p:spPr>
          <a:xfrm>
            <a:off x="453632" y="2379015"/>
            <a:ext cx="11165452" cy="1655762"/>
          </a:xfrm>
        </p:spPr>
        <p:txBody>
          <a:bodyPr>
            <a:normAutofit/>
          </a:bodyPr>
          <a:lstStyle>
            <a:lvl1pPr marL="0" indent="0" algn="l">
              <a:buNone/>
              <a:defRPr sz="2200">
                <a:solidFill>
                  <a:schemeClr val="bg2">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noProof="0" dirty="0"/>
              <a:t>Click to edit the Global Template subtitle style</a:t>
            </a:r>
          </a:p>
        </p:txBody>
      </p:sp>
      <p:cxnSp>
        <p:nvCxnSpPr>
          <p:cNvPr id="7" name="Conexão Reta 6">
            <a:extLst>
              <a:ext uri="{FF2B5EF4-FFF2-40B4-BE49-F238E27FC236}">
                <a16:creationId xmlns:a16="http://schemas.microsoft.com/office/drawing/2014/main" id="{76FF72A8-09AC-EBAA-3626-30EB1875C042}"/>
              </a:ext>
            </a:extLst>
          </p:cNvPr>
          <p:cNvCxnSpPr>
            <a:cxnSpLocks/>
          </p:cNvCxnSpPr>
          <p:nvPr userDrawn="1"/>
        </p:nvCxnSpPr>
        <p:spPr>
          <a:xfrm flipH="1">
            <a:off x="548640" y="830266"/>
            <a:ext cx="11070446" cy="0"/>
          </a:xfrm>
          <a:prstGeom prst="line">
            <a:avLst/>
          </a:prstGeom>
          <a:ln w="19050">
            <a:solidFill>
              <a:srgbClr val="00385B"/>
            </a:solidFill>
          </a:ln>
        </p:spPr>
        <p:style>
          <a:lnRef idx="1">
            <a:schemeClr val="accent1"/>
          </a:lnRef>
          <a:fillRef idx="0">
            <a:schemeClr val="accent1"/>
          </a:fillRef>
          <a:effectRef idx="0">
            <a:schemeClr val="accent1"/>
          </a:effectRef>
          <a:fontRef idx="minor">
            <a:schemeClr val="tx1"/>
          </a:fontRef>
        </p:style>
      </p:cxnSp>
      <p:cxnSp>
        <p:nvCxnSpPr>
          <p:cNvPr id="8" name="Conexão Reta 7">
            <a:extLst>
              <a:ext uri="{FF2B5EF4-FFF2-40B4-BE49-F238E27FC236}">
                <a16:creationId xmlns:a16="http://schemas.microsoft.com/office/drawing/2014/main" id="{CB990CEE-9812-00B6-B3A9-0CF075CF5C82}"/>
              </a:ext>
            </a:extLst>
          </p:cNvPr>
          <p:cNvCxnSpPr>
            <a:cxnSpLocks/>
          </p:cNvCxnSpPr>
          <p:nvPr userDrawn="1"/>
        </p:nvCxnSpPr>
        <p:spPr>
          <a:xfrm flipH="1">
            <a:off x="548640" y="6293806"/>
            <a:ext cx="11070446" cy="0"/>
          </a:xfrm>
          <a:prstGeom prst="line">
            <a:avLst/>
          </a:prstGeom>
          <a:ln w="19050">
            <a:solidFill>
              <a:srgbClr val="00385B"/>
            </a:solidFill>
          </a:ln>
        </p:spPr>
        <p:style>
          <a:lnRef idx="1">
            <a:schemeClr val="accent1"/>
          </a:lnRef>
          <a:fillRef idx="0">
            <a:schemeClr val="accent1"/>
          </a:fillRef>
          <a:effectRef idx="0">
            <a:schemeClr val="accent1"/>
          </a:effectRef>
          <a:fontRef idx="minor">
            <a:schemeClr val="tx1"/>
          </a:fontRef>
        </p:style>
      </p:cxnSp>
      <p:sp>
        <p:nvSpPr>
          <p:cNvPr id="9" name="CaixaDeTexto 8">
            <a:extLst>
              <a:ext uri="{FF2B5EF4-FFF2-40B4-BE49-F238E27FC236}">
                <a16:creationId xmlns:a16="http://schemas.microsoft.com/office/drawing/2014/main" id="{CD048799-BD00-7130-6E01-142885696683}"/>
              </a:ext>
            </a:extLst>
          </p:cNvPr>
          <p:cNvSpPr txBox="1"/>
          <p:nvPr userDrawn="1"/>
        </p:nvSpPr>
        <p:spPr>
          <a:xfrm>
            <a:off x="10974765" y="6326707"/>
            <a:ext cx="744114" cy="246221"/>
          </a:xfrm>
          <a:prstGeom prst="rect">
            <a:avLst/>
          </a:prstGeom>
          <a:noFill/>
        </p:spPr>
        <p:txBody>
          <a:bodyPr wrap="none" rtlCol="0">
            <a:spAutoFit/>
          </a:bodyPr>
          <a:lstStyle/>
          <a:p>
            <a:pPr algn="r"/>
            <a:r>
              <a:rPr lang="en-GB" sz="1000" b="1" noProof="0" dirty="0" err="1">
                <a:solidFill>
                  <a:srgbClr val="00385B"/>
                </a:solidFill>
                <a:latin typeface="Arial" panose="020B0604020202020204" pitchFamily="34" charset="0"/>
                <a:cs typeface="Arial" panose="020B0604020202020204" pitchFamily="34" charset="0"/>
              </a:rPr>
              <a:t>IPOPI</a:t>
            </a:r>
            <a:r>
              <a:rPr lang="en-GB" sz="1000" noProof="0" dirty="0" err="1">
                <a:solidFill>
                  <a:srgbClr val="00385B"/>
                </a:solidFill>
                <a:latin typeface="Arial" panose="020B0604020202020204" pitchFamily="34" charset="0"/>
                <a:cs typeface="Arial" panose="020B0604020202020204" pitchFamily="34" charset="0"/>
              </a:rPr>
              <a:t>.org</a:t>
            </a:r>
            <a:endParaRPr lang="en-GB" sz="1000" noProof="0" dirty="0">
              <a:solidFill>
                <a:srgbClr val="00385B"/>
              </a:solidFill>
              <a:latin typeface="Arial" panose="020B0604020202020204" pitchFamily="34" charset="0"/>
              <a:cs typeface="Arial" panose="020B0604020202020204" pitchFamily="34" charset="0"/>
            </a:endParaRPr>
          </a:p>
        </p:txBody>
      </p:sp>
      <p:sp>
        <p:nvSpPr>
          <p:cNvPr id="4" name="CaixaDeTexto 9">
            <a:extLst>
              <a:ext uri="{FF2B5EF4-FFF2-40B4-BE49-F238E27FC236}">
                <a16:creationId xmlns:a16="http://schemas.microsoft.com/office/drawing/2014/main" id="{6BA4FA74-AB2D-3989-4D50-78B3E414B332}"/>
              </a:ext>
            </a:extLst>
          </p:cNvPr>
          <p:cNvSpPr txBox="1"/>
          <p:nvPr userDrawn="1"/>
        </p:nvSpPr>
        <p:spPr>
          <a:xfrm>
            <a:off x="457200" y="554308"/>
            <a:ext cx="4507523" cy="276999"/>
          </a:xfrm>
          <a:prstGeom prst="rect">
            <a:avLst/>
          </a:prstGeom>
          <a:noFill/>
        </p:spPr>
        <p:txBody>
          <a:bodyPr wrap="square" rtlCol="0">
            <a:spAutoFit/>
          </a:bodyPr>
          <a:lstStyle/>
          <a:p>
            <a:r>
              <a:rPr lang="en-GB" sz="1200" noProof="0" dirty="0">
                <a:solidFill>
                  <a:srgbClr val="00385B"/>
                </a:solidFill>
                <a:latin typeface="Arial" panose="020B0604020202020204" pitchFamily="34" charset="0"/>
                <a:cs typeface="Arial" panose="020B0604020202020204" pitchFamily="34" charset="0"/>
              </a:rPr>
              <a:t>IPOPI </a:t>
            </a:r>
            <a:r>
              <a:rPr lang="en-GB" sz="1200" b="1" noProof="0" dirty="0">
                <a:solidFill>
                  <a:srgbClr val="00385B"/>
                </a:solidFill>
                <a:latin typeface="Arial" panose="020B0604020202020204" pitchFamily="34" charset="0"/>
                <a:cs typeface="Arial" panose="020B0604020202020204" pitchFamily="34" charset="0"/>
              </a:rPr>
              <a:t>ASIAN PID PATIENTS </a:t>
            </a:r>
            <a:r>
              <a:rPr lang="en-GB" sz="1200" b="0" noProof="0" dirty="0">
                <a:solidFill>
                  <a:srgbClr val="00385B"/>
                </a:solidFill>
                <a:latin typeface="Arial" panose="020B0604020202020204" pitchFamily="34" charset="0"/>
                <a:cs typeface="Arial" panose="020B0604020202020204" pitchFamily="34" charset="0"/>
              </a:rPr>
              <a:t>AND</a:t>
            </a:r>
            <a:r>
              <a:rPr lang="en-GB" sz="1200" b="1" noProof="0" dirty="0">
                <a:solidFill>
                  <a:srgbClr val="00385B"/>
                </a:solidFill>
                <a:latin typeface="Arial" panose="020B0604020202020204" pitchFamily="34" charset="0"/>
                <a:cs typeface="Arial" panose="020B0604020202020204" pitchFamily="34" charset="0"/>
              </a:rPr>
              <a:t> DOCTORS MEETING</a:t>
            </a:r>
          </a:p>
        </p:txBody>
      </p:sp>
      <p:pic>
        <p:nvPicPr>
          <p:cNvPr id="10" name="Picture 9">
            <a:extLst>
              <a:ext uri="{FF2B5EF4-FFF2-40B4-BE49-F238E27FC236}">
                <a16:creationId xmlns:a16="http://schemas.microsoft.com/office/drawing/2014/main" id="{9CA9F6C4-38B2-DA76-A34D-059DF0CA6513}"/>
              </a:ext>
            </a:extLst>
          </p:cNvPr>
          <p:cNvPicPr>
            <a:picLocks noChangeAspect="1"/>
          </p:cNvPicPr>
          <p:nvPr userDrawn="1"/>
        </p:nvPicPr>
        <p:blipFill>
          <a:blip r:embed="rId2"/>
          <a:srcRect/>
          <a:stretch/>
        </p:blipFill>
        <p:spPr>
          <a:xfrm>
            <a:off x="10841810" y="396522"/>
            <a:ext cx="856992" cy="606317"/>
          </a:xfrm>
          <a:prstGeom prst="rect">
            <a:avLst/>
          </a:prstGeom>
        </p:spPr>
      </p:pic>
    </p:spTree>
    <p:extLst>
      <p:ext uri="{BB962C8B-B14F-4D97-AF65-F5344CB8AC3E}">
        <p14:creationId xmlns:p14="http://schemas.microsoft.com/office/powerpoint/2010/main" val="206801639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Imagem com Legenda">
    <p:spTree>
      <p:nvGrpSpPr>
        <p:cNvPr id="1" name=""/>
        <p:cNvGrpSpPr/>
        <p:nvPr/>
      </p:nvGrpSpPr>
      <p:grpSpPr>
        <a:xfrm>
          <a:off x="0" y="0"/>
          <a:ext cx="0" cy="0"/>
          <a:chOff x="0" y="0"/>
          <a:chExt cx="0" cy="0"/>
        </a:xfrm>
      </p:grpSpPr>
      <p:sp>
        <p:nvSpPr>
          <p:cNvPr id="3" name="Marcador de Posição da Imagem 2">
            <a:extLst>
              <a:ext uri="{FF2B5EF4-FFF2-40B4-BE49-F238E27FC236}">
                <a16:creationId xmlns:a16="http://schemas.microsoft.com/office/drawing/2014/main" id="{E92DD05B-54F3-1D51-B408-FF4E2B7497EA}"/>
              </a:ext>
            </a:extLst>
          </p:cNvPr>
          <p:cNvSpPr>
            <a:spLocks noGrp="1"/>
          </p:cNvSpPr>
          <p:nvPr>
            <p:ph type="pic" idx="1" hasCustomPrompt="1"/>
          </p:nvPr>
        </p:nvSpPr>
        <p:spPr>
          <a:xfrm>
            <a:off x="4702629" y="1121059"/>
            <a:ext cx="6916456" cy="4865910"/>
          </a:xfrm>
        </p:spPr>
        <p:txBody>
          <a:bodyPr anchor="ctr">
            <a:norm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pt-PT" dirty="0"/>
              <a:t>IMAGE PLACEHOLDER</a:t>
            </a:r>
          </a:p>
        </p:txBody>
      </p:sp>
      <p:sp>
        <p:nvSpPr>
          <p:cNvPr id="15" name="Título 1">
            <a:extLst>
              <a:ext uri="{FF2B5EF4-FFF2-40B4-BE49-F238E27FC236}">
                <a16:creationId xmlns:a16="http://schemas.microsoft.com/office/drawing/2014/main" id="{7A6359A4-DC14-BB1F-A77F-3AA0A413CA4B}"/>
              </a:ext>
            </a:extLst>
          </p:cNvPr>
          <p:cNvSpPr>
            <a:spLocks noGrp="1"/>
          </p:cNvSpPr>
          <p:nvPr>
            <p:ph type="title" hasCustomPrompt="1"/>
          </p:nvPr>
        </p:nvSpPr>
        <p:spPr>
          <a:xfrm>
            <a:off x="457200" y="1121059"/>
            <a:ext cx="3932237" cy="1243000"/>
          </a:xfrm>
        </p:spPr>
        <p:txBody>
          <a:bodyPr anchor="ctr">
            <a:noAutofit/>
          </a:bodyPr>
          <a:lstStyle>
            <a:lvl1pPr>
              <a:defRPr sz="2800"/>
            </a:lvl1pPr>
          </a:lstStyle>
          <a:p>
            <a:r>
              <a:rPr lang="en-GB" noProof="0" dirty="0"/>
              <a:t>CLICK TO EDIT GLOBAL TEMPLATE TITLE STYLE</a:t>
            </a:r>
            <a:endParaRPr lang="pt-PT" dirty="0"/>
          </a:p>
        </p:txBody>
      </p:sp>
      <p:sp>
        <p:nvSpPr>
          <p:cNvPr id="16" name="Marcador de Posição do Texto 3">
            <a:extLst>
              <a:ext uri="{FF2B5EF4-FFF2-40B4-BE49-F238E27FC236}">
                <a16:creationId xmlns:a16="http://schemas.microsoft.com/office/drawing/2014/main" id="{9164D1EA-A34B-AEBD-1E8F-9D871D8D36AD}"/>
              </a:ext>
            </a:extLst>
          </p:cNvPr>
          <p:cNvSpPr>
            <a:spLocks noGrp="1"/>
          </p:cNvSpPr>
          <p:nvPr>
            <p:ph type="body" sz="half" idx="2" hasCustomPrompt="1"/>
          </p:nvPr>
        </p:nvSpPr>
        <p:spPr>
          <a:xfrm>
            <a:off x="457200" y="2515722"/>
            <a:ext cx="3932237" cy="3471250"/>
          </a:xfrm>
        </p:spPr>
        <p:txBody>
          <a:bodyPr/>
          <a:lstStyle>
            <a:lvl1pPr marL="0" indent="0">
              <a:buNone/>
              <a:defRPr sz="1600">
                <a:solidFill>
                  <a:schemeClr val="tx1">
                    <a:lumMod val="50000"/>
                    <a:lumOff val="50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noProof="0" dirty="0"/>
              <a:t>Click to edit Global Template text styles</a:t>
            </a:r>
          </a:p>
        </p:txBody>
      </p:sp>
      <p:cxnSp>
        <p:nvCxnSpPr>
          <p:cNvPr id="8" name="Conexão Reta 6">
            <a:extLst>
              <a:ext uri="{FF2B5EF4-FFF2-40B4-BE49-F238E27FC236}">
                <a16:creationId xmlns:a16="http://schemas.microsoft.com/office/drawing/2014/main" id="{2CE290A4-C193-9711-AFD0-629CD2C2E6F5}"/>
              </a:ext>
            </a:extLst>
          </p:cNvPr>
          <p:cNvCxnSpPr>
            <a:cxnSpLocks/>
          </p:cNvCxnSpPr>
          <p:nvPr userDrawn="1"/>
        </p:nvCxnSpPr>
        <p:spPr>
          <a:xfrm flipH="1">
            <a:off x="548640" y="830266"/>
            <a:ext cx="11070446" cy="0"/>
          </a:xfrm>
          <a:prstGeom prst="line">
            <a:avLst/>
          </a:prstGeom>
          <a:ln w="19050">
            <a:solidFill>
              <a:srgbClr val="00385B"/>
            </a:solidFill>
          </a:ln>
        </p:spPr>
        <p:style>
          <a:lnRef idx="1">
            <a:schemeClr val="accent1"/>
          </a:lnRef>
          <a:fillRef idx="0">
            <a:schemeClr val="accent1"/>
          </a:fillRef>
          <a:effectRef idx="0">
            <a:schemeClr val="accent1"/>
          </a:effectRef>
          <a:fontRef idx="minor">
            <a:schemeClr val="tx1"/>
          </a:fontRef>
        </p:style>
      </p:cxnSp>
      <p:sp>
        <p:nvSpPr>
          <p:cNvPr id="9" name="CaixaDeTexto 9">
            <a:extLst>
              <a:ext uri="{FF2B5EF4-FFF2-40B4-BE49-F238E27FC236}">
                <a16:creationId xmlns:a16="http://schemas.microsoft.com/office/drawing/2014/main" id="{1302A065-F38D-57E8-CB22-969B46C9C779}"/>
              </a:ext>
            </a:extLst>
          </p:cNvPr>
          <p:cNvSpPr txBox="1"/>
          <p:nvPr userDrawn="1"/>
        </p:nvSpPr>
        <p:spPr>
          <a:xfrm>
            <a:off x="457200" y="554308"/>
            <a:ext cx="4507523" cy="276999"/>
          </a:xfrm>
          <a:prstGeom prst="rect">
            <a:avLst/>
          </a:prstGeom>
          <a:noFill/>
        </p:spPr>
        <p:txBody>
          <a:bodyPr wrap="square" rtlCol="0">
            <a:spAutoFit/>
          </a:bodyPr>
          <a:lstStyle/>
          <a:p>
            <a:r>
              <a:rPr lang="en-GB" sz="1200" noProof="0" dirty="0">
                <a:solidFill>
                  <a:srgbClr val="00385B"/>
                </a:solidFill>
                <a:latin typeface="Arial" panose="020B0604020202020204" pitchFamily="34" charset="0"/>
                <a:cs typeface="Arial" panose="020B0604020202020204" pitchFamily="34" charset="0"/>
              </a:rPr>
              <a:t>IPOPI </a:t>
            </a:r>
            <a:r>
              <a:rPr lang="en-GB" sz="1200" b="1" noProof="0" dirty="0">
                <a:solidFill>
                  <a:srgbClr val="00385B"/>
                </a:solidFill>
                <a:latin typeface="Arial" panose="020B0604020202020204" pitchFamily="34" charset="0"/>
                <a:cs typeface="Arial" panose="020B0604020202020204" pitchFamily="34" charset="0"/>
              </a:rPr>
              <a:t>ASIAN PID PATIENTS </a:t>
            </a:r>
            <a:r>
              <a:rPr lang="en-GB" sz="1200" b="0" noProof="0" dirty="0">
                <a:solidFill>
                  <a:srgbClr val="00385B"/>
                </a:solidFill>
                <a:latin typeface="Arial" panose="020B0604020202020204" pitchFamily="34" charset="0"/>
                <a:cs typeface="Arial" panose="020B0604020202020204" pitchFamily="34" charset="0"/>
              </a:rPr>
              <a:t>AND</a:t>
            </a:r>
            <a:r>
              <a:rPr lang="en-GB" sz="1200" b="1" noProof="0" dirty="0">
                <a:solidFill>
                  <a:srgbClr val="00385B"/>
                </a:solidFill>
                <a:latin typeface="Arial" panose="020B0604020202020204" pitchFamily="34" charset="0"/>
                <a:cs typeface="Arial" panose="020B0604020202020204" pitchFamily="34" charset="0"/>
              </a:rPr>
              <a:t> DOCTORS MEETING</a:t>
            </a:r>
          </a:p>
        </p:txBody>
      </p:sp>
      <p:cxnSp>
        <p:nvCxnSpPr>
          <p:cNvPr id="10" name="Conexão Reta 7">
            <a:extLst>
              <a:ext uri="{FF2B5EF4-FFF2-40B4-BE49-F238E27FC236}">
                <a16:creationId xmlns:a16="http://schemas.microsoft.com/office/drawing/2014/main" id="{C9975BF3-1BBC-C4F6-215C-12E81BDBCB00}"/>
              </a:ext>
            </a:extLst>
          </p:cNvPr>
          <p:cNvCxnSpPr>
            <a:cxnSpLocks/>
          </p:cNvCxnSpPr>
          <p:nvPr userDrawn="1"/>
        </p:nvCxnSpPr>
        <p:spPr>
          <a:xfrm flipH="1">
            <a:off x="548640" y="6293806"/>
            <a:ext cx="11070446" cy="0"/>
          </a:xfrm>
          <a:prstGeom prst="line">
            <a:avLst/>
          </a:prstGeom>
          <a:ln w="19050">
            <a:solidFill>
              <a:srgbClr val="00385B"/>
            </a:solidFill>
          </a:ln>
        </p:spPr>
        <p:style>
          <a:lnRef idx="1">
            <a:schemeClr val="accent1"/>
          </a:lnRef>
          <a:fillRef idx="0">
            <a:schemeClr val="accent1"/>
          </a:fillRef>
          <a:effectRef idx="0">
            <a:schemeClr val="accent1"/>
          </a:effectRef>
          <a:fontRef idx="minor">
            <a:schemeClr val="tx1"/>
          </a:fontRef>
        </p:style>
      </p:cxnSp>
      <p:sp>
        <p:nvSpPr>
          <p:cNvPr id="11" name="CaixaDeTexto 8">
            <a:extLst>
              <a:ext uri="{FF2B5EF4-FFF2-40B4-BE49-F238E27FC236}">
                <a16:creationId xmlns:a16="http://schemas.microsoft.com/office/drawing/2014/main" id="{798A7BE3-C694-A2E9-C3A4-355E598780F1}"/>
              </a:ext>
            </a:extLst>
          </p:cNvPr>
          <p:cNvSpPr txBox="1"/>
          <p:nvPr userDrawn="1"/>
        </p:nvSpPr>
        <p:spPr>
          <a:xfrm>
            <a:off x="10974765" y="6326707"/>
            <a:ext cx="744114" cy="246221"/>
          </a:xfrm>
          <a:prstGeom prst="rect">
            <a:avLst/>
          </a:prstGeom>
          <a:noFill/>
        </p:spPr>
        <p:txBody>
          <a:bodyPr wrap="none" rtlCol="0">
            <a:spAutoFit/>
          </a:bodyPr>
          <a:lstStyle/>
          <a:p>
            <a:pPr algn="r"/>
            <a:r>
              <a:rPr lang="en-GB" sz="1000" b="1" noProof="0" dirty="0" err="1">
                <a:solidFill>
                  <a:srgbClr val="00385B"/>
                </a:solidFill>
                <a:latin typeface="Arial" panose="020B0604020202020204" pitchFamily="34" charset="0"/>
                <a:cs typeface="Arial" panose="020B0604020202020204" pitchFamily="34" charset="0"/>
              </a:rPr>
              <a:t>IPOPI</a:t>
            </a:r>
            <a:r>
              <a:rPr lang="en-GB" sz="1000" noProof="0" dirty="0" err="1">
                <a:solidFill>
                  <a:srgbClr val="00385B"/>
                </a:solidFill>
                <a:latin typeface="Arial" panose="020B0604020202020204" pitchFamily="34" charset="0"/>
                <a:cs typeface="Arial" panose="020B0604020202020204" pitchFamily="34" charset="0"/>
              </a:rPr>
              <a:t>.org</a:t>
            </a:r>
            <a:endParaRPr lang="en-GB" sz="1000" noProof="0" dirty="0">
              <a:solidFill>
                <a:srgbClr val="00385B"/>
              </a:solidFill>
              <a:latin typeface="Arial" panose="020B0604020202020204" pitchFamily="34" charset="0"/>
              <a:cs typeface="Arial" panose="020B0604020202020204" pitchFamily="34" charset="0"/>
            </a:endParaRPr>
          </a:p>
        </p:txBody>
      </p:sp>
      <p:pic>
        <p:nvPicPr>
          <p:cNvPr id="13" name="Picture 12">
            <a:extLst>
              <a:ext uri="{FF2B5EF4-FFF2-40B4-BE49-F238E27FC236}">
                <a16:creationId xmlns:a16="http://schemas.microsoft.com/office/drawing/2014/main" id="{43963961-1B5F-0A37-2662-704EA1580969}"/>
              </a:ext>
            </a:extLst>
          </p:cNvPr>
          <p:cNvPicPr>
            <a:picLocks noChangeAspect="1"/>
          </p:cNvPicPr>
          <p:nvPr userDrawn="1"/>
        </p:nvPicPr>
        <p:blipFill>
          <a:blip r:embed="rId2"/>
          <a:srcRect/>
          <a:stretch/>
        </p:blipFill>
        <p:spPr>
          <a:xfrm>
            <a:off x="10841810" y="396522"/>
            <a:ext cx="856992" cy="606317"/>
          </a:xfrm>
          <a:prstGeom prst="rect">
            <a:avLst/>
          </a:prstGeom>
        </p:spPr>
      </p:pic>
    </p:spTree>
    <p:extLst>
      <p:ext uri="{BB962C8B-B14F-4D97-AF65-F5344CB8AC3E}">
        <p14:creationId xmlns:p14="http://schemas.microsoft.com/office/powerpoint/2010/main" val="38322079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A-タイトルスライド">
    <p:bg>
      <p:bgPr>
        <a:solidFill>
          <a:srgbClr val="FFFFFF"/>
        </a:solidFill>
        <a:effectLst/>
      </p:bgPr>
    </p:bg>
    <p:spTree>
      <p:nvGrpSpPr>
        <p:cNvPr id="1" name=""/>
        <p:cNvGrpSpPr/>
        <p:nvPr/>
      </p:nvGrpSpPr>
      <p:grpSpPr>
        <a:xfrm>
          <a:off x="0" y="0"/>
          <a:ext cx="0" cy="0"/>
          <a:chOff x="0" y="0"/>
          <a:chExt cx="0" cy="0"/>
        </a:xfrm>
      </p:grpSpPr>
      <p:pic>
        <p:nvPicPr>
          <p:cNvPr id="9" name="図 8">
            <a:extLst>
              <a:ext uri="{FF2B5EF4-FFF2-40B4-BE49-F238E27FC236}">
                <a16:creationId xmlns:a16="http://schemas.microsoft.com/office/drawing/2014/main" id="{BDB99294-F8AA-3558-0885-6694A330E7BC}"/>
              </a:ext>
            </a:extLst>
          </p:cNvPr>
          <p:cNvPicPr>
            <a:picLocks noChangeAspect="1"/>
          </p:cNvPicPr>
          <p:nvPr userDrawn="1"/>
        </p:nvPicPr>
        <p:blipFill>
          <a:blip r:embed="rId2"/>
          <a:srcRect/>
          <a:stretch/>
        </p:blipFill>
        <p:spPr>
          <a:xfrm>
            <a:off x="0" y="0"/>
            <a:ext cx="12192000" cy="6858000"/>
          </a:xfrm>
          <a:prstGeom prst="rect">
            <a:avLst/>
          </a:prstGeom>
        </p:spPr>
      </p:pic>
      <p:pic>
        <p:nvPicPr>
          <p:cNvPr id="14" name="図 13">
            <a:extLst>
              <a:ext uri="{FF2B5EF4-FFF2-40B4-BE49-F238E27FC236}">
                <a16:creationId xmlns:a16="http://schemas.microsoft.com/office/drawing/2014/main" id="{20BFFCA8-6C4A-812A-F8B9-86D5155D1A05}"/>
              </a:ext>
            </a:extLst>
          </p:cNvPr>
          <p:cNvPicPr>
            <a:picLocks noChangeAspect="1"/>
          </p:cNvPicPr>
          <p:nvPr userDrawn="1"/>
        </p:nvPicPr>
        <p:blipFill>
          <a:blip r:embed="rId3"/>
          <a:stretch>
            <a:fillRect/>
          </a:stretch>
        </p:blipFill>
        <p:spPr>
          <a:xfrm>
            <a:off x="9025567" y="4828159"/>
            <a:ext cx="2832000" cy="575135"/>
          </a:xfrm>
          <a:prstGeom prst="rect">
            <a:avLst/>
          </a:prstGeom>
        </p:spPr>
      </p:pic>
      <p:sp>
        <p:nvSpPr>
          <p:cNvPr id="2" name="タイトル 7">
            <a:extLst>
              <a:ext uri="{FF2B5EF4-FFF2-40B4-BE49-F238E27FC236}">
                <a16:creationId xmlns:a16="http://schemas.microsoft.com/office/drawing/2014/main" id="{F5C60916-439F-51BE-149E-8DE1E916139E}"/>
              </a:ext>
            </a:extLst>
          </p:cNvPr>
          <p:cNvSpPr>
            <a:spLocks noGrp="1"/>
          </p:cNvSpPr>
          <p:nvPr>
            <p:ph type="title" hasCustomPrompt="1"/>
          </p:nvPr>
        </p:nvSpPr>
        <p:spPr>
          <a:xfrm>
            <a:off x="1116022" y="1232379"/>
            <a:ext cx="10488876" cy="1325563"/>
          </a:xfrm>
          <a:prstGeom prst="rect">
            <a:avLst/>
          </a:prstGeom>
        </p:spPr>
        <p:txBody>
          <a:bodyPr/>
          <a:lstStyle>
            <a:lvl1pPr>
              <a:lnSpc>
                <a:spcPct val="110000"/>
              </a:lnSpc>
              <a:defRPr sz="4000" b="1" i="0">
                <a:solidFill>
                  <a:schemeClr val="bg1"/>
                </a:solidFill>
                <a:latin typeface="+mn-ea"/>
                <a:ea typeface="+mn-ea"/>
              </a:defRPr>
            </a:lvl1pPr>
          </a:lstStyle>
          <a:p>
            <a:r>
              <a:rPr kumimoji="1" lang="ja-JP" altLang="en-US"/>
              <a:t>タイトルタイトル</a:t>
            </a:r>
            <a:br>
              <a:rPr kumimoji="1" lang="en-US" altLang="ja-JP"/>
            </a:br>
            <a:r>
              <a:rPr lang="ja-JP" altLang="en-US"/>
              <a:t>游ゴシック</a:t>
            </a:r>
            <a:r>
              <a:rPr lang="en-US" altLang="ja-JP"/>
              <a:t>/Bold</a:t>
            </a:r>
            <a:endParaRPr kumimoji="1" lang="ja-JP" altLang="en-US"/>
          </a:p>
        </p:txBody>
      </p:sp>
      <p:sp>
        <p:nvSpPr>
          <p:cNvPr id="3" name="コンテンツ プレースホルダー 12">
            <a:extLst>
              <a:ext uri="{FF2B5EF4-FFF2-40B4-BE49-F238E27FC236}">
                <a16:creationId xmlns:a16="http://schemas.microsoft.com/office/drawing/2014/main" id="{4C476F49-865D-989F-F96C-F93805A66204}"/>
              </a:ext>
            </a:extLst>
          </p:cNvPr>
          <p:cNvSpPr>
            <a:spLocks noGrp="1"/>
          </p:cNvSpPr>
          <p:nvPr>
            <p:ph sz="quarter" idx="10" hasCustomPrompt="1"/>
          </p:nvPr>
        </p:nvSpPr>
        <p:spPr>
          <a:xfrm>
            <a:off x="1115055" y="2710502"/>
            <a:ext cx="10482334" cy="686792"/>
          </a:xfrm>
          <a:prstGeom prst="rect">
            <a:avLst/>
          </a:prstGeom>
        </p:spPr>
        <p:txBody>
          <a:bodyPr anchor="ctr"/>
          <a:lstStyle>
            <a:lvl1pPr marL="0" indent="0">
              <a:lnSpc>
                <a:spcPct val="130000"/>
              </a:lnSpc>
              <a:spcBef>
                <a:spcPts val="0"/>
              </a:spcBef>
              <a:buNone/>
              <a:defRPr sz="1800" b="1" i="0">
                <a:solidFill>
                  <a:schemeClr val="bg1"/>
                </a:solidFill>
                <a:latin typeface="+mn-ea"/>
                <a:ea typeface="+mn-ea"/>
              </a:defRPr>
            </a:lvl1pPr>
            <a:lvl2pPr marL="457200" indent="0">
              <a:buNone/>
              <a:defRPr sz="1800" b="0" i="0">
                <a:solidFill>
                  <a:schemeClr val="bg1"/>
                </a:solidFill>
                <a:latin typeface="Noto Sans JP" panose="020B0200000000000000" pitchFamily="34" charset="-128"/>
                <a:ea typeface="Noto Sans JP" panose="020B0200000000000000" pitchFamily="34" charset="-128"/>
              </a:defRPr>
            </a:lvl2pPr>
            <a:lvl3pPr marL="914400" indent="0">
              <a:buNone/>
              <a:defRPr sz="1800" b="0" i="0">
                <a:solidFill>
                  <a:schemeClr val="bg1"/>
                </a:solidFill>
                <a:latin typeface="Noto Sans JP" panose="020B0200000000000000" pitchFamily="34" charset="-128"/>
                <a:ea typeface="Noto Sans JP" panose="020B0200000000000000" pitchFamily="34" charset="-128"/>
              </a:defRPr>
            </a:lvl3pPr>
            <a:lvl4pPr marL="1371600" indent="0">
              <a:buNone/>
              <a:defRPr sz="1800" b="0" i="0">
                <a:solidFill>
                  <a:schemeClr val="bg1"/>
                </a:solidFill>
                <a:latin typeface="Noto Sans JP" panose="020B0200000000000000" pitchFamily="34" charset="-128"/>
                <a:ea typeface="Noto Sans JP" panose="020B0200000000000000" pitchFamily="34" charset="-128"/>
              </a:defRPr>
            </a:lvl4pPr>
            <a:lvl5pPr marL="1828800" indent="0">
              <a:buNone/>
              <a:defRPr sz="1800" b="0" i="0">
                <a:solidFill>
                  <a:schemeClr val="bg1"/>
                </a:solidFill>
                <a:latin typeface="Noto Sans JP" panose="020B0200000000000000" pitchFamily="34" charset="-128"/>
                <a:ea typeface="Noto Sans JP" panose="020B0200000000000000" pitchFamily="34" charset="-128"/>
              </a:defRPr>
            </a:lvl5pPr>
          </a:lstStyle>
          <a:p>
            <a:pPr lvl="0"/>
            <a:r>
              <a:rPr kumimoji="1" lang="ja-JP" altLang="en-US"/>
              <a:t>氏名</a:t>
            </a:r>
            <a:r>
              <a:rPr kumimoji="1" lang="en-US" altLang="ja-JP"/>
              <a:t>      </a:t>
            </a:r>
          </a:p>
          <a:p>
            <a:pPr lvl="0"/>
            <a:r>
              <a:rPr kumimoji="1" lang="ja-JP" altLang="en-US"/>
              <a:t>游ゴシック</a:t>
            </a:r>
            <a:r>
              <a:rPr kumimoji="1" lang="en-US" altLang="ja-JP"/>
              <a:t>/ Bold</a:t>
            </a:r>
            <a:endParaRPr kumimoji="1" lang="ja-JP" altLang="en-US"/>
          </a:p>
        </p:txBody>
      </p:sp>
      <p:sp>
        <p:nvSpPr>
          <p:cNvPr id="4" name="コンテンツ プレースホルダー 12">
            <a:extLst>
              <a:ext uri="{FF2B5EF4-FFF2-40B4-BE49-F238E27FC236}">
                <a16:creationId xmlns:a16="http://schemas.microsoft.com/office/drawing/2014/main" id="{D2786611-1C45-B8F0-5DE8-65AD4FD4B0F7}"/>
              </a:ext>
            </a:extLst>
          </p:cNvPr>
          <p:cNvSpPr>
            <a:spLocks noGrp="1"/>
          </p:cNvSpPr>
          <p:nvPr>
            <p:ph sz="quarter" idx="11" hasCustomPrompt="1"/>
          </p:nvPr>
        </p:nvSpPr>
        <p:spPr>
          <a:xfrm>
            <a:off x="1122564" y="3494556"/>
            <a:ext cx="9077350" cy="686792"/>
          </a:xfrm>
          <a:prstGeom prst="rect">
            <a:avLst/>
          </a:prstGeom>
        </p:spPr>
        <p:txBody>
          <a:bodyPr anchor="ctr"/>
          <a:lstStyle>
            <a:lvl1pPr marL="0" indent="0">
              <a:lnSpc>
                <a:spcPct val="130000"/>
              </a:lnSpc>
              <a:spcBef>
                <a:spcPts val="0"/>
              </a:spcBef>
              <a:buNone/>
              <a:defRPr sz="1600" b="1" i="0">
                <a:solidFill>
                  <a:schemeClr val="bg1"/>
                </a:solidFill>
                <a:latin typeface="+mn-ea"/>
                <a:ea typeface="+mn-ea"/>
              </a:defRPr>
            </a:lvl1pPr>
            <a:lvl2pPr marL="457200" indent="0">
              <a:buNone/>
              <a:defRPr sz="1800" b="0" i="0">
                <a:solidFill>
                  <a:schemeClr val="bg1"/>
                </a:solidFill>
                <a:latin typeface="Noto Sans JP" panose="020B0200000000000000" pitchFamily="34" charset="-128"/>
                <a:ea typeface="Noto Sans JP" panose="020B0200000000000000" pitchFamily="34" charset="-128"/>
              </a:defRPr>
            </a:lvl2pPr>
            <a:lvl3pPr marL="914400" indent="0">
              <a:buNone/>
              <a:defRPr sz="1800" b="0" i="0">
                <a:solidFill>
                  <a:schemeClr val="bg1"/>
                </a:solidFill>
                <a:latin typeface="Noto Sans JP" panose="020B0200000000000000" pitchFamily="34" charset="-128"/>
                <a:ea typeface="Noto Sans JP" panose="020B0200000000000000" pitchFamily="34" charset="-128"/>
              </a:defRPr>
            </a:lvl3pPr>
            <a:lvl4pPr marL="1371600" indent="0">
              <a:buNone/>
              <a:defRPr sz="1800" b="0" i="0">
                <a:solidFill>
                  <a:schemeClr val="bg1"/>
                </a:solidFill>
                <a:latin typeface="Noto Sans JP" panose="020B0200000000000000" pitchFamily="34" charset="-128"/>
                <a:ea typeface="Noto Sans JP" panose="020B0200000000000000" pitchFamily="34" charset="-128"/>
              </a:defRPr>
            </a:lvl4pPr>
            <a:lvl5pPr marL="1828800" indent="0">
              <a:buNone/>
              <a:defRPr sz="1800" b="0" i="0">
                <a:solidFill>
                  <a:schemeClr val="bg1"/>
                </a:solidFill>
                <a:latin typeface="Noto Sans JP" panose="020B0200000000000000" pitchFamily="34" charset="-128"/>
                <a:ea typeface="Noto Sans JP" panose="020B0200000000000000" pitchFamily="34" charset="-128"/>
              </a:defRPr>
            </a:lvl5pPr>
          </a:lstStyle>
          <a:p>
            <a:pPr lvl="0"/>
            <a:r>
              <a:rPr kumimoji="1" lang="ja-JP" altLang="en-US"/>
              <a:t>役職</a:t>
            </a:r>
            <a:r>
              <a:rPr kumimoji="1" lang="en-US" altLang="ja-JP"/>
              <a:t> </a:t>
            </a:r>
            <a:r>
              <a:rPr kumimoji="1" lang="ja-JP" altLang="en-US"/>
              <a:t>・所属</a:t>
            </a:r>
            <a:endParaRPr kumimoji="1" lang="en-US" altLang="ja-JP"/>
          </a:p>
          <a:p>
            <a:pPr lvl="0"/>
            <a:r>
              <a:rPr kumimoji="1" lang="ja-JP" altLang="en-US"/>
              <a:t>游ゴシック</a:t>
            </a:r>
            <a:r>
              <a:rPr kumimoji="1" lang="en-US" altLang="ja-JP"/>
              <a:t> /Bold</a:t>
            </a:r>
            <a:r>
              <a:rPr kumimoji="1" lang="ja-JP" altLang="en-US"/>
              <a:t>　　</a:t>
            </a:r>
          </a:p>
        </p:txBody>
      </p:sp>
      <p:sp>
        <p:nvSpPr>
          <p:cNvPr id="5" name="コンテンツ プレースホルダー 12">
            <a:extLst>
              <a:ext uri="{FF2B5EF4-FFF2-40B4-BE49-F238E27FC236}">
                <a16:creationId xmlns:a16="http://schemas.microsoft.com/office/drawing/2014/main" id="{A1DE5D5F-AFDB-CCF4-7161-800DD7F2CE67}"/>
              </a:ext>
            </a:extLst>
          </p:cNvPr>
          <p:cNvSpPr>
            <a:spLocks noGrp="1"/>
          </p:cNvSpPr>
          <p:nvPr>
            <p:ph sz="quarter" idx="12" hasCustomPrompt="1"/>
          </p:nvPr>
        </p:nvSpPr>
        <p:spPr>
          <a:xfrm>
            <a:off x="6183087" y="6463214"/>
            <a:ext cx="5761568" cy="317384"/>
          </a:xfrm>
          <a:prstGeom prst="rect">
            <a:avLst/>
          </a:prstGeom>
        </p:spPr>
        <p:txBody>
          <a:bodyPr lIns="90000" anchor="ctr">
            <a:noAutofit/>
          </a:bodyPr>
          <a:lstStyle>
            <a:lvl1pPr marL="0" indent="0" algn="r">
              <a:lnSpc>
                <a:spcPct val="150000"/>
              </a:lnSpc>
              <a:spcBef>
                <a:spcPts val="0"/>
              </a:spcBef>
              <a:buNone/>
              <a:defRPr sz="1400" b="1" i="0">
                <a:solidFill>
                  <a:schemeClr val="bg1"/>
                </a:solidFill>
                <a:latin typeface="+mn-ea"/>
                <a:ea typeface="+mn-ea"/>
              </a:defRPr>
            </a:lvl1pPr>
            <a:lvl2pPr marL="457200" indent="0">
              <a:buNone/>
              <a:defRPr sz="1800" b="0" i="0">
                <a:solidFill>
                  <a:schemeClr val="bg1"/>
                </a:solidFill>
                <a:latin typeface="Noto Sans JP" panose="020B0200000000000000" pitchFamily="34" charset="-128"/>
                <a:ea typeface="Noto Sans JP" panose="020B0200000000000000" pitchFamily="34" charset="-128"/>
              </a:defRPr>
            </a:lvl2pPr>
            <a:lvl3pPr marL="914400" indent="0">
              <a:buNone/>
              <a:defRPr sz="1800" b="0" i="0">
                <a:solidFill>
                  <a:schemeClr val="bg1"/>
                </a:solidFill>
                <a:latin typeface="Noto Sans JP" panose="020B0200000000000000" pitchFamily="34" charset="-128"/>
                <a:ea typeface="Noto Sans JP" panose="020B0200000000000000" pitchFamily="34" charset="-128"/>
              </a:defRPr>
            </a:lvl3pPr>
            <a:lvl4pPr marL="1371600" indent="0">
              <a:buNone/>
              <a:defRPr sz="1800" b="0" i="0">
                <a:solidFill>
                  <a:schemeClr val="bg1"/>
                </a:solidFill>
                <a:latin typeface="Noto Sans JP" panose="020B0200000000000000" pitchFamily="34" charset="-128"/>
                <a:ea typeface="Noto Sans JP" panose="020B0200000000000000" pitchFamily="34" charset="-128"/>
              </a:defRPr>
            </a:lvl4pPr>
            <a:lvl5pPr marL="1828800" indent="0">
              <a:buNone/>
              <a:defRPr sz="1800" b="0" i="0">
                <a:solidFill>
                  <a:schemeClr val="bg1"/>
                </a:solidFill>
                <a:latin typeface="Noto Sans JP" panose="020B0200000000000000" pitchFamily="34" charset="-128"/>
                <a:ea typeface="Noto Sans JP" panose="020B0200000000000000" pitchFamily="34" charset="-128"/>
              </a:defRPr>
            </a:lvl5pPr>
          </a:lstStyle>
          <a:p>
            <a:pPr lvl="0"/>
            <a:r>
              <a:rPr kumimoji="1" lang="ja-JP" altLang="en-US"/>
              <a:t>イベント名・日付</a:t>
            </a:r>
            <a:r>
              <a:rPr kumimoji="1" lang="en-US" altLang="ja-JP"/>
              <a:t> </a:t>
            </a:r>
            <a:r>
              <a:rPr kumimoji="1" lang="ja-JP" altLang="en-US"/>
              <a:t>　　游ゴシック</a:t>
            </a:r>
            <a:r>
              <a:rPr kumimoji="1" lang="en-US" altLang="ja-JP"/>
              <a:t> /Bold</a:t>
            </a:r>
            <a:r>
              <a:rPr kumimoji="1" lang="ja-JP" altLang="en-US"/>
              <a:t>　　</a:t>
            </a:r>
          </a:p>
        </p:txBody>
      </p:sp>
    </p:spTree>
    <p:extLst>
      <p:ext uri="{BB962C8B-B14F-4D97-AF65-F5344CB8AC3E}">
        <p14:creationId xmlns:p14="http://schemas.microsoft.com/office/powerpoint/2010/main" val="1177274359"/>
      </p:ext>
    </p:extLst>
  </p:cSld>
  <p:clrMapOvr>
    <a:masterClrMapping/>
  </p:clrMapOvr>
  <p:extLst>
    <p:ext uri="{DCECCB84-F9BA-43D5-87BE-67443E8EF086}">
      <p15:sldGuideLst xmlns:p15="http://schemas.microsoft.com/office/powerpoint/2012/main"/>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6687FA9-F6B2-4C53-A3B3-EAB19156A0D8}"/>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17DB39A2-854A-400C-8BBA-B5146F38FF92}"/>
              </a:ext>
            </a:extLst>
          </p:cNvPr>
          <p:cNvSpPr>
            <a:spLocks noGrp="1"/>
          </p:cNvSpPr>
          <p:nvPr>
            <p:ph type="dt" sz="half" idx="10"/>
          </p:nvPr>
        </p:nvSpPr>
        <p:spPr/>
        <p:txBody>
          <a:bodyPr/>
          <a:lstStyle/>
          <a:p>
            <a:fld id="{01C78D00-B538-4E0E-8D9E-4C24EF1FF8D7}" type="datetimeFigureOut">
              <a:rPr kumimoji="1" lang="ja-JP" altLang="en-US" smtClean="0"/>
              <a:t>2026/3/1</a:t>
            </a:fld>
            <a:endParaRPr kumimoji="1" lang="ja-JP" altLang="en-US"/>
          </a:p>
        </p:txBody>
      </p:sp>
      <p:sp>
        <p:nvSpPr>
          <p:cNvPr id="4" name="フッター プレースホルダー 3">
            <a:extLst>
              <a:ext uri="{FF2B5EF4-FFF2-40B4-BE49-F238E27FC236}">
                <a16:creationId xmlns:a16="http://schemas.microsoft.com/office/drawing/2014/main" id="{ACFAEA07-E1AE-4932-9F4C-23B8D462155E}"/>
              </a:ext>
            </a:extLst>
          </p:cNvPr>
          <p:cNvSpPr>
            <a:spLocks noGrp="1"/>
          </p:cNvSpPr>
          <p:nvPr>
            <p:ph type="ftr" sz="quarter" idx="11"/>
          </p:nvPr>
        </p:nvSpPr>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id="{C5024D1E-5088-4548-8678-8983A2742194}"/>
              </a:ext>
            </a:extLst>
          </p:cNvPr>
          <p:cNvSpPr>
            <a:spLocks noGrp="1"/>
          </p:cNvSpPr>
          <p:nvPr>
            <p:ph type="sldNum" sz="quarter" idx="12"/>
          </p:nvPr>
        </p:nvSpPr>
        <p:spPr/>
        <p:txBody>
          <a:bodyPr/>
          <a:lstStyle/>
          <a:p>
            <a:fld id="{BFF4725E-10ED-41C2-AA91-EA4FEF643EE0}" type="slidenum">
              <a:rPr kumimoji="1" lang="ja-JP" altLang="en-US" smtClean="0"/>
              <a:t>‹nº›</a:t>
            </a:fld>
            <a:endParaRPr kumimoji="1" lang="ja-JP" altLang="en-US"/>
          </a:p>
        </p:txBody>
      </p:sp>
    </p:spTree>
    <p:extLst>
      <p:ext uri="{BB962C8B-B14F-4D97-AF65-F5344CB8AC3E}">
        <p14:creationId xmlns:p14="http://schemas.microsoft.com/office/powerpoint/2010/main" val="8665772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D4672F9-BD2B-4027-A2EE-7BD4E971BDDF}"/>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FF76C4F1-D894-4819-B190-AF4F468A63D3}"/>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E9B5A3B9-B58D-4ECA-8CFC-E62A51E41FB0}"/>
              </a:ext>
            </a:extLst>
          </p:cNvPr>
          <p:cNvSpPr>
            <a:spLocks noGrp="1"/>
          </p:cNvSpPr>
          <p:nvPr>
            <p:ph type="dt" sz="half" idx="10"/>
          </p:nvPr>
        </p:nvSpPr>
        <p:spPr/>
        <p:txBody>
          <a:bodyPr/>
          <a:lstStyle/>
          <a:p>
            <a:fld id="{01C78D00-B538-4E0E-8D9E-4C24EF1FF8D7}" type="datetimeFigureOut">
              <a:rPr kumimoji="1" lang="ja-JP" altLang="en-US" smtClean="0"/>
              <a:t>2026/3/1</a:t>
            </a:fld>
            <a:endParaRPr kumimoji="1" lang="ja-JP" altLang="en-US"/>
          </a:p>
        </p:txBody>
      </p:sp>
      <p:sp>
        <p:nvSpPr>
          <p:cNvPr id="5" name="フッター プレースホルダー 4">
            <a:extLst>
              <a:ext uri="{FF2B5EF4-FFF2-40B4-BE49-F238E27FC236}">
                <a16:creationId xmlns:a16="http://schemas.microsoft.com/office/drawing/2014/main" id="{BA7C2D73-AF3F-4AF7-B4FB-79DFC91297EB}"/>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5BFE9650-8B66-4585-9BB1-5FFE6F39E486}"/>
              </a:ext>
            </a:extLst>
          </p:cNvPr>
          <p:cNvSpPr>
            <a:spLocks noGrp="1"/>
          </p:cNvSpPr>
          <p:nvPr>
            <p:ph type="sldNum" sz="quarter" idx="12"/>
          </p:nvPr>
        </p:nvSpPr>
        <p:spPr/>
        <p:txBody>
          <a:bodyPr/>
          <a:lstStyle/>
          <a:p>
            <a:fld id="{BFF4725E-10ED-41C2-AA91-EA4FEF643EE0}" type="slidenum">
              <a:rPr kumimoji="1" lang="ja-JP" altLang="en-US" smtClean="0"/>
              <a:t>‹nº›</a:t>
            </a:fld>
            <a:endParaRPr kumimoji="1" lang="ja-JP" altLang="en-US"/>
          </a:p>
        </p:txBody>
      </p:sp>
    </p:spTree>
    <p:extLst>
      <p:ext uri="{BB962C8B-B14F-4D97-AF65-F5344CB8AC3E}">
        <p14:creationId xmlns:p14="http://schemas.microsoft.com/office/powerpoint/2010/main" val="86443699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Colorful Smart Art or Char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59457ACE-F899-4F1F-849E-B8B8A824FF3C}"/>
              </a:ext>
            </a:extLst>
          </p:cNvPr>
          <p:cNvSpPr>
            <a:spLocks noGrp="1"/>
          </p:cNvSpPr>
          <p:nvPr>
            <p:ph type="sldNum" sz="quarter" idx="10"/>
          </p:nvPr>
        </p:nvSpPr>
        <p:spPr>
          <a:xfrm>
            <a:off x="730250" y="6323954"/>
            <a:ext cx="297710" cy="201266"/>
          </a:xfrm>
          <a:prstGeom prst="rect">
            <a:avLst/>
          </a:prstGeom>
        </p:spPr>
        <p:txBody>
          <a:bodyPr/>
          <a:lstStyle/>
          <a:p>
            <a:fld id="{99EB916B-55F2-4A6B-BCF8-09E073F77D34}" type="slidenum">
              <a:rPr lang="en-AU" smtClean="0"/>
              <a:pPr/>
              <a:t>‹nº›</a:t>
            </a:fld>
            <a:endParaRPr lang="en-AU"/>
          </a:p>
        </p:txBody>
      </p:sp>
      <p:sp>
        <p:nvSpPr>
          <p:cNvPr id="10" name="Content Placeholder 9">
            <a:extLst>
              <a:ext uri="{FF2B5EF4-FFF2-40B4-BE49-F238E27FC236}">
                <a16:creationId xmlns:a16="http://schemas.microsoft.com/office/drawing/2014/main" id="{7994C696-0125-41F5-ADA3-AE9DFFE1011F}"/>
              </a:ext>
            </a:extLst>
          </p:cNvPr>
          <p:cNvSpPr>
            <a:spLocks noGrp="1"/>
          </p:cNvSpPr>
          <p:nvPr>
            <p:ph sz="quarter" idx="19"/>
          </p:nvPr>
        </p:nvSpPr>
        <p:spPr>
          <a:xfrm>
            <a:off x="724695" y="1721917"/>
            <a:ext cx="10729912" cy="4336868"/>
          </a:xfrm>
        </p:spPr>
        <p:txBody>
          <a:bodyPr/>
          <a:lstStyle>
            <a:lvl1pPr>
              <a:defRPr sz="1600">
                <a:solidFill>
                  <a:schemeClr val="tx1"/>
                </a:solidFill>
              </a:defRPr>
            </a:lvl1pPr>
            <a:lvl2pPr>
              <a:defRPr sz="1600"/>
            </a:lvl2pPr>
            <a:lvl3pPr>
              <a:defRPr sz="1400"/>
            </a:lvl3pPr>
            <a:lvl4pPr>
              <a:defRPr sz="14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Text Placeholder 5">
            <a:extLst>
              <a:ext uri="{FF2B5EF4-FFF2-40B4-BE49-F238E27FC236}">
                <a16:creationId xmlns:a16="http://schemas.microsoft.com/office/drawing/2014/main" id="{F2ABC988-19AB-4F62-A898-D316C497CAD9}"/>
              </a:ext>
            </a:extLst>
          </p:cNvPr>
          <p:cNvSpPr>
            <a:spLocks noGrp="1"/>
          </p:cNvSpPr>
          <p:nvPr>
            <p:ph type="body" sz="quarter" idx="18" hasCustomPrompt="1"/>
          </p:nvPr>
        </p:nvSpPr>
        <p:spPr>
          <a:xfrm>
            <a:off x="723525" y="736798"/>
            <a:ext cx="10729912" cy="387798"/>
          </a:xfrm>
        </p:spPr>
        <p:txBody>
          <a:bodyPr wrap="square">
            <a:spAutoFit/>
          </a:bodyPr>
          <a:lstStyle>
            <a:lvl1pPr>
              <a:lnSpc>
                <a:spcPct val="90000"/>
              </a:lnSpc>
              <a:spcAft>
                <a:spcPts val="0"/>
              </a:spcAft>
              <a:defRPr sz="2800" b="1">
                <a:solidFill>
                  <a:schemeClr val="accent1"/>
                </a:solidFill>
                <a:latin typeface="+mj-lt"/>
              </a:defRPr>
            </a:lvl1pPr>
            <a:lvl2pPr marL="0" indent="0">
              <a:lnSpc>
                <a:spcPct val="90000"/>
              </a:lnSpc>
              <a:spcBef>
                <a:spcPts val="300"/>
              </a:spcBef>
              <a:spcAft>
                <a:spcPts val="300"/>
              </a:spcAft>
              <a:buNone/>
              <a:defRPr sz="2000">
                <a:solidFill>
                  <a:schemeClr val="tx1"/>
                </a:solidFill>
              </a:defRPr>
            </a:lvl2pPr>
            <a:lvl3pPr>
              <a:spcBef>
                <a:spcPts val="1800"/>
              </a:spcBef>
              <a:defRPr sz="1000">
                <a:solidFill>
                  <a:schemeClr val="accent1"/>
                </a:solidFill>
                <a:latin typeface="+mj-lt"/>
              </a:defRPr>
            </a:lvl3pPr>
          </a:lstStyle>
          <a:p>
            <a:pPr lvl="0"/>
            <a:r>
              <a:rPr lang="en-US"/>
              <a:t>Slide Title</a:t>
            </a:r>
          </a:p>
        </p:txBody>
      </p:sp>
      <p:sp>
        <p:nvSpPr>
          <p:cNvPr id="2" name="Footer Placeholder 3">
            <a:extLst>
              <a:ext uri="{FF2B5EF4-FFF2-40B4-BE49-F238E27FC236}">
                <a16:creationId xmlns:a16="http://schemas.microsoft.com/office/drawing/2014/main" id="{62045B80-7A11-2DB0-B49D-2C93BC02D323}"/>
              </a:ext>
            </a:extLst>
          </p:cNvPr>
          <p:cNvSpPr>
            <a:spLocks noGrp="1"/>
          </p:cNvSpPr>
          <p:nvPr>
            <p:ph type="ftr" sz="quarter" idx="3"/>
          </p:nvPr>
        </p:nvSpPr>
        <p:spPr>
          <a:xfrm>
            <a:off x="2366221" y="6289707"/>
            <a:ext cx="7988441" cy="235060"/>
          </a:xfrm>
          <a:prstGeom prst="rect">
            <a:avLst/>
          </a:prstGeom>
        </p:spPr>
        <p:txBody>
          <a:bodyPr vert="horz" lIns="0" tIns="0" rIns="0" bIns="0" rtlCol="0" anchor="b"/>
          <a:lstStyle>
            <a:lvl1pPr algn="l">
              <a:defRPr sz="900">
                <a:solidFill>
                  <a:schemeClr val="tx1">
                    <a:tint val="75000"/>
                  </a:schemeClr>
                </a:solidFill>
              </a:defRPr>
            </a:lvl1pPr>
          </a:lstStyle>
          <a:p>
            <a:endParaRPr lang="en-AU"/>
          </a:p>
        </p:txBody>
      </p:sp>
      <p:sp>
        <p:nvSpPr>
          <p:cNvPr id="5" name="Text Placeholder 6">
            <a:extLst>
              <a:ext uri="{FF2B5EF4-FFF2-40B4-BE49-F238E27FC236}">
                <a16:creationId xmlns:a16="http://schemas.microsoft.com/office/drawing/2014/main" id="{B0EE7294-E4ED-3E0B-8C55-78D8FF73FEAD}"/>
              </a:ext>
            </a:extLst>
          </p:cNvPr>
          <p:cNvSpPr>
            <a:spLocks noGrp="1"/>
          </p:cNvSpPr>
          <p:nvPr>
            <p:ph type="body" sz="quarter" idx="27" hasCustomPrompt="1"/>
          </p:nvPr>
        </p:nvSpPr>
        <p:spPr>
          <a:xfrm>
            <a:off x="723900" y="1230313"/>
            <a:ext cx="10728325" cy="276225"/>
          </a:xfrm>
        </p:spPr>
        <p:txBody>
          <a:bodyPr/>
          <a:lstStyle>
            <a:lvl1pPr>
              <a:defRPr lang="en-US" sz="2000" b="1" kern="1200" dirty="0">
                <a:solidFill>
                  <a:schemeClr val="tx1"/>
                </a:solidFill>
                <a:latin typeface="+mj-lt"/>
                <a:ea typeface="+mn-ea"/>
                <a:cs typeface="+mn-cs"/>
              </a:defRPr>
            </a:lvl1pPr>
          </a:lstStyle>
          <a:p>
            <a:pPr marL="0" lvl="0" indent="0" algn="l" defTabSz="914400" rtl="0" eaLnBrk="1" latinLnBrk="0" hangingPunct="1">
              <a:lnSpc>
                <a:spcPct val="110000"/>
              </a:lnSpc>
              <a:spcBef>
                <a:spcPts val="1200"/>
              </a:spcBef>
              <a:spcAft>
                <a:spcPts val="600"/>
              </a:spcAft>
              <a:buClr>
                <a:schemeClr val="accent1"/>
              </a:buClr>
              <a:buFont typeface="Arial" panose="020B0604020202020204" pitchFamily="34" charset="0"/>
              <a:buNone/>
            </a:pPr>
            <a:r>
              <a:rPr lang="en-US"/>
              <a:t>Slide Subtitle </a:t>
            </a:r>
          </a:p>
        </p:txBody>
      </p:sp>
    </p:spTree>
    <p:extLst>
      <p:ext uri="{BB962C8B-B14F-4D97-AF65-F5344CB8AC3E}">
        <p14:creationId xmlns:p14="http://schemas.microsoft.com/office/powerpoint/2010/main" val="1442772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1C40870-BE33-3E45-A789-74110E9DE966}"/>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BEF326E1-73DE-574A-BC9C-0295F627537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3B255569-6456-0A49-95F4-61CA454E9976}"/>
              </a:ext>
            </a:extLst>
          </p:cNvPr>
          <p:cNvSpPr>
            <a:spLocks noGrp="1"/>
          </p:cNvSpPr>
          <p:nvPr>
            <p:ph type="dt" sz="half" idx="10"/>
          </p:nvPr>
        </p:nvSpPr>
        <p:spPr/>
        <p:txBody>
          <a:bodyPr/>
          <a:lstStyle/>
          <a:p>
            <a:r>
              <a:rPr lang="fr-FR"/>
              <a:t>30/01/2026</a:t>
            </a:r>
          </a:p>
        </p:txBody>
      </p:sp>
      <p:sp>
        <p:nvSpPr>
          <p:cNvPr id="5" name="Espace réservé du pied de page 4">
            <a:extLst>
              <a:ext uri="{FF2B5EF4-FFF2-40B4-BE49-F238E27FC236}">
                <a16:creationId xmlns:a16="http://schemas.microsoft.com/office/drawing/2014/main" id="{91D688BF-DAE7-8E40-A605-8EF1AC966E35}"/>
              </a:ext>
            </a:extLst>
          </p:cNvPr>
          <p:cNvSpPr>
            <a:spLocks noGrp="1"/>
          </p:cNvSpPr>
          <p:nvPr>
            <p:ph type="ftr" sz="quarter" idx="11"/>
          </p:nvPr>
        </p:nvSpPr>
        <p:spPr/>
        <p:txBody>
          <a:bodyPr/>
          <a:lstStyle/>
          <a:p>
            <a:r>
              <a:rPr lang="fr-FR"/>
              <a:t>Dr. MAHLAOUI — IPOPI Japanese PID Patients’ Meeting</a:t>
            </a:r>
          </a:p>
        </p:txBody>
      </p:sp>
      <p:sp>
        <p:nvSpPr>
          <p:cNvPr id="6" name="Espace réservé du numéro de diapositive 5">
            <a:extLst>
              <a:ext uri="{FF2B5EF4-FFF2-40B4-BE49-F238E27FC236}">
                <a16:creationId xmlns:a16="http://schemas.microsoft.com/office/drawing/2014/main" id="{C159A586-D4B0-114D-93BD-F0A110FD115C}"/>
              </a:ext>
            </a:extLst>
          </p:cNvPr>
          <p:cNvSpPr>
            <a:spLocks noGrp="1"/>
          </p:cNvSpPr>
          <p:nvPr>
            <p:ph type="sldNum" sz="quarter" idx="12"/>
          </p:nvPr>
        </p:nvSpPr>
        <p:spPr/>
        <p:txBody>
          <a:bodyPr/>
          <a:lstStyle/>
          <a:p>
            <a:fld id="{1D8EA05C-4C1E-C642-8C38-F46C6695D3AB}" type="slidenum">
              <a:rPr lang="fr-FR" smtClean="0"/>
              <a:t>‹nº›</a:t>
            </a:fld>
            <a:endParaRPr lang="fr-FR"/>
          </a:p>
        </p:txBody>
      </p:sp>
    </p:spTree>
    <p:extLst>
      <p:ext uri="{BB962C8B-B14F-4D97-AF65-F5344CB8AC3E}">
        <p14:creationId xmlns:p14="http://schemas.microsoft.com/office/powerpoint/2010/main" val="22693591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B247587-5B9D-0542-97FC-C45AF6243182}"/>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7070D26B-FDB6-894A-B8E9-36CE0B438F4C}"/>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028EC5D7-64DC-1C40-8A7C-6C3E130ED5D7}"/>
              </a:ext>
            </a:extLst>
          </p:cNvPr>
          <p:cNvSpPr>
            <a:spLocks noGrp="1"/>
          </p:cNvSpPr>
          <p:nvPr>
            <p:ph type="dt" sz="half" idx="10"/>
          </p:nvPr>
        </p:nvSpPr>
        <p:spPr/>
        <p:txBody>
          <a:bodyPr/>
          <a:lstStyle/>
          <a:p>
            <a:r>
              <a:rPr lang="fr-FR"/>
              <a:t>30/01/2026</a:t>
            </a:r>
          </a:p>
        </p:txBody>
      </p:sp>
      <p:sp>
        <p:nvSpPr>
          <p:cNvPr id="5" name="Espace réservé du pied de page 4">
            <a:extLst>
              <a:ext uri="{FF2B5EF4-FFF2-40B4-BE49-F238E27FC236}">
                <a16:creationId xmlns:a16="http://schemas.microsoft.com/office/drawing/2014/main" id="{5284BCF1-8903-8446-B347-A05EDFC56BC5}"/>
              </a:ext>
            </a:extLst>
          </p:cNvPr>
          <p:cNvSpPr>
            <a:spLocks noGrp="1"/>
          </p:cNvSpPr>
          <p:nvPr>
            <p:ph type="ftr" sz="quarter" idx="11"/>
          </p:nvPr>
        </p:nvSpPr>
        <p:spPr/>
        <p:txBody>
          <a:bodyPr/>
          <a:lstStyle/>
          <a:p>
            <a:r>
              <a:rPr lang="fr-FR"/>
              <a:t>Dr. MAHLAOUI — IPOPI Japanese PID Patients’ Meeting</a:t>
            </a:r>
          </a:p>
        </p:txBody>
      </p:sp>
      <p:sp>
        <p:nvSpPr>
          <p:cNvPr id="6" name="Espace réservé du numéro de diapositive 5">
            <a:extLst>
              <a:ext uri="{FF2B5EF4-FFF2-40B4-BE49-F238E27FC236}">
                <a16:creationId xmlns:a16="http://schemas.microsoft.com/office/drawing/2014/main" id="{8A6A1440-C5CE-DD4E-B81F-59E1747E9CED}"/>
              </a:ext>
            </a:extLst>
          </p:cNvPr>
          <p:cNvSpPr>
            <a:spLocks noGrp="1"/>
          </p:cNvSpPr>
          <p:nvPr>
            <p:ph type="sldNum" sz="quarter" idx="12"/>
          </p:nvPr>
        </p:nvSpPr>
        <p:spPr/>
        <p:txBody>
          <a:bodyPr/>
          <a:lstStyle/>
          <a:p>
            <a:fld id="{1D8EA05C-4C1E-C642-8C38-F46C6695D3AB}" type="slidenum">
              <a:rPr lang="fr-FR" smtClean="0"/>
              <a:t>‹nº›</a:t>
            </a:fld>
            <a:endParaRPr lang="fr-FR"/>
          </a:p>
        </p:txBody>
      </p:sp>
    </p:spTree>
    <p:extLst>
      <p:ext uri="{BB962C8B-B14F-4D97-AF65-F5344CB8AC3E}">
        <p14:creationId xmlns:p14="http://schemas.microsoft.com/office/powerpoint/2010/main" val="318869027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5345DFF-2BB1-BD4A-8A57-43AB6696056B}"/>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CE77FA83-CF54-2D43-AD16-F55E037C0A7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08CDFA10-D5D4-B94F-9B1D-E49702C32E5D}"/>
              </a:ext>
            </a:extLst>
          </p:cNvPr>
          <p:cNvSpPr>
            <a:spLocks noGrp="1"/>
          </p:cNvSpPr>
          <p:nvPr>
            <p:ph type="dt" sz="half" idx="10"/>
          </p:nvPr>
        </p:nvSpPr>
        <p:spPr/>
        <p:txBody>
          <a:bodyPr/>
          <a:lstStyle/>
          <a:p>
            <a:r>
              <a:rPr lang="fr-FR"/>
              <a:t>30/01/2026</a:t>
            </a:r>
          </a:p>
        </p:txBody>
      </p:sp>
      <p:sp>
        <p:nvSpPr>
          <p:cNvPr id="5" name="Espace réservé du pied de page 4">
            <a:extLst>
              <a:ext uri="{FF2B5EF4-FFF2-40B4-BE49-F238E27FC236}">
                <a16:creationId xmlns:a16="http://schemas.microsoft.com/office/drawing/2014/main" id="{09AD3701-3E1D-5D45-979E-94852ACB0D35}"/>
              </a:ext>
            </a:extLst>
          </p:cNvPr>
          <p:cNvSpPr>
            <a:spLocks noGrp="1"/>
          </p:cNvSpPr>
          <p:nvPr>
            <p:ph type="ftr" sz="quarter" idx="11"/>
          </p:nvPr>
        </p:nvSpPr>
        <p:spPr/>
        <p:txBody>
          <a:bodyPr/>
          <a:lstStyle/>
          <a:p>
            <a:r>
              <a:rPr lang="fr-FR"/>
              <a:t>Dr. MAHLAOUI — IPOPI Japanese PID Patients’ Meeting</a:t>
            </a:r>
          </a:p>
        </p:txBody>
      </p:sp>
      <p:sp>
        <p:nvSpPr>
          <p:cNvPr id="6" name="Espace réservé du numéro de diapositive 5">
            <a:extLst>
              <a:ext uri="{FF2B5EF4-FFF2-40B4-BE49-F238E27FC236}">
                <a16:creationId xmlns:a16="http://schemas.microsoft.com/office/drawing/2014/main" id="{A169108D-943F-8542-9111-2D6B14850FF3}"/>
              </a:ext>
            </a:extLst>
          </p:cNvPr>
          <p:cNvSpPr>
            <a:spLocks noGrp="1"/>
          </p:cNvSpPr>
          <p:nvPr>
            <p:ph type="sldNum" sz="quarter" idx="12"/>
          </p:nvPr>
        </p:nvSpPr>
        <p:spPr/>
        <p:txBody>
          <a:bodyPr/>
          <a:lstStyle/>
          <a:p>
            <a:fld id="{1D8EA05C-4C1E-C642-8C38-F46C6695D3AB}" type="slidenum">
              <a:rPr lang="fr-FR" smtClean="0"/>
              <a:t>‹nº›</a:t>
            </a:fld>
            <a:endParaRPr lang="fr-FR"/>
          </a:p>
        </p:txBody>
      </p:sp>
    </p:spTree>
    <p:extLst>
      <p:ext uri="{BB962C8B-B14F-4D97-AF65-F5344CB8AC3E}">
        <p14:creationId xmlns:p14="http://schemas.microsoft.com/office/powerpoint/2010/main" val="248133554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0BBA56F-C491-6E4D-9C91-1EE53DA346BF}"/>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9A3AA7A1-5497-5941-B732-2A526C04EF84}"/>
              </a:ext>
            </a:extLst>
          </p:cNvPr>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B76AD1C6-C2FA-A14B-B49A-FACE70D29680}"/>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D5A94A5C-1FBE-D140-A6A5-816C6AECCC26}"/>
              </a:ext>
            </a:extLst>
          </p:cNvPr>
          <p:cNvSpPr>
            <a:spLocks noGrp="1"/>
          </p:cNvSpPr>
          <p:nvPr>
            <p:ph type="dt" sz="half" idx="10"/>
          </p:nvPr>
        </p:nvSpPr>
        <p:spPr/>
        <p:txBody>
          <a:bodyPr/>
          <a:lstStyle/>
          <a:p>
            <a:r>
              <a:rPr lang="fr-FR"/>
              <a:t>30/01/2026</a:t>
            </a:r>
          </a:p>
        </p:txBody>
      </p:sp>
      <p:sp>
        <p:nvSpPr>
          <p:cNvPr id="6" name="Espace réservé du pied de page 5">
            <a:extLst>
              <a:ext uri="{FF2B5EF4-FFF2-40B4-BE49-F238E27FC236}">
                <a16:creationId xmlns:a16="http://schemas.microsoft.com/office/drawing/2014/main" id="{6786BAE3-E83D-8C44-BB9A-2649536956E8}"/>
              </a:ext>
            </a:extLst>
          </p:cNvPr>
          <p:cNvSpPr>
            <a:spLocks noGrp="1"/>
          </p:cNvSpPr>
          <p:nvPr>
            <p:ph type="ftr" sz="quarter" idx="11"/>
          </p:nvPr>
        </p:nvSpPr>
        <p:spPr/>
        <p:txBody>
          <a:bodyPr/>
          <a:lstStyle/>
          <a:p>
            <a:r>
              <a:rPr lang="fr-FR"/>
              <a:t>Dr. MAHLAOUI — IPOPI Japanese PID Patients’ Meeting</a:t>
            </a:r>
          </a:p>
        </p:txBody>
      </p:sp>
      <p:sp>
        <p:nvSpPr>
          <p:cNvPr id="7" name="Espace réservé du numéro de diapositive 6">
            <a:extLst>
              <a:ext uri="{FF2B5EF4-FFF2-40B4-BE49-F238E27FC236}">
                <a16:creationId xmlns:a16="http://schemas.microsoft.com/office/drawing/2014/main" id="{5F95D780-5981-664E-900A-66B82E22D877}"/>
              </a:ext>
            </a:extLst>
          </p:cNvPr>
          <p:cNvSpPr>
            <a:spLocks noGrp="1"/>
          </p:cNvSpPr>
          <p:nvPr>
            <p:ph type="sldNum" sz="quarter" idx="12"/>
          </p:nvPr>
        </p:nvSpPr>
        <p:spPr/>
        <p:txBody>
          <a:bodyPr/>
          <a:lstStyle/>
          <a:p>
            <a:fld id="{1D8EA05C-4C1E-C642-8C38-F46C6695D3AB}" type="slidenum">
              <a:rPr lang="fr-FR" smtClean="0"/>
              <a:t>‹nº›</a:t>
            </a:fld>
            <a:endParaRPr lang="fr-FR"/>
          </a:p>
        </p:txBody>
      </p:sp>
    </p:spTree>
    <p:extLst>
      <p:ext uri="{BB962C8B-B14F-4D97-AF65-F5344CB8AC3E}">
        <p14:creationId xmlns:p14="http://schemas.microsoft.com/office/powerpoint/2010/main" val="149103134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F0DE9B7-7F47-5A4E-814C-C29FD48DD98C}"/>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7420BD67-A436-414F-9B37-1F4F3A87547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BAA37E80-E4BC-8447-973E-EED594CA4AAD}"/>
              </a:ext>
            </a:extLst>
          </p:cNvPr>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C37350E5-BC42-EE43-9AE6-05B2DA992C8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827AB805-5E38-5345-ACC1-E57DA621DED6}"/>
              </a:ext>
            </a:extLst>
          </p:cNvPr>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ABAF99D5-2550-B644-9FDE-615E7D0A3144}"/>
              </a:ext>
            </a:extLst>
          </p:cNvPr>
          <p:cNvSpPr>
            <a:spLocks noGrp="1"/>
          </p:cNvSpPr>
          <p:nvPr>
            <p:ph type="dt" sz="half" idx="10"/>
          </p:nvPr>
        </p:nvSpPr>
        <p:spPr/>
        <p:txBody>
          <a:bodyPr/>
          <a:lstStyle/>
          <a:p>
            <a:r>
              <a:rPr lang="fr-FR"/>
              <a:t>30/01/2026</a:t>
            </a:r>
          </a:p>
        </p:txBody>
      </p:sp>
      <p:sp>
        <p:nvSpPr>
          <p:cNvPr id="8" name="Espace réservé du pied de page 7">
            <a:extLst>
              <a:ext uri="{FF2B5EF4-FFF2-40B4-BE49-F238E27FC236}">
                <a16:creationId xmlns:a16="http://schemas.microsoft.com/office/drawing/2014/main" id="{BE81B15B-06DC-4B46-87BD-574654EBA8DF}"/>
              </a:ext>
            </a:extLst>
          </p:cNvPr>
          <p:cNvSpPr>
            <a:spLocks noGrp="1"/>
          </p:cNvSpPr>
          <p:nvPr>
            <p:ph type="ftr" sz="quarter" idx="11"/>
          </p:nvPr>
        </p:nvSpPr>
        <p:spPr/>
        <p:txBody>
          <a:bodyPr/>
          <a:lstStyle/>
          <a:p>
            <a:r>
              <a:rPr lang="fr-FR"/>
              <a:t>Dr. MAHLAOUI — IPOPI Japanese PID Patients’ Meeting</a:t>
            </a:r>
          </a:p>
        </p:txBody>
      </p:sp>
      <p:sp>
        <p:nvSpPr>
          <p:cNvPr id="9" name="Espace réservé du numéro de diapositive 8">
            <a:extLst>
              <a:ext uri="{FF2B5EF4-FFF2-40B4-BE49-F238E27FC236}">
                <a16:creationId xmlns:a16="http://schemas.microsoft.com/office/drawing/2014/main" id="{5293D5F6-25AF-D241-87BB-CB9E40510D4F}"/>
              </a:ext>
            </a:extLst>
          </p:cNvPr>
          <p:cNvSpPr>
            <a:spLocks noGrp="1"/>
          </p:cNvSpPr>
          <p:nvPr>
            <p:ph type="sldNum" sz="quarter" idx="12"/>
          </p:nvPr>
        </p:nvSpPr>
        <p:spPr/>
        <p:txBody>
          <a:bodyPr/>
          <a:lstStyle/>
          <a:p>
            <a:fld id="{1D8EA05C-4C1E-C642-8C38-F46C6695D3AB}" type="slidenum">
              <a:rPr lang="fr-FR" smtClean="0"/>
              <a:t>‹nº›</a:t>
            </a:fld>
            <a:endParaRPr lang="fr-FR"/>
          </a:p>
        </p:txBody>
      </p:sp>
    </p:spTree>
    <p:extLst>
      <p:ext uri="{BB962C8B-B14F-4D97-AF65-F5344CB8AC3E}">
        <p14:creationId xmlns:p14="http://schemas.microsoft.com/office/powerpoint/2010/main" val="164729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ítulo e Objeto">
    <p:spTree>
      <p:nvGrpSpPr>
        <p:cNvPr id="1" name=""/>
        <p:cNvGrpSpPr/>
        <p:nvPr/>
      </p:nvGrpSpPr>
      <p:grpSpPr>
        <a:xfrm>
          <a:off x="0" y="0"/>
          <a:ext cx="0" cy="0"/>
          <a:chOff x="0" y="0"/>
          <a:chExt cx="0" cy="0"/>
        </a:xfrm>
      </p:grpSpPr>
      <p:sp>
        <p:nvSpPr>
          <p:cNvPr id="3" name="Marcador de Posição de Conteúdo 2">
            <a:extLst>
              <a:ext uri="{FF2B5EF4-FFF2-40B4-BE49-F238E27FC236}">
                <a16:creationId xmlns:a16="http://schemas.microsoft.com/office/drawing/2014/main" id="{2EBFE8FB-8F91-64C5-D66E-30D5CF24F27E}"/>
              </a:ext>
            </a:extLst>
          </p:cNvPr>
          <p:cNvSpPr>
            <a:spLocks noGrp="1"/>
          </p:cNvSpPr>
          <p:nvPr>
            <p:ph idx="1" hasCustomPrompt="1"/>
          </p:nvPr>
        </p:nvSpPr>
        <p:spPr>
          <a:xfrm>
            <a:off x="459164" y="2214748"/>
            <a:ext cx="11159919" cy="3552470"/>
          </a:xfrm>
        </p:spPr>
        <p:txBody>
          <a:bodyPr/>
          <a:lstStyle>
            <a:lvl1pPr>
              <a:defRPr>
                <a:solidFill>
                  <a:schemeClr val="tx1">
                    <a:lumMod val="50000"/>
                    <a:lumOff val="50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GB" noProof="0" dirty="0"/>
              <a:t>Click to edit Global Template text styles</a:t>
            </a:r>
          </a:p>
          <a:p>
            <a:pPr lvl="1"/>
            <a:r>
              <a:rPr lang="en-GB" noProof="0" dirty="0"/>
              <a:t>Second level </a:t>
            </a:r>
          </a:p>
          <a:p>
            <a:pPr lvl="2"/>
            <a:r>
              <a:rPr lang="en-GB" noProof="0" dirty="0"/>
              <a:t>Third level</a:t>
            </a:r>
          </a:p>
          <a:p>
            <a:pPr lvl="3"/>
            <a:r>
              <a:rPr lang="en-GB" noProof="0" dirty="0"/>
              <a:t>Fourth level</a:t>
            </a:r>
          </a:p>
          <a:p>
            <a:pPr lvl="4"/>
            <a:r>
              <a:rPr lang="en-GB" noProof="0" dirty="0"/>
              <a:t>Fifth level</a:t>
            </a:r>
          </a:p>
        </p:txBody>
      </p:sp>
      <p:sp>
        <p:nvSpPr>
          <p:cNvPr id="12" name="Título 1">
            <a:extLst>
              <a:ext uri="{FF2B5EF4-FFF2-40B4-BE49-F238E27FC236}">
                <a16:creationId xmlns:a16="http://schemas.microsoft.com/office/drawing/2014/main" id="{344AA1F5-D7F3-2F51-65BE-41BAE4BEF6F7}"/>
              </a:ext>
            </a:extLst>
          </p:cNvPr>
          <p:cNvSpPr>
            <a:spLocks noGrp="1"/>
          </p:cNvSpPr>
          <p:nvPr>
            <p:ph type="ctrTitle" hasCustomPrompt="1"/>
          </p:nvPr>
        </p:nvSpPr>
        <p:spPr>
          <a:xfrm>
            <a:off x="453631" y="1149065"/>
            <a:ext cx="11165453" cy="958805"/>
          </a:xfrm>
        </p:spPr>
        <p:txBody>
          <a:bodyPr anchor="t">
            <a:normAutofit/>
          </a:bodyPr>
          <a:lstStyle>
            <a:lvl1pPr algn="l">
              <a:defRPr sz="2800">
                <a:solidFill>
                  <a:srgbClr val="00385B"/>
                </a:solidFill>
              </a:defRPr>
            </a:lvl1pPr>
          </a:lstStyle>
          <a:p>
            <a:r>
              <a:rPr lang="en-GB" noProof="0" dirty="0"/>
              <a:t>CLICK TO EDIT GLOBAL TEMPLATE TITLE STYLE</a:t>
            </a:r>
            <a:endParaRPr lang="pt-PT" dirty="0"/>
          </a:p>
        </p:txBody>
      </p:sp>
      <p:cxnSp>
        <p:nvCxnSpPr>
          <p:cNvPr id="4" name="Conexão Reta 6">
            <a:extLst>
              <a:ext uri="{FF2B5EF4-FFF2-40B4-BE49-F238E27FC236}">
                <a16:creationId xmlns:a16="http://schemas.microsoft.com/office/drawing/2014/main" id="{5ECF32F1-77A9-10F6-AFC9-562FCD4BCD5E}"/>
              </a:ext>
            </a:extLst>
          </p:cNvPr>
          <p:cNvCxnSpPr>
            <a:cxnSpLocks/>
          </p:cNvCxnSpPr>
          <p:nvPr userDrawn="1"/>
        </p:nvCxnSpPr>
        <p:spPr>
          <a:xfrm flipH="1">
            <a:off x="548640" y="830266"/>
            <a:ext cx="11070446" cy="0"/>
          </a:xfrm>
          <a:prstGeom prst="line">
            <a:avLst/>
          </a:prstGeom>
          <a:ln w="19050">
            <a:solidFill>
              <a:srgbClr val="00385B"/>
            </a:solidFill>
          </a:ln>
        </p:spPr>
        <p:style>
          <a:lnRef idx="1">
            <a:schemeClr val="accent1"/>
          </a:lnRef>
          <a:fillRef idx="0">
            <a:schemeClr val="accent1"/>
          </a:fillRef>
          <a:effectRef idx="0">
            <a:schemeClr val="accent1"/>
          </a:effectRef>
          <a:fontRef idx="minor">
            <a:schemeClr val="tx1"/>
          </a:fontRef>
        </p:style>
      </p:cxnSp>
      <p:sp>
        <p:nvSpPr>
          <p:cNvPr id="5" name="CaixaDeTexto 9">
            <a:extLst>
              <a:ext uri="{FF2B5EF4-FFF2-40B4-BE49-F238E27FC236}">
                <a16:creationId xmlns:a16="http://schemas.microsoft.com/office/drawing/2014/main" id="{1A27410D-22CC-A7ED-F545-BDA78F7C6636}"/>
              </a:ext>
            </a:extLst>
          </p:cNvPr>
          <p:cNvSpPr txBox="1"/>
          <p:nvPr userDrawn="1"/>
        </p:nvSpPr>
        <p:spPr>
          <a:xfrm>
            <a:off x="457200" y="554308"/>
            <a:ext cx="4507523" cy="276999"/>
          </a:xfrm>
          <a:prstGeom prst="rect">
            <a:avLst/>
          </a:prstGeom>
          <a:noFill/>
        </p:spPr>
        <p:txBody>
          <a:bodyPr wrap="square" rtlCol="0">
            <a:spAutoFit/>
          </a:bodyPr>
          <a:lstStyle/>
          <a:p>
            <a:r>
              <a:rPr lang="en-GB" sz="1200" noProof="0" dirty="0">
                <a:solidFill>
                  <a:srgbClr val="00385B"/>
                </a:solidFill>
                <a:latin typeface="Arial" panose="020B0604020202020204" pitchFamily="34" charset="0"/>
                <a:cs typeface="Arial" panose="020B0604020202020204" pitchFamily="34" charset="0"/>
              </a:rPr>
              <a:t>IPOPI </a:t>
            </a:r>
            <a:r>
              <a:rPr lang="en-GB" sz="1200" b="1" noProof="0" dirty="0">
                <a:solidFill>
                  <a:srgbClr val="00385B"/>
                </a:solidFill>
                <a:latin typeface="Arial" panose="020B0604020202020204" pitchFamily="34" charset="0"/>
                <a:cs typeface="Arial" panose="020B0604020202020204" pitchFamily="34" charset="0"/>
              </a:rPr>
              <a:t>ASIAN PID PATIENTS </a:t>
            </a:r>
            <a:r>
              <a:rPr lang="en-GB" sz="1200" b="0" noProof="0" dirty="0">
                <a:solidFill>
                  <a:srgbClr val="00385B"/>
                </a:solidFill>
                <a:latin typeface="Arial" panose="020B0604020202020204" pitchFamily="34" charset="0"/>
                <a:cs typeface="Arial" panose="020B0604020202020204" pitchFamily="34" charset="0"/>
              </a:rPr>
              <a:t>AND</a:t>
            </a:r>
            <a:r>
              <a:rPr lang="en-GB" sz="1200" b="1" noProof="0" dirty="0">
                <a:solidFill>
                  <a:srgbClr val="00385B"/>
                </a:solidFill>
                <a:latin typeface="Arial" panose="020B0604020202020204" pitchFamily="34" charset="0"/>
                <a:cs typeface="Arial" panose="020B0604020202020204" pitchFamily="34" charset="0"/>
              </a:rPr>
              <a:t> DOCTORS MEETING</a:t>
            </a:r>
          </a:p>
        </p:txBody>
      </p:sp>
      <p:cxnSp>
        <p:nvCxnSpPr>
          <p:cNvPr id="10" name="Conexão Reta 7">
            <a:extLst>
              <a:ext uri="{FF2B5EF4-FFF2-40B4-BE49-F238E27FC236}">
                <a16:creationId xmlns:a16="http://schemas.microsoft.com/office/drawing/2014/main" id="{992513B7-5093-E007-A75C-87D269E7510F}"/>
              </a:ext>
            </a:extLst>
          </p:cNvPr>
          <p:cNvCxnSpPr>
            <a:cxnSpLocks/>
          </p:cNvCxnSpPr>
          <p:nvPr userDrawn="1"/>
        </p:nvCxnSpPr>
        <p:spPr>
          <a:xfrm flipH="1">
            <a:off x="548640" y="6293806"/>
            <a:ext cx="11070446" cy="0"/>
          </a:xfrm>
          <a:prstGeom prst="line">
            <a:avLst/>
          </a:prstGeom>
          <a:ln w="19050">
            <a:solidFill>
              <a:srgbClr val="00385B"/>
            </a:solidFill>
          </a:ln>
        </p:spPr>
        <p:style>
          <a:lnRef idx="1">
            <a:schemeClr val="accent1"/>
          </a:lnRef>
          <a:fillRef idx="0">
            <a:schemeClr val="accent1"/>
          </a:fillRef>
          <a:effectRef idx="0">
            <a:schemeClr val="accent1"/>
          </a:effectRef>
          <a:fontRef idx="minor">
            <a:schemeClr val="tx1"/>
          </a:fontRef>
        </p:style>
      </p:cxnSp>
      <p:sp>
        <p:nvSpPr>
          <p:cNvPr id="11" name="CaixaDeTexto 8">
            <a:extLst>
              <a:ext uri="{FF2B5EF4-FFF2-40B4-BE49-F238E27FC236}">
                <a16:creationId xmlns:a16="http://schemas.microsoft.com/office/drawing/2014/main" id="{6FFAA52F-7F1C-A06E-8B0F-D37A5997A9AB}"/>
              </a:ext>
            </a:extLst>
          </p:cNvPr>
          <p:cNvSpPr txBox="1"/>
          <p:nvPr userDrawn="1"/>
        </p:nvSpPr>
        <p:spPr>
          <a:xfrm>
            <a:off x="10974765" y="6326707"/>
            <a:ext cx="744114" cy="246221"/>
          </a:xfrm>
          <a:prstGeom prst="rect">
            <a:avLst/>
          </a:prstGeom>
          <a:noFill/>
        </p:spPr>
        <p:txBody>
          <a:bodyPr wrap="none" rtlCol="0">
            <a:spAutoFit/>
          </a:bodyPr>
          <a:lstStyle/>
          <a:p>
            <a:pPr algn="r"/>
            <a:r>
              <a:rPr lang="en-GB" sz="1000" b="1" noProof="0" dirty="0" err="1">
                <a:solidFill>
                  <a:srgbClr val="00385B"/>
                </a:solidFill>
                <a:latin typeface="Arial" panose="020B0604020202020204" pitchFamily="34" charset="0"/>
                <a:cs typeface="Arial" panose="020B0604020202020204" pitchFamily="34" charset="0"/>
              </a:rPr>
              <a:t>IPOPI</a:t>
            </a:r>
            <a:r>
              <a:rPr lang="en-GB" sz="1000" noProof="0" dirty="0" err="1">
                <a:solidFill>
                  <a:srgbClr val="00385B"/>
                </a:solidFill>
                <a:latin typeface="Arial" panose="020B0604020202020204" pitchFamily="34" charset="0"/>
                <a:cs typeface="Arial" panose="020B0604020202020204" pitchFamily="34" charset="0"/>
              </a:rPr>
              <a:t>.org</a:t>
            </a:r>
            <a:endParaRPr lang="en-GB" sz="1000" noProof="0" dirty="0">
              <a:solidFill>
                <a:srgbClr val="00385B"/>
              </a:solidFill>
              <a:latin typeface="Arial" panose="020B0604020202020204" pitchFamily="34" charset="0"/>
              <a:cs typeface="Arial" panose="020B0604020202020204" pitchFamily="34" charset="0"/>
            </a:endParaRPr>
          </a:p>
        </p:txBody>
      </p:sp>
      <p:pic>
        <p:nvPicPr>
          <p:cNvPr id="13" name="Picture 12">
            <a:extLst>
              <a:ext uri="{FF2B5EF4-FFF2-40B4-BE49-F238E27FC236}">
                <a16:creationId xmlns:a16="http://schemas.microsoft.com/office/drawing/2014/main" id="{710ABB94-8878-10C4-D833-CD8709D0F335}"/>
              </a:ext>
            </a:extLst>
          </p:cNvPr>
          <p:cNvPicPr>
            <a:picLocks noChangeAspect="1"/>
          </p:cNvPicPr>
          <p:nvPr userDrawn="1"/>
        </p:nvPicPr>
        <p:blipFill>
          <a:blip r:embed="rId2"/>
          <a:srcRect/>
          <a:stretch/>
        </p:blipFill>
        <p:spPr>
          <a:xfrm>
            <a:off x="10841810" y="396522"/>
            <a:ext cx="856992" cy="606317"/>
          </a:xfrm>
          <a:prstGeom prst="rect">
            <a:avLst/>
          </a:prstGeom>
        </p:spPr>
      </p:pic>
    </p:spTree>
    <p:extLst>
      <p:ext uri="{BB962C8B-B14F-4D97-AF65-F5344CB8AC3E}">
        <p14:creationId xmlns:p14="http://schemas.microsoft.com/office/powerpoint/2010/main" val="266196349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D0BA120-48F2-7E4D-8238-82E3FF150D35}"/>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A01BA1AF-CD88-704F-802B-A89BCFC05964}"/>
              </a:ext>
            </a:extLst>
          </p:cNvPr>
          <p:cNvSpPr>
            <a:spLocks noGrp="1"/>
          </p:cNvSpPr>
          <p:nvPr>
            <p:ph type="dt" sz="half" idx="10"/>
          </p:nvPr>
        </p:nvSpPr>
        <p:spPr/>
        <p:txBody>
          <a:bodyPr/>
          <a:lstStyle/>
          <a:p>
            <a:r>
              <a:rPr lang="fr-FR"/>
              <a:t>30/01/2026</a:t>
            </a:r>
          </a:p>
        </p:txBody>
      </p:sp>
      <p:sp>
        <p:nvSpPr>
          <p:cNvPr id="4" name="Espace réservé du pied de page 3">
            <a:extLst>
              <a:ext uri="{FF2B5EF4-FFF2-40B4-BE49-F238E27FC236}">
                <a16:creationId xmlns:a16="http://schemas.microsoft.com/office/drawing/2014/main" id="{7DD7F066-2897-3A4C-88AB-8097E799A022}"/>
              </a:ext>
            </a:extLst>
          </p:cNvPr>
          <p:cNvSpPr>
            <a:spLocks noGrp="1"/>
          </p:cNvSpPr>
          <p:nvPr>
            <p:ph type="ftr" sz="quarter" idx="11"/>
          </p:nvPr>
        </p:nvSpPr>
        <p:spPr/>
        <p:txBody>
          <a:bodyPr/>
          <a:lstStyle/>
          <a:p>
            <a:r>
              <a:rPr lang="fr-FR"/>
              <a:t>Dr. MAHLAOUI — IPOPI Japanese PID Patients’ Meeting</a:t>
            </a:r>
          </a:p>
        </p:txBody>
      </p:sp>
      <p:sp>
        <p:nvSpPr>
          <p:cNvPr id="5" name="Espace réservé du numéro de diapositive 4">
            <a:extLst>
              <a:ext uri="{FF2B5EF4-FFF2-40B4-BE49-F238E27FC236}">
                <a16:creationId xmlns:a16="http://schemas.microsoft.com/office/drawing/2014/main" id="{8C9D2E98-4B8E-1A47-913E-A40720C115C0}"/>
              </a:ext>
            </a:extLst>
          </p:cNvPr>
          <p:cNvSpPr>
            <a:spLocks noGrp="1"/>
          </p:cNvSpPr>
          <p:nvPr>
            <p:ph type="sldNum" sz="quarter" idx="12"/>
          </p:nvPr>
        </p:nvSpPr>
        <p:spPr/>
        <p:txBody>
          <a:bodyPr/>
          <a:lstStyle/>
          <a:p>
            <a:fld id="{1D8EA05C-4C1E-C642-8C38-F46C6695D3AB}" type="slidenum">
              <a:rPr lang="fr-FR" smtClean="0"/>
              <a:t>‹nº›</a:t>
            </a:fld>
            <a:endParaRPr lang="fr-FR"/>
          </a:p>
        </p:txBody>
      </p:sp>
    </p:spTree>
    <p:extLst>
      <p:ext uri="{BB962C8B-B14F-4D97-AF65-F5344CB8AC3E}">
        <p14:creationId xmlns:p14="http://schemas.microsoft.com/office/powerpoint/2010/main" val="318952941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10560506-A4D6-D741-B933-BA39CCFC5FDA}"/>
              </a:ext>
            </a:extLst>
          </p:cNvPr>
          <p:cNvSpPr>
            <a:spLocks noGrp="1"/>
          </p:cNvSpPr>
          <p:nvPr>
            <p:ph type="dt" sz="half" idx="10"/>
          </p:nvPr>
        </p:nvSpPr>
        <p:spPr/>
        <p:txBody>
          <a:bodyPr/>
          <a:lstStyle/>
          <a:p>
            <a:r>
              <a:rPr lang="fr-FR"/>
              <a:t>30/01/2026</a:t>
            </a:r>
          </a:p>
        </p:txBody>
      </p:sp>
      <p:sp>
        <p:nvSpPr>
          <p:cNvPr id="3" name="Espace réservé du pied de page 2">
            <a:extLst>
              <a:ext uri="{FF2B5EF4-FFF2-40B4-BE49-F238E27FC236}">
                <a16:creationId xmlns:a16="http://schemas.microsoft.com/office/drawing/2014/main" id="{ACC8B8FF-DD9E-0D4C-8DCA-779A22DF04C0}"/>
              </a:ext>
            </a:extLst>
          </p:cNvPr>
          <p:cNvSpPr>
            <a:spLocks noGrp="1"/>
          </p:cNvSpPr>
          <p:nvPr>
            <p:ph type="ftr" sz="quarter" idx="11"/>
          </p:nvPr>
        </p:nvSpPr>
        <p:spPr/>
        <p:txBody>
          <a:bodyPr/>
          <a:lstStyle/>
          <a:p>
            <a:r>
              <a:rPr lang="fr-FR"/>
              <a:t>Dr. MAHLAOUI — IPOPI Japanese PID Patients’ Meeting</a:t>
            </a:r>
          </a:p>
        </p:txBody>
      </p:sp>
      <p:sp>
        <p:nvSpPr>
          <p:cNvPr id="4" name="Espace réservé du numéro de diapositive 3">
            <a:extLst>
              <a:ext uri="{FF2B5EF4-FFF2-40B4-BE49-F238E27FC236}">
                <a16:creationId xmlns:a16="http://schemas.microsoft.com/office/drawing/2014/main" id="{0AC57F5D-5C46-3A42-A794-D3BD553B049E}"/>
              </a:ext>
            </a:extLst>
          </p:cNvPr>
          <p:cNvSpPr>
            <a:spLocks noGrp="1"/>
          </p:cNvSpPr>
          <p:nvPr>
            <p:ph type="sldNum" sz="quarter" idx="12"/>
          </p:nvPr>
        </p:nvSpPr>
        <p:spPr/>
        <p:txBody>
          <a:bodyPr/>
          <a:lstStyle/>
          <a:p>
            <a:fld id="{1D8EA05C-4C1E-C642-8C38-F46C6695D3AB}" type="slidenum">
              <a:rPr lang="fr-FR" smtClean="0"/>
              <a:t>‹nº›</a:t>
            </a:fld>
            <a:endParaRPr lang="fr-FR"/>
          </a:p>
        </p:txBody>
      </p:sp>
    </p:spTree>
    <p:extLst>
      <p:ext uri="{BB962C8B-B14F-4D97-AF65-F5344CB8AC3E}">
        <p14:creationId xmlns:p14="http://schemas.microsoft.com/office/powerpoint/2010/main" val="378793493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4339D4B-8564-8049-83CF-B13296D31EA1}"/>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F2058844-CE99-4E49-91F9-AF3DEAF41A9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007D2099-76D7-B245-B1D2-F7B6F1AEDA1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BB679463-C140-4547-BE7F-E289F1FEC6D8}"/>
              </a:ext>
            </a:extLst>
          </p:cNvPr>
          <p:cNvSpPr>
            <a:spLocks noGrp="1"/>
          </p:cNvSpPr>
          <p:nvPr>
            <p:ph type="dt" sz="half" idx="10"/>
          </p:nvPr>
        </p:nvSpPr>
        <p:spPr/>
        <p:txBody>
          <a:bodyPr/>
          <a:lstStyle/>
          <a:p>
            <a:r>
              <a:rPr lang="fr-FR"/>
              <a:t>30/01/2026</a:t>
            </a:r>
          </a:p>
        </p:txBody>
      </p:sp>
      <p:sp>
        <p:nvSpPr>
          <p:cNvPr id="6" name="Espace réservé du pied de page 5">
            <a:extLst>
              <a:ext uri="{FF2B5EF4-FFF2-40B4-BE49-F238E27FC236}">
                <a16:creationId xmlns:a16="http://schemas.microsoft.com/office/drawing/2014/main" id="{6BF4CF09-5605-C748-955A-8E6E6E8C815E}"/>
              </a:ext>
            </a:extLst>
          </p:cNvPr>
          <p:cNvSpPr>
            <a:spLocks noGrp="1"/>
          </p:cNvSpPr>
          <p:nvPr>
            <p:ph type="ftr" sz="quarter" idx="11"/>
          </p:nvPr>
        </p:nvSpPr>
        <p:spPr/>
        <p:txBody>
          <a:bodyPr/>
          <a:lstStyle/>
          <a:p>
            <a:r>
              <a:rPr lang="fr-FR"/>
              <a:t>Dr. MAHLAOUI — IPOPI Japanese PID Patients’ Meeting</a:t>
            </a:r>
          </a:p>
        </p:txBody>
      </p:sp>
      <p:sp>
        <p:nvSpPr>
          <p:cNvPr id="7" name="Espace réservé du numéro de diapositive 6">
            <a:extLst>
              <a:ext uri="{FF2B5EF4-FFF2-40B4-BE49-F238E27FC236}">
                <a16:creationId xmlns:a16="http://schemas.microsoft.com/office/drawing/2014/main" id="{9C6AB74E-0AC8-AE41-8CE1-CE69CEA122D2}"/>
              </a:ext>
            </a:extLst>
          </p:cNvPr>
          <p:cNvSpPr>
            <a:spLocks noGrp="1"/>
          </p:cNvSpPr>
          <p:nvPr>
            <p:ph type="sldNum" sz="quarter" idx="12"/>
          </p:nvPr>
        </p:nvSpPr>
        <p:spPr/>
        <p:txBody>
          <a:bodyPr/>
          <a:lstStyle/>
          <a:p>
            <a:fld id="{1D8EA05C-4C1E-C642-8C38-F46C6695D3AB}" type="slidenum">
              <a:rPr lang="fr-FR" smtClean="0"/>
              <a:t>‹nº›</a:t>
            </a:fld>
            <a:endParaRPr lang="fr-FR"/>
          </a:p>
        </p:txBody>
      </p:sp>
    </p:spTree>
    <p:extLst>
      <p:ext uri="{BB962C8B-B14F-4D97-AF65-F5344CB8AC3E}">
        <p14:creationId xmlns:p14="http://schemas.microsoft.com/office/powerpoint/2010/main" val="402922156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C01598C-8329-C549-AF63-B7CEB0E4C7F9}"/>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6F2B322F-16DA-D540-B041-48F88352BB8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EB11FBE8-AB26-CF43-BB37-1402F3E514D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4AED8E55-4F82-B54D-B7D0-B09880363235}"/>
              </a:ext>
            </a:extLst>
          </p:cNvPr>
          <p:cNvSpPr>
            <a:spLocks noGrp="1"/>
          </p:cNvSpPr>
          <p:nvPr>
            <p:ph type="dt" sz="half" idx="10"/>
          </p:nvPr>
        </p:nvSpPr>
        <p:spPr/>
        <p:txBody>
          <a:bodyPr/>
          <a:lstStyle/>
          <a:p>
            <a:r>
              <a:rPr lang="fr-FR"/>
              <a:t>30/01/2026</a:t>
            </a:r>
          </a:p>
        </p:txBody>
      </p:sp>
      <p:sp>
        <p:nvSpPr>
          <p:cNvPr id="6" name="Espace réservé du pied de page 5">
            <a:extLst>
              <a:ext uri="{FF2B5EF4-FFF2-40B4-BE49-F238E27FC236}">
                <a16:creationId xmlns:a16="http://schemas.microsoft.com/office/drawing/2014/main" id="{F16A2635-8C67-B84D-B836-8B757B64F0A9}"/>
              </a:ext>
            </a:extLst>
          </p:cNvPr>
          <p:cNvSpPr>
            <a:spLocks noGrp="1"/>
          </p:cNvSpPr>
          <p:nvPr>
            <p:ph type="ftr" sz="quarter" idx="11"/>
          </p:nvPr>
        </p:nvSpPr>
        <p:spPr/>
        <p:txBody>
          <a:bodyPr/>
          <a:lstStyle/>
          <a:p>
            <a:r>
              <a:rPr lang="fr-FR"/>
              <a:t>Dr. MAHLAOUI — IPOPI Japanese PID Patients’ Meeting</a:t>
            </a:r>
          </a:p>
        </p:txBody>
      </p:sp>
      <p:sp>
        <p:nvSpPr>
          <p:cNvPr id="7" name="Espace réservé du numéro de diapositive 6">
            <a:extLst>
              <a:ext uri="{FF2B5EF4-FFF2-40B4-BE49-F238E27FC236}">
                <a16:creationId xmlns:a16="http://schemas.microsoft.com/office/drawing/2014/main" id="{23A83844-BF83-8E44-BC61-86DF04EB1939}"/>
              </a:ext>
            </a:extLst>
          </p:cNvPr>
          <p:cNvSpPr>
            <a:spLocks noGrp="1"/>
          </p:cNvSpPr>
          <p:nvPr>
            <p:ph type="sldNum" sz="quarter" idx="12"/>
          </p:nvPr>
        </p:nvSpPr>
        <p:spPr/>
        <p:txBody>
          <a:bodyPr/>
          <a:lstStyle/>
          <a:p>
            <a:fld id="{1D8EA05C-4C1E-C642-8C38-F46C6695D3AB}" type="slidenum">
              <a:rPr lang="fr-FR" smtClean="0"/>
              <a:t>‹nº›</a:t>
            </a:fld>
            <a:endParaRPr lang="fr-FR"/>
          </a:p>
        </p:txBody>
      </p:sp>
    </p:spTree>
    <p:extLst>
      <p:ext uri="{BB962C8B-B14F-4D97-AF65-F5344CB8AC3E}">
        <p14:creationId xmlns:p14="http://schemas.microsoft.com/office/powerpoint/2010/main" val="147862348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839D7B5-8DBF-F649-A026-FC9404933237}"/>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E9C50ED4-1F95-0C44-AE40-848379BB3E60}"/>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3978E456-E933-D54C-BD51-75AC2332E103}"/>
              </a:ext>
            </a:extLst>
          </p:cNvPr>
          <p:cNvSpPr>
            <a:spLocks noGrp="1"/>
          </p:cNvSpPr>
          <p:nvPr>
            <p:ph type="dt" sz="half" idx="10"/>
          </p:nvPr>
        </p:nvSpPr>
        <p:spPr/>
        <p:txBody>
          <a:bodyPr/>
          <a:lstStyle/>
          <a:p>
            <a:r>
              <a:rPr lang="fr-FR"/>
              <a:t>30/01/2026</a:t>
            </a:r>
          </a:p>
        </p:txBody>
      </p:sp>
      <p:sp>
        <p:nvSpPr>
          <p:cNvPr id="5" name="Espace réservé du pied de page 4">
            <a:extLst>
              <a:ext uri="{FF2B5EF4-FFF2-40B4-BE49-F238E27FC236}">
                <a16:creationId xmlns:a16="http://schemas.microsoft.com/office/drawing/2014/main" id="{13027DEC-0F6D-634C-8922-B5B7527F27CA}"/>
              </a:ext>
            </a:extLst>
          </p:cNvPr>
          <p:cNvSpPr>
            <a:spLocks noGrp="1"/>
          </p:cNvSpPr>
          <p:nvPr>
            <p:ph type="ftr" sz="quarter" idx="11"/>
          </p:nvPr>
        </p:nvSpPr>
        <p:spPr/>
        <p:txBody>
          <a:bodyPr/>
          <a:lstStyle/>
          <a:p>
            <a:r>
              <a:rPr lang="fr-FR"/>
              <a:t>Dr. MAHLAOUI — IPOPI Japanese PID Patients’ Meeting</a:t>
            </a:r>
          </a:p>
        </p:txBody>
      </p:sp>
      <p:sp>
        <p:nvSpPr>
          <p:cNvPr id="6" name="Espace réservé du numéro de diapositive 5">
            <a:extLst>
              <a:ext uri="{FF2B5EF4-FFF2-40B4-BE49-F238E27FC236}">
                <a16:creationId xmlns:a16="http://schemas.microsoft.com/office/drawing/2014/main" id="{27513E51-0370-2844-848B-85E5797582CE}"/>
              </a:ext>
            </a:extLst>
          </p:cNvPr>
          <p:cNvSpPr>
            <a:spLocks noGrp="1"/>
          </p:cNvSpPr>
          <p:nvPr>
            <p:ph type="sldNum" sz="quarter" idx="12"/>
          </p:nvPr>
        </p:nvSpPr>
        <p:spPr/>
        <p:txBody>
          <a:bodyPr/>
          <a:lstStyle/>
          <a:p>
            <a:fld id="{1D8EA05C-4C1E-C642-8C38-F46C6695D3AB}" type="slidenum">
              <a:rPr lang="fr-FR" smtClean="0"/>
              <a:t>‹nº›</a:t>
            </a:fld>
            <a:endParaRPr lang="fr-FR"/>
          </a:p>
        </p:txBody>
      </p:sp>
    </p:spTree>
    <p:extLst>
      <p:ext uri="{BB962C8B-B14F-4D97-AF65-F5344CB8AC3E}">
        <p14:creationId xmlns:p14="http://schemas.microsoft.com/office/powerpoint/2010/main" val="38078815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615DAD53-27DF-1741-9420-E16F79334FA8}"/>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4B19BE7C-C0AE-1449-883C-FFDF823D0E41}"/>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0C4280AA-CC14-A848-9A7E-04EE838F55D6}"/>
              </a:ext>
            </a:extLst>
          </p:cNvPr>
          <p:cNvSpPr>
            <a:spLocks noGrp="1"/>
          </p:cNvSpPr>
          <p:nvPr>
            <p:ph type="dt" sz="half" idx="10"/>
          </p:nvPr>
        </p:nvSpPr>
        <p:spPr/>
        <p:txBody>
          <a:bodyPr/>
          <a:lstStyle/>
          <a:p>
            <a:r>
              <a:rPr lang="fr-FR"/>
              <a:t>30/01/2026</a:t>
            </a:r>
          </a:p>
        </p:txBody>
      </p:sp>
      <p:sp>
        <p:nvSpPr>
          <p:cNvPr id="5" name="Espace réservé du pied de page 4">
            <a:extLst>
              <a:ext uri="{FF2B5EF4-FFF2-40B4-BE49-F238E27FC236}">
                <a16:creationId xmlns:a16="http://schemas.microsoft.com/office/drawing/2014/main" id="{E12D7F05-6304-DD47-8785-96971F203E58}"/>
              </a:ext>
            </a:extLst>
          </p:cNvPr>
          <p:cNvSpPr>
            <a:spLocks noGrp="1"/>
          </p:cNvSpPr>
          <p:nvPr>
            <p:ph type="ftr" sz="quarter" idx="11"/>
          </p:nvPr>
        </p:nvSpPr>
        <p:spPr/>
        <p:txBody>
          <a:bodyPr/>
          <a:lstStyle/>
          <a:p>
            <a:r>
              <a:rPr lang="fr-FR"/>
              <a:t>Dr. MAHLAOUI — IPOPI Japanese PID Patients’ Meeting</a:t>
            </a:r>
          </a:p>
        </p:txBody>
      </p:sp>
      <p:sp>
        <p:nvSpPr>
          <p:cNvPr id="6" name="Espace réservé du numéro de diapositive 5">
            <a:extLst>
              <a:ext uri="{FF2B5EF4-FFF2-40B4-BE49-F238E27FC236}">
                <a16:creationId xmlns:a16="http://schemas.microsoft.com/office/drawing/2014/main" id="{87082C53-85EF-0045-8439-3741408F5012}"/>
              </a:ext>
            </a:extLst>
          </p:cNvPr>
          <p:cNvSpPr>
            <a:spLocks noGrp="1"/>
          </p:cNvSpPr>
          <p:nvPr>
            <p:ph type="sldNum" sz="quarter" idx="12"/>
          </p:nvPr>
        </p:nvSpPr>
        <p:spPr/>
        <p:txBody>
          <a:bodyPr/>
          <a:lstStyle/>
          <a:p>
            <a:fld id="{1D8EA05C-4C1E-C642-8C38-F46C6695D3AB}" type="slidenum">
              <a:rPr lang="fr-FR" smtClean="0"/>
              <a:t>‹nº›</a:t>
            </a:fld>
            <a:endParaRPr lang="fr-FR"/>
          </a:p>
        </p:txBody>
      </p:sp>
    </p:spTree>
    <p:extLst>
      <p:ext uri="{BB962C8B-B14F-4D97-AF65-F5344CB8AC3E}">
        <p14:creationId xmlns:p14="http://schemas.microsoft.com/office/powerpoint/2010/main" val="197035317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29C3BE6-2642-D684-6B8B-D5007E254439}"/>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endParaRPr lang="en-US"/>
          </a:p>
        </p:txBody>
      </p:sp>
      <p:sp>
        <p:nvSpPr>
          <p:cNvPr id="3" name="Sous-titre 2">
            <a:extLst>
              <a:ext uri="{FF2B5EF4-FFF2-40B4-BE49-F238E27FC236}">
                <a16:creationId xmlns:a16="http://schemas.microsoft.com/office/drawing/2014/main" id="{071F396B-354D-36E3-BA05-1817D1AB6CF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endParaRPr lang="en-US"/>
          </a:p>
        </p:txBody>
      </p:sp>
      <p:sp>
        <p:nvSpPr>
          <p:cNvPr id="4" name="Espace réservé de la date 3">
            <a:extLst>
              <a:ext uri="{FF2B5EF4-FFF2-40B4-BE49-F238E27FC236}">
                <a16:creationId xmlns:a16="http://schemas.microsoft.com/office/drawing/2014/main" id="{B96C9EB1-C8F0-B6E8-E33A-8820FAEF59B7}"/>
              </a:ext>
            </a:extLst>
          </p:cNvPr>
          <p:cNvSpPr>
            <a:spLocks noGrp="1"/>
          </p:cNvSpPr>
          <p:nvPr>
            <p:ph type="dt" sz="half" idx="10"/>
          </p:nvPr>
        </p:nvSpPr>
        <p:spPr/>
        <p:txBody>
          <a:bodyPr/>
          <a:lstStyle/>
          <a:p>
            <a:fld id="{F8E5E28E-1B56-5A41-BF2F-FF0D218985D7}" type="datetimeFigureOut">
              <a:rPr lang="en-US" smtClean="0"/>
              <a:t>3/1/2026</a:t>
            </a:fld>
            <a:endParaRPr lang="en-US"/>
          </a:p>
        </p:txBody>
      </p:sp>
      <p:sp>
        <p:nvSpPr>
          <p:cNvPr id="5" name="Espace réservé du pied de page 4">
            <a:extLst>
              <a:ext uri="{FF2B5EF4-FFF2-40B4-BE49-F238E27FC236}">
                <a16:creationId xmlns:a16="http://schemas.microsoft.com/office/drawing/2014/main" id="{C0922C90-6D18-37A5-02EC-F0DBC3E5339B}"/>
              </a:ext>
            </a:extLst>
          </p:cNvPr>
          <p:cNvSpPr>
            <a:spLocks noGrp="1"/>
          </p:cNvSpPr>
          <p:nvPr>
            <p:ph type="ftr" sz="quarter" idx="11"/>
          </p:nvPr>
        </p:nvSpPr>
        <p:spPr/>
        <p:txBody>
          <a:bodyPr/>
          <a:lstStyle/>
          <a:p>
            <a:endParaRPr lang="en-US"/>
          </a:p>
        </p:txBody>
      </p:sp>
      <p:sp>
        <p:nvSpPr>
          <p:cNvPr id="6" name="Espace réservé du numéro de diapositive 5">
            <a:extLst>
              <a:ext uri="{FF2B5EF4-FFF2-40B4-BE49-F238E27FC236}">
                <a16:creationId xmlns:a16="http://schemas.microsoft.com/office/drawing/2014/main" id="{00AE8EDB-325E-6AD5-AB0C-187BEB8673F6}"/>
              </a:ext>
            </a:extLst>
          </p:cNvPr>
          <p:cNvSpPr>
            <a:spLocks noGrp="1"/>
          </p:cNvSpPr>
          <p:nvPr>
            <p:ph type="sldNum" sz="quarter" idx="12"/>
          </p:nvPr>
        </p:nvSpPr>
        <p:spPr/>
        <p:txBody>
          <a:bodyPr/>
          <a:lstStyle/>
          <a:p>
            <a:fld id="{0D24CB23-089C-7843-AA16-B166D15297DD}" type="slidenum">
              <a:rPr lang="en-US" smtClean="0"/>
              <a:t>‹nº›</a:t>
            </a:fld>
            <a:endParaRPr lang="en-US"/>
          </a:p>
        </p:txBody>
      </p:sp>
    </p:spTree>
    <p:extLst>
      <p:ext uri="{BB962C8B-B14F-4D97-AF65-F5344CB8AC3E}">
        <p14:creationId xmlns:p14="http://schemas.microsoft.com/office/powerpoint/2010/main" val="223422228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7275DB1-14CC-F5B2-6F7B-C73D3FD6DE46}"/>
              </a:ext>
            </a:extLst>
          </p:cNvPr>
          <p:cNvSpPr>
            <a:spLocks noGrp="1"/>
          </p:cNvSpPr>
          <p:nvPr>
            <p:ph type="title"/>
          </p:nvPr>
        </p:nvSpPr>
        <p:spPr/>
        <p:txBody>
          <a:bodyPr/>
          <a:lstStyle/>
          <a:p>
            <a:r>
              <a:rPr lang="fr-FR"/>
              <a:t>Modifiez le style du titre</a:t>
            </a:r>
            <a:endParaRPr lang="en-US"/>
          </a:p>
        </p:txBody>
      </p:sp>
      <p:sp>
        <p:nvSpPr>
          <p:cNvPr id="3" name="Espace réservé du contenu 2">
            <a:extLst>
              <a:ext uri="{FF2B5EF4-FFF2-40B4-BE49-F238E27FC236}">
                <a16:creationId xmlns:a16="http://schemas.microsoft.com/office/drawing/2014/main" id="{1EC25175-1752-BB03-0ED2-FD20A3E73D94}"/>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Espace réservé de la date 3">
            <a:extLst>
              <a:ext uri="{FF2B5EF4-FFF2-40B4-BE49-F238E27FC236}">
                <a16:creationId xmlns:a16="http://schemas.microsoft.com/office/drawing/2014/main" id="{5D082CC6-A27D-C0E5-7C90-6B9CC50FCB3F}"/>
              </a:ext>
            </a:extLst>
          </p:cNvPr>
          <p:cNvSpPr>
            <a:spLocks noGrp="1"/>
          </p:cNvSpPr>
          <p:nvPr>
            <p:ph type="dt" sz="half" idx="10"/>
          </p:nvPr>
        </p:nvSpPr>
        <p:spPr/>
        <p:txBody>
          <a:bodyPr/>
          <a:lstStyle/>
          <a:p>
            <a:fld id="{F8E5E28E-1B56-5A41-BF2F-FF0D218985D7}" type="datetimeFigureOut">
              <a:rPr lang="en-US" smtClean="0"/>
              <a:t>3/1/2026</a:t>
            </a:fld>
            <a:endParaRPr lang="en-US"/>
          </a:p>
        </p:txBody>
      </p:sp>
      <p:sp>
        <p:nvSpPr>
          <p:cNvPr id="5" name="Espace réservé du pied de page 4">
            <a:extLst>
              <a:ext uri="{FF2B5EF4-FFF2-40B4-BE49-F238E27FC236}">
                <a16:creationId xmlns:a16="http://schemas.microsoft.com/office/drawing/2014/main" id="{49F4AF94-1E33-8364-3124-60034F02B782}"/>
              </a:ext>
            </a:extLst>
          </p:cNvPr>
          <p:cNvSpPr>
            <a:spLocks noGrp="1"/>
          </p:cNvSpPr>
          <p:nvPr>
            <p:ph type="ftr" sz="quarter" idx="11"/>
          </p:nvPr>
        </p:nvSpPr>
        <p:spPr/>
        <p:txBody>
          <a:bodyPr/>
          <a:lstStyle/>
          <a:p>
            <a:endParaRPr lang="en-US"/>
          </a:p>
        </p:txBody>
      </p:sp>
      <p:sp>
        <p:nvSpPr>
          <p:cNvPr id="6" name="Espace réservé du numéro de diapositive 5">
            <a:extLst>
              <a:ext uri="{FF2B5EF4-FFF2-40B4-BE49-F238E27FC236}">
                <a16:creationId xmlns:a16="http://schemas.microsoft.com/office/drawing/2014/main" id="{B60E38BC-D261-9012-1A29-EC7F2BB34602}"/>
              </a:ext>
            </a:extLst>
          </p:cNvPr>
          <p:cNvSpPr>
            <a:spLocks noGrp="1"/>
          </p:cNvSpPr>
          <p:nvPr>
            <p:ph type="sldNum" sz="quarter" idx="12"/>
          </p:nvPr>
        </p:nvSpPr>
        <p:spPr/>
        <p:txBody>
          <a:bodyPr/>
          <a:lstStyle/>
          <a:p>
            <a:fld id="{0D24CB23-089C-7843-AA16-B166D15297DD}" type="slidenum">
              <a:rPr lang="en-US" smtClean="0"/>
              <a:t>‹nº›</a:t>
            </a:fld>
            <a:endParaRPr lang="en-US"/>
          </a:p>
        </p:txBody>
      </p:sp>
    </p:spTree>
    <p:extLst>
      <p:ext uri="{BB962C8B-B14F-4D97-AF65-F5344CB8AC3E}">
        <p14:creationId xmlns:p14="http://schemas.microsoft.com/office/powerpoint/2010/main" val="167544523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D19CBE1-2D7C-0FED-06EB-23E988ED414C}"/>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endParaRPr lang="en-US"/>
          </a:p>
        </p:txBody>
      </p:sp>
      <p:sp>
        <p:nvSpPr>
          <p:cNvPr id="3" name="Espace réservé du texte 2">
            <a:extLst>
              <a:ext uri="{FF2B5EF4-FFF2-40B4-BE49-F238E27FC236}">
                <a16:creationId xmlns:a16="http://schemas.microsoft.com/office/drawing/2014/main" id="{BE0F0514-7796-972A-BDB3-C652311DE1E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0078D876-45A0-E596-4DA5-D9417F6BF591}"/>
              </a:ext>
            </a:extLst>
          </p:cNvPr>
          <p:cNvSpPr>
            <a:spLocks noGrp="1"/>
          </p:cNvSpPr>
          <p:nvPr>
            <p:ph type="dt" sz="half" idx="10"/>
          </p:nvPr>
        </p:nvSpPr>
        <p:spPr/>
        <p:txBody>
          <a:bodyPr/>
          <a:lstStyle/>
          <a:p>
            <a:fld id="{F8E5E28E-1B56-5A41-BF2F-FF0D218985D7}" type="datetimeFigureOut">
              <a:rPr lang="en-US" smtClean="0"/>
              <a:t>3/1/2026</a:t>
            </a:fld>
            <a:endParaRPr lang="en-US"/>
          </a:p>
        </p:txBody>
      </p:sp>
      <p:sp>
        <p:nvSpPr>
          <p:cNvPr id="5" name="Espace réservé du pied de page 4">
            <a:extLst>
              <a:ext uri="{FF2B5EF4-FFF2-40B4-BE49-F238E27FC236}">
                <a16:creationId xmlns:a16="http://schemas.microsoft.com/office/drawing/2014/main" id="{337D0E7A-D8E0-F521-6BAE-A5BCE053572A}"/>
              </a:ext>
            </a:extLst>
          </p:cNvPr>
          <p:cNvSpPr>
            <a:spLocks noGrp="1"/>
          </p:cNvSpPr>
          <p:nvPr>
            <p:ph type="ftr" sz="quarter" idx="11"/>
          </p:nvPr>
        </p:nvSpPr>
        <p:spPr/>
        <p:txBody>
          <a:bodyPr/>
          <a:lstStyle/>
          <a:p>
            <a:endParaRPr lang="en-US"/>
          </a:p>
        </p:txBody>
      </p:sp>
      <p:sp>
        <p:nvSpPr>
          <p:cNvPr id="6" name="Espace réservé du numéro de diapositive 5">
            <a:extLst>
              <a:ext uri="{FF2B5EF4-FFF2-40B4-BE49-F238E27FC236}">
                <a16:creationId xmlns:a16="http://schemas.microsoft.com/office/drawing/2014/main" id="{9F5D916D-1744-47A5-FCDD-9B8DF9D1FBBC}"/>
              </a:ext>
            </a:extLst>
          </p:cNvPr>
          <p:cNvSpPr>
            <a:spLocks noGrp="1"/>
          </p:cNvSpPr>
          <p:nvPr>
            <p:ph type="sldNum" sz="quarter" idx="12"/>
          </p:nvPr>
        </p:nvSpPr>
        <p:spPr/>
        <p:txBody>
          <a:bodyPr/>
          <a:lstStyle/>
          <a:p>
            <a:fld id="{0D24CB23-089C-7843-AA16-B166D15297DD}" type="slidenum">
              <a:rPr lang="en-US" smtClean="0"/>
              <a:t>‹nº›</a:t>
            </a:fld>
            <a:endParaRPr lang="en-US"/>
          </a:p>
        </p:txBody>
      </p:sp>
    </p:spTree>
    <p:extLst>
      <p:ext uri="{BB962C8B-B14F-4D97-AF65-F5344CB8AC3E}">
        <p14:creationId xmlns:p14="http://schemas.microsoft.com/office/powerpoint/2010/main" val="86954286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44D34E1-366D-6088-663E-41018DE6003D}"/>
              </a:ext>
            </a:extLst>
          </p:cNvPr>
          <p:cNvSpPr>
            <a:spLocks noGrp="1"/>
          </p:cNvSpPr>
          <p:nvPr>
            <p:ph type="title"/>
          </p:nvPr>
        </p:nvSpPr>
        <p:spPr/>
        <p:txBody>
          <a:bodyPr/>
          <a:lstStyle/>
          <a:p>
            <a:r>
              <a:rPr lang="fr-FR"/>
              <a:t>Modifiez le style du titre</a:t>
            </a:r>
            <a:endParaRPr lang="en-US"/>
          </a:p>
        </p:txBody>
      </p:sp>
      <p:sp>
        <p:nvSpPr>
          <p:cNvPr id="3" name="Espace réservé du contenu 2">
            <a:extLst>
              <a:ext uri="{FF2B5EF4-FFF2-40B4-BE49-F238E27FC236}">
                <a16:creationId xmlns:a16="http://schemas.microsoft.com/office/drawing/2014/main" id="{9CC451D0-6950-A82B-6F0F-C259783DCEF2}"/>
              </a:ext>
            </a:extLst>
          </p:cNvPr>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Espace réservé du contenu 3">
            <a:extLst>
              <a:ext uri="{FF2B5EF4-FFF2-40B4-BE49-F238E27FC236}">
                <a16:creationId xmlns:a16="http://schemas.microsoft.com/office/drawing/2014/main" id="{538FD3E2-86EA-B9CC-3580-8381A28B1034}"/>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5" name="Espace réservé de la date 4">
            <a:extLst>
              <a:ext uri="{FF2B5EF4-FFF2-40B4-BE49-F238E27FC236}">
                <a16:creationId xmlns:a16="http://schemas.microsoft.com/office/drawing/2014/main" id="{60DF14E1-D417-D8FF-B252-A2F75E9815CE}"/>
              </a:ext>
            </a:extLst>
          </p:cNvPr>
          <p:cNvSpPr>
            <a:spLocks noGrp="1"/>
          </p:cNvSpPr>
          <p:nvPr>
            <p:ph type="dt" sz="half" idx="10"/>
          </p:nvPr>
        </p:nvSpPr>
        <p:spPr/>
        <p:txBody>
          <a:bodyPr/>
          <a:lstStyle/>
          <a:p>
            <a:fld id="{F8E5E28E-1B56-5A41-BF2F-FF0D218985D7}" type="datetimeFigureOut">
              <a:rPr lang="en-US" smtClean="0"/>
              <a:t>3/1/2026</a:t>
            </a:fld>
            <a:endParaRPr lang="en-US"/>
          </a:p>
        </p:txBody>
      </p:sp>
      <p:sp>
        <p:nvSpPr>
          <p:cNvPr id="6" name="Espace réservé du pied de page 5">
            <a:extLst>
              <a:ext uri="{FF2B5EF4-FFF2-40B4-BE49-F238E27FC236}">
                <a16:creationId xmlns:a16="http://schemas.microsoft.com/office/drawing/2014/main" id="{7B732B4E-6BAA-2885-AAD5-12E8BD38E92F}"/>
              </a:ext>
            </a:extLst>
          </p:cNvPr>
          <p:cNvSpPr>
            <a:spLocks noGrp="1"/>
          </p:cNvSpPr>
          <p:nvPr>
            <p:ph type="ftr" sz="quarter" idx="11"/>
          </p:nvPr>
        </p:nvSpPr>
        <p:spPr/>
        <p:txBody>
          <a:bodyPr/>
          <a:lstStyle/>
          <a:p>
            <a:endParaRPr lang="en-US"/>
          </a:p>
        </p:txBody>
      </p:sp>
      <p:sp>
        <p:nvSpPr>
          <p:cNvPr id="7" name="Espace réservé du numéro de diapositive 6">
            <a:extLst>
              <a:ext uri="{FF2B5EF4-FFF2-40B4-BE49-F238E27FC236}">
                <a16:creationId xmlns:a16="http://schemas.microsoft.com/office/drawing/2014/main" id="{2A20EC7D-6D3F-7EAE-8C1F-910EB9FFD6EB}"/>
              </a:ext>
            </a:extLst>
          </p:cNvPr>
          <p:cNvSpPr>
            <a:spLocks noGrp="1"/>
          </p:cNvSpPr>
          <p:nvPr>
            <p:ph type="sldNum" sz="quarter" idx="12"/>
          </p:nvPr>
        </p:nvSpPr>
        <p:spPr/>
        <p:txBody>
          <a:bodyPr/>
          <a:lstStyle/>
          <a:p>
            <a:fld id="{0D24CB23-089C-7843-AA16-B166D15297DD}" type="slidenum">
              <a:rPr lang="en-US" smtClean="0"/>
              <a:t>‹nº›</a:t>
            </a:fld>
            <a:endParaRPr lang="en-US"/>
          </a:p>
        </p:txBody>
      </p:sp>
    </p:spTree>
    <p:extLst>
      <p:ext uri="{BB962C8B-B14F-4D97-AF65-F5344CB8AC3E}">
        <p14:creationId xmlns:p14="http://schemas.microsoft.com/office/powerpoint/2010/main" val="9086766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abeçalho da Secção">
    <p:spTree>
      <p:nvGrpSpPr>
        <p:cNvPr id="1" name=""/>
        <p:cNvGrpSpPr/>
        <p:nvPr/>
      </p:nvGrpSpPr>
      <p:grpSpPr>
        <a:xfrm>
          <a:off x="0" y="0"/>
          <a:ext cx="0" cy="0"/>
          <a:chOff x="0" y="0"/>
          <a:chExt cx="0" cy="0"/>
        </a:xfrm>
      </p:grpSpPr>
      <p:sp>
        <p:nvSpPr>
          <p:cNvPr id="3" name="Marcador de Posição do Texto 2">
            <a:extLst>
              <a:ext uri="{FF2B5EF4-FFF2-40B4-BE49-F238E27FC236}">
                <a16:creationId xmlns:a16="http://schemas.microsoft.com/office/drawing/2014/main" id="{08C7001A-B416-F9B5-66CB-91650F2ECFF5}"/>
              </a:ext>
            </a:extLst>
          </p:cNvPr>
          <p:cNvSpPr>
            <a:spLocks noGrp="1"/>
          </p:cNvSpPr>
          <p:nvPr>
            <p:ph type="body" idx="1" hasCustomPrompt="1"/>
          </p:nvPr>
        </p:nvSpPr>
        <p:spPr>
          <a:xfrm>
            <a:off x="453630" y="2261899"/>
            <a:ext cx="11165453" cy="1500187"/>
          </a:xfrm>
        </p:spPr>
        <p:txBody>
          <a:bodyPr>
            <a:normAutofit/>
          </a:bodyPr>
          <a:lstStyle>
            <a:lvl1pPr marL="0" indent="0">
              <a:buNone/>
              <a:defRPr sz="1600">
                <a:solidFill>
                  <a:schemeClr val="tx1">
                    <a:lumMod val="50000"/>
                    <a:lumOff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noProof="0" dirty="0"/>
              <a:t>Click to edit Global Template text styles</a:t>
            </a:r>
          </a:p>
        </p:txBody>
      </p:sp>
      <p:sp>
        <p:nvSpPr>
          <p:cNvPr id="13" name="Título 1">
            <a:extLst>
              <a:ext uri="{FF2B5EF4-FFF2-40B4-BE49-F238E27FC236}">
                <a16:creationId xmlns:a16="http://schemas.microsoft.com/office/drawing/2014/main" id="{F8D51816-7FA9-8870-98FE-DCA6596B0CB0}"/>
              </a:ext>
            </a:extLst>
          </p:cNvPr>
          <p:cNvSpPr>
            <a:spLocks noGrp="1"/>
          </p:cNvSpPr>
          <p:nvPr>
            <p:ph type="ctrTitle" hasCustomPrompt="1"/>
          </p:nvPr>
        </p:nvSpPr>
        <p:spPr>
          <a:xfrm>
            <a:off x="453631" y="1149065"/>
            <a:ext cx="11165453" cy="958805"/>
          </a:xfrm>
        </p:spPr>
        <p:txBody>
          <a:bodyPr anchor="t">
            <a:normAutofit/>
          </a:bodyPr>
          <a:lstStyle>
            <a:lvl1pPr algn="l">
              <a:defRPr sz="2800">
                <a:solidFill>
                  <a:srgbClr val="00385B"/>
                </a:solidFill>
              </a:defRPr>
            </a:lvl1pPr>
          </a:lstStyle>
          <a:p>
            <a:r>
              <a:rPr lang="en-GB" noProof="0" dirty="0"/>
              <a:t>CLICK TO EDIT GLOBAL TEMPLATE TITLE STYLE</a:t>
            </a:r>
            <a:endParaRPr lang="pt-PT" dirty="0"/>
          </a:p>
        </p:txBody>
      </p:sp>
      <p:cxnSp>
        <p:nvCxnSpPr>
          <p:cNvPr id="5" name="Conexão Reta 6">
            <a:extLst>
              <a:ext uri="{FF2B5EF4-FFF2-40B4-BE49-F238E27FC236}">
                <a16:creationId xmlns:a16="http://schemas.microsoft.com/office/drawing/2014/main" id="{4FA87648-1D73-2B53-127F-AE14DEFD969B}"/>
              </a:ext>
            </a:extLst>
          </p:cNvPr>
          <p:cNvCxnSpPr>
            <a:cxnSpLocks/>
          </p:cNvCxnSpPr>
          <p:nvPr userDrawn="1"/>
        </p:nvCxnSpPr>
        <p:spPr>
          <a:xfrm flipH="1">
            <a:off x="548640" y="830266"/>
            <a:ext cx="11070446" cy="0"/>
          </a:xfrm>
          <a:prstGeom prst="line">
            <a:avLst/>
          </a:prstGeom>
          <a:ln w="19050">
            <a:solidFill>
              <a:srgbClr val="00385B"/>
            </a:solidFill>
          </a:ln>
        </p:spPr>
        <p:style>
          <a:lnRef idx="1">
            <a:schemeClr val="accent1"/>
          </a:lnRef>
          <a:fillRef idx="0">
            <a:schemeClr val="accent1"/>
          </a:fillRef>
          <a:effectRef idx="0">
            <a:schemeClr val="accent1"/>
          </a:effectRef>
          <a:fontRef idx="minor">
            <a:schemeClr val="tx1"/>
          </a:fontRef>
        </p:style>
      </p:cxnSp>
      <p:sp>
        <p:nvSpPr>
          <p:cNvPr id="6" name="CaixaDeTexto 9">
            <a:extLst>
              <a:ext uri="{FF2B5EF4-FFF2-40B4-BE49-F238E27FC236}">
                <a16:creationId xmlns:a16="http://schemas.microsoft.com/office/drawing/2014/main" id="{E2B2BE26-D432-1118-9A08-B637DE821D2F}"/>
              </a:ext>
            </a:extLst>
          </p:cNvPr>
          <p:cNvSpPr txBox="1"/>
          <p:nvPr userDrawn="1"/>
        </p:nvSpPr>
        <p:spPr>
          <a:xfrm>
            <a:off x="457200" y="554308"/>
            <a:ext cx="4507523" cy="276999"/>
          </a:xfrm>
          <a:prstGeom prst="rect">
            <a:avLst/>
          </a:prstGeom>
          <a:noFill/>
        </p:spPr>
        <p:txBody>
          <a:bodyPr wrap="square" rtlCol="0">
            <a:spAutoFit/>
          </a:bodyPr>
          <a:lstStyle/>
          <a:p>
            <a:r>
              <a:rPr lang="en-GB" sz="1200" noProof="0" dirty="0">
                <a:solidFill>
                  <a:srgbClr val="00385B"/>
                </a:solidFill>
                <a:latin typeface="Arial" panose="020B0604020202020204" pitchFamily="34" charset="0"/>
                <a:cs typeface="Arial" panose="020B0604020202020204" pitchFamily="34" charset="0"/>
              </a:rPr>
              <a:t>IPOPI </a:t>
            </a:r>
            <a:r>
              <a:rPr lang="en-GB" sz="1200" b="1" noProof="0" dirty="0">
                <a:solidFill>
                  <a:srgbClr val="00385B"/>
                </a:solidFill>
                <a:latin typeface="Arial" panose="020B0604020202020204" pitchFamily="34" charset="0"/>
                <a:cs typeface="Arial" panose="020B0604020202020204" pitchFamily="34" charset="0"/>
              </a:rPr>
              <a:t>ASIAN PID PATIENTS </a:t>
            </a:r>
            <a:r>
              <a:rPr lang="en-GB" sz="1200" b="0" noProof="0" dirty="0">
                <a:solidFill>
                  <a:srgbClr val="00385B"/>
                </a:solidFill>
                <a:latin typeface="Arial" panose="020B0604020202020204" pitchFamily="34" charset="0"/>
                <a:cs typeface="Arial" panose="020B0604020202020204" pitchFamily="34" charset="0"/>
              </a:rPr>
              <a:t>AND</a:t>
            </a:r>
            <a:r>
              <a:rPr lang="en-GB" sz="1200" b="1" noProof="0" dirty="0">
                <a:solidFill>
                  <a:srgbClr val="00385B"/>
                </a:solidFill>
                <a:latin typeface="Arial" panose="020B0604020202020204" pitchFamily="34" charset="0"/>
                <a:cs typeface="Arial" panose="020B0604020202020204" pitchFamily="34" charset="0"/>
              </a:rPr>
              <a:t> DOCTORS MEETING</a:t>
            </a:r>
          </a:p>
        </p:txBody>
      </p:sp>
      <p:cxnSp>
        <p:nvCxnSpPr>
          <p:cNvPr id="10" name="Conexão Reta 7">
            <a:extLst>
              <a:ext uri="{FF2B5EF4-FFF2-40B4-BE49-F238E27FC236}">
                <a16:creationId xmlns:a16="http://schemas.microsoft.com/office/drawing/2014/main" id="{26FA003F-1A86-53B4-29B5-36611623AEBB}"/>
              </a:ext>
            </a:extLst>
          </p:cNvPr>
          <p:cNvCxnSpPr>
            <a:cxnSpLocks/>
          </p:cNvCxnSpPr>
          <p:nvPr userDrawn="1"/>
        </p:nvCxnSpPr>
        <p:spPr>
          <a:xfrm flipH="1">
            <a:off x="548640" y="6293806"/>
            <a:ext cx="11070446" cy="0"/>
          </a:xfrm>
          <a:prstGeom prst="line">
            <a:avLst/>
          </a:prstGeom>
          <a:ln w="19050">
            <a:solidFill>
              <a:srgbClr val="00385B"/>
            </a:solidFill>
          </a:ln>
        </p:spPr>
        <p:style>
          <a:lnRef idx="1">
            <a:schemeClr val="accent1"/>
          </a:lnRef>
          <a:fillRef idx="0">
            <a:schemeClr val="accent1"/>
          </a:fillRef>
          <a:effectRef idx="0">
            <a:schemeClr val="accent1"/>
          </a:effectRef>
          <a:fontRef idx="minor">
            <a:schemeClr val="tx1"/>
          </a:fontRef>
        </p:style>
      </p:cxnSp>
      <p:sp>
        <p:nvSpPr>
          <p:cNvPr id="11" name="CaixaDeTexto 8">
            <a:extLst>
              <a:ext uri="{FF2B5EF4-FFF2-40B4-BE49-F238E27FC236}">
                <a16:creationId xmlns:a16="http://schemas.microsoft.com/office/drawing/2014/main" id="{5E505AC7-7E03-3329-80EC-95B19E4463AC}"/>
              </a:ext>
            </a:extLst>
          </p:cNvPr>
          <p:cNvSpPr txBox="1"/>
          <p:nvPr userDrawn="1"/>
        </p:nvSpPr>
        <p:spPr>
          <a:xfrm>
            <a:off x="10974765" y="6326707"/>
            <a:ext cx="744114" cy="246221"/>
          </a:xfrm>
          <a:prstGeom prst="rect">
            <a:avLst/>
          </a:prstGeom>
          <a:noFill/>
        </p:spPr>
        <p:txBody>
          <a:bodyPr wrap="none" rtlCol="0">
            <a:spAutoFit/>
          </a:bodyPr>
          <a:lstStyle/>
          <a:p>
            <a:pPr algn="r"/>
            <a:r>
              <a:rPr lang="en-GB" sz="1000" b="1" noProof="0" dirty="0" err="1">
                <a:solidFill>
                  <a:srgbClr val="00385B"/>
                </a:solidFill>
                <a:latin typeface="Arial" panose="020B0604020202020204" pitchFamily="34" charset="0"/>
                <a:cs typeface="Arial" panose="020B0604020202020204" pitchFamily="34" charset="0"/>
              </a:rPr>
              <a:t>IPOPI</a:t>
            </a:r>
            <a:r>
              <a:rPr lang="en-GB" sz="1000" noProof="0" dirty="0" err="1">
                <a:solidFill>
                  <a:srgbClr val="00385B"/>
                </a:solidFill>
                <a:latin typeface="Arial" panose="020B0604020202020204" pitchFamily="34" charset="0"/>
                <a:cs typeface="Arial" panose="020B0604020202020204" pitchFamily="34" charset="0"/>
              </a:rPr>
              <a:t>.org</a:t>
            </a:r>
            <a:endParaRPr lang="en-GB" sz="1000" noProof="0" dirty="0">
              <a:solidFill>
                <a:srgbClr val="00385B"/>
              </a:solidFill>
              <a:latin typeface="Arial" panose="020B0604020202020204" pitchFamily="34" charset="0"/>
              <a:cs typeface="Arial" panose="020B0604020202020204" pitchFamily="34" charset="0"/>
            </a:endParaRPr>
          </a:p>
        </p:txBody>
      </p:sp>
      <p:pic>
        <p:nvPicPr>
          <p:cNvPr id="12" name="Picture 11">
            <a:extLst>
              <a:ext uri="{FF2B5EF4-FFF2-40B4-BE49-F238E27FC236}">
                <a16:creationId xmlns:a16="http://schemas.microsoft.com/office/drawing/2014/main" id="{F261C296-2B0D-DB30-820A-32E914C47211}"/>
              </a:ext>
            </a:extLst>
          </p:cNvPr>
          <p:cNvPicPr>
            <a:picLocks noChangeAspect="1"/>
          </p:cNvPicPr>
          <p:nvPr userDrawn="1"/>
        </p:nvPicPr>
        <p:blipFill>
          <a:blip r:embed="rId2"/>
          <a:srcRect/>
          <a:stretch/>
        </p:blipFill>
        <p:spPr>
          <a:xfrm>
            <a:off x="10841810" y="396522"/>
            <a:ext cx="856992" cy="606317"/>
          </a:xfrm>
          <a:prstGeom prst="rect">
            <a:avLst/>
          </a:prstGeom>
        </p:spPr>
      </p:pic>
    </p:spTree>
    <p:extLst>
      <p:ext uri="{BB962C8B-B14F-4D97-AF65-F5344CB8AC3E}">
        <p14:creationId xmlns:p14="http://schemas.microsoft.com/office/powerpoint/2010/main" val="347121890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CE83D8C-FA61-F552-F689-A4D596B7B213}"/>
              </a:ext>
            </a:extLst>
          </p:cNvPr>
          <p:cNvSpPr>
            <a:spLocks noGrp="1"/>
          </p:cNvSpPr>
          <p:nvPr>
            <p:ph type="title"/>
          </p:nvPr>
        </p:nvSpPr>
        <p:spPr>
          <a:xfrm>
            <a:off x="839788" y="365125"/>
            <a:ext cx="10515600" cy="1325563"/>
          </a:xfrm>
        </p:spPr>
        <p:txBody>
          <a:bodyPr/>
          <a:lstStyle/>
          <a:p>
            <a:r>
              <a:rPr lang="fr-FR"/>
              <a:t>Modifiez le style du titre</a:t>
            </a:r>
            <a:endParaRPr lang="en-US"/>
          </a:p>
        </p:txBody>
      </p:sp>
      <p:sp>
        <p:nvSpPr>
          <p:cNvPr id="3" name="Espace réservé du texte 2">
            <a:extLst>
              <a:ext uri="{FF2B5EF4-FFF2-40B4-BE49-F238E27FC236}">
                <a16:creationId xmlns:a16="http://schemas.microsoft.com/office/drawing/2014/main" id="{0B6E99BE-D3B8-3BF0-8FE6-CD38060FDC8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12B8EDA2-EBB3-5E8F-FD87-B6E4303C2B7D}"/>
              </a:ext>
            </a:extLst>
          </p:cNvPr>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5" name="Espace réservé du texte 4">
            <a:extLst>
              <a:ext uri="{FF2B5EF4-FFF2-40B4-BE49-F238E27FC236}">
                <a16:creationId xmlns:a16="http://schemas.microsoft.com/office/drawing/2014/main" id="{80E9FCFC-4B67-4222-DDBF-AAA9C211A7F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3D493907-9E93-C505-1258-81C6DC4A0589}"/>
              </a:ext>
            </a:extLst>
          </p:cNvPr>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7" name="Espace réservé de la date 6">
            <a:extLst>
              <a:ext uri="{FF2B5EF4-FFF2-40B4-BE49-F238E27FC236}">
                <a16:creationId xmlns:a16="http://schemas.microsoft.com/office/drawing/2014/main" id="{2E1CD79E-0197-F82C-857A-3E9985D30A4D}"/>
              </a:ext>
            </a:extLst>
          </p:cNvPr>
          <p:cNvSpPr>
            <a:spLocks noGrp="1"/>
          </p:cNvSpPr>
          <p:nvPr>
            <p:ph type="dt" sz="half" idx="10"/>
          </p:nvPr>
        </p:nvSpPr>
        <p:spPr/>
        <p:txBody>
          <a:bodyPr/>
          <a:lstStyle/>
          <a:p>
            <a:fld id="{F8E5E28E-1B56-5A41-BF2F-FF0D218985D7}" type="datetimeFigureOut">
              <a:rPr lang="en-US" smtClean="0"/>
              <a:t>3/1/2026</a:t>
            </a:fld>
            <a:endParaRPr lang="en-US"/>
          </a:p>
        </p:txBody>
      </p:sp>
      <p:sp>
        <p:nvSpPr>
          <p:cNvPr id="8" name="Espace réservé du pied de page 7">
            <a:extLst>
              <a:ext uri="{FF2B5EF4-FFF2-40B4-BE49-F238E27FC236}">
                <a16:creationId xmlns:a16="http://schemas.microsoft.com/office/drawing/2014/main" id="{26F46B5D-5BD7-7953-E327-0AE1D04DD162}"/>
              </a:ext>
            </a:extLst>
          </p:cNvPr>
          <p:cNvSpPr>
            <a:spLocks noGrp="1"/>
          </p:cNvSpPr>
          <p:nvPr>
            <p:ph type="ftr" sz="quarter" idx="11"/>
          </p:nvPr>
        </p:nvSpPr>
        <p:spPr/>
        <p:txBody>
          <a:bodyPr/>
          <a:lstStyle/>
          <a:p>
            <a:endParaRPr lang="en-US"/>
          </a:p>
        </p:txBody>
      </p:sp>
      <p:sp>
        <p:nvSpPr>
          <p:cNvPr id="9" name="Espace réservé du numéro de diapositive 8">
            <a:extLst>
              <a:ext uri="{FF2B5EF4-FFF2-40B4-BE49-F238E27FC236}">
                <a16:creationId xmlns:a16="http://schemas.microsoft.com/office/drawing/2014/main" id="{4AE89423-DD31-CBFA-483C-AC8FF9104541}"/>
              </a:ext>
            </a:extLst>
          </p:cNvPr>
          <p:cNvSpPr>
            <a:spLocks noGrp="1"/>
          </p:cNvSpPr>
          <p:nvPr>
            <p:ph type="sldNum" sz="quarter" idx="12"/>
          </p:nvPr>
        </p:nvSpPr>
        <p:spPr/>
        <p:txBody>
          <a:bodyPr/>
          <a:lstStyle/>
          <a:p>
            <a:fld id="{0D24CB23-089C-7843-AA16-B166D15297DD}" type="slidenum">
              <a:rPr lang="en-US" smtClean="0"/>
              <a:t>‹nº›</a:t>
            </a:fld>
            <a:endParaRPr lang="en-US"/>
          </a:p>
        </p:txBody>
      </p:sp>
    </p:spTree>
    <p:extLst>
      <p:ext uri="{BB962C8B-B14F-4D97-AF65-F5344CB8AC3E}">
        <p14:creationId xmlns:p14="http://schemas.microsoft.com/office/powerpoint/2010/main" val="182324092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5F41D7B-47AF-BCB9-761B-87F9A33D56DB}"/>
              </a:ext>
            </a:extLst>
          </p:cNvPr>
          <p:cNvSpPr>
            <a:spLocks noGrp="1"/>
          </p:cNvSpPr>
          <p:nvPr>
            <p:ph type="title"/>
          </p:nvPr>
        </p:nvSpPr>
        <p:spPr/>
        <p:txBody>
          <a:bodyPr/>
          <a:lstStyle/>
          <a:p>
            <a:r>
              <a:rPr lang="fr-FR"/>
              <a:t>Modifiez le style du titre</a:t>
            </a:r>
            <a:endParaRPr lang="en-US"/>
          </a:p>
        </p:txBody>
      </p:sp>
      <p:sp>
        <p:nvSpPr>
          <p:cNvPr id="3" name="Espace réservé de la date 2">
            <a:extLst>
              <a:ext uri="{FF2B5EF4-FFF2-40B4-BE49-F238E27FC236}">
                <a16:creationId xmlns:a16="http://schemas.microsoft.com/office/drawing/2014/main" id="{5B5F74BB-8C02-ADB4-02FC-5A3DA097B33C}"/>
              </a:ext>
            </a:extLst>
          </p:cNvPr>
          <p:cNvSpPr>
            <a:spLocks noGrp="1"/>
          </p:cNvSpPr>
          <p:nvPr>
            <p:ph type="dt" sz="half" idx="10"/>
          </p:nvPr>
        </p:nvSpPr>
        <p:spPr/>
        <p:txBody>
          <a:bodyPr/>
          <a:lstStyle/>
          <a:p>
            <a:fld id="{F8E5E28E-1B56-5A41-BF2F-FF0D218985D7}" type="datetimeFigureOut">
              <a:rPr lang="en-US" smtClean="0"/>
              <a:t>3/1/2026</a:t>
            </a:fld>
            <a:endParaRPr lang="en-US"/>
          </a:p>
        </p:txBody>
      </p:sp>
      <p:sp>
        <p:nvSpPr>
          <p:cNvPr id="4" name="Espace réservé du pied de page 3">
            <a:extLst>
              <a:ext uri="{FF2B5EF4-FFF2-40B4-BE49-F238E27FC236}">
                <a16:creationId xmlns:a16="http://schemas.microsoft.com/office/drawing/2014/main" id="{44FD2903-94D1-258D-96D9-E8B8F106AB8D}"/>
              </a:ext>
            </a:extLst>
          </p:cNvPr>
          <p:cNvSpPr>
            <a:spLocks noGrp="1"/>
          </p:cNvSpPr>
          <p:nvPr>
            <p:ph type="ftr" sz="quarter" idx="11"/>
          </p:nvPr>
        </p:nvSpPr>
        <p:spPr/>
        <p:txBody>
          <a:bodyPr/>
          <a:lstStyle/>
          <a:p>
            <a:endParaRPr lang="en-US"/>
          </a:p>
        </p:txBody>
      </p:sp>
      <p:sp>
        <p:nvSpPr>
          <p:cNvPr id="5" name="Espace réservé du numéro de diapositive 4">
            <a:extLst>
              <a:ext uri="{FF2B5EF4-FFF2-40B4-BE49-F238E27FC236}">
                <a16:creationId xmlns:a16="http://schemas.microsoft.com/office/drawing/2014/main" id="{4383C691-AE23-00CA-4B4A-30631B993109}"/>
              </a:ext>
            </a:extLst>
          </p:cNvPr>
          <p:cNvSpPr>
            <a:spLocks noGrp="1"/>
          </p:cNvSpPr>
          <p:nvPr>
            <p:ph type="sldNum" sz="quarter" idx="12"/>
          </p:nvPr>
        </p:nvSpPr>
        <p:spPr/>
        <p:txBody>
          <a:bodyPr/>
          <a:lstStyle/>
          <a:p>
            <a:fld id="{0D24CB23-089C-7843-AA16-B166D15297DD}" type="slidenum">
              <a:rPr lang="en-US" smtClean="0"/>
              <a:t>‹nº›</a:t>
            </a:fld>
            <a:endParaRPr lang="en-US"/>
          </a:p>
        </p:txBody>
      </p:sp>
    </p:spTree>
    <p:extLst>
      <p:ext uri="{BB962C8B-B14F-4D97-AF65-F5344CB8AC3E}">
        <p14:creationId xmlns:p14="http://schemas.microsoft.com/office/powerpoint/2010/main" val="79043303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A555519E-3DC7-E3FE-E8F0-72478273C7D8}"/>
              </a:ext>
            </a:extLst>
          </p:cNvPr>
          <p:cNvSpPr>
            <a:spLocks noGrp="1"/>
          </p:cNvSpPr>
          <p:nvPr>
            <p:ph type="dt" sz="half" idx="10"/>
          </p:nvPr>
        </p:nvSpPr>
        <p:spPr/>
        <p:txBody>
          <a:bodyPr/>
          <a:lstStyle/>
          <a:p>
            <a:fld id="{F8E5E28E-1B56-5A41-BF2F-FF0D218985D7}" type="datetimeFigureOut">
              <a:rPr lang="en-US" smtClean="0"/>
              <a:t>3/1/2026</a:t>
            </a:fld>
            <a:endParaRPr lang="en-US"/>
          </a:p>
        </p:txBody>
      </p:sp>
      <p:sp>
        <p:nvSpPr>
          <p:cNvPr id="3" name="Espace réservé du pied de page 2">
            <a:extLst>
              <a:ext uri="{FF2B5EF4-FFF2-40B4-BE49-F238E27FC236}">
                <a16:creationId xmlns:a16="http://schemas.microsoft.com/office/drawing/2014/main" id="{B909FC53-3AEA-EC07-6450-5CCADA082812}"/>
              </a:ext>
            </a:extLst>
          </p:cNvPr>
          <p:cNvSpPr>
            <a:spLocks noGrp="1"/>
          </p:cNvSpPr>
          <p:nvPr>
            <p:ph type="ftr" sz="quarter" idx="11"/>
          </p:nvPr>
        </p:nvSpPr>
        <p:spPr/>
        <p:txBody>
          <a:bodyPr/>
          <a:lstStyle/>
          <a:p>
            <a:endParaRPr lang="en-US"/>
          </a:p>
        </p:txBody>
      </p:sp>
      <p:sp>
        <p:nvSpPr>
          <p:cNvPr id="4" name="Espace réservé du numéro de diapositive 3">
            <a:extLst>
              <a:ext uri="{FF2B5EF4-FFF2-40B4-BE49-F238E27FC236}">
                <a16:creationId xmlns:a16="http://schemas.microsoft.com/office/drawing/2014/main" id="{EA39B311-4F23-B4BD-0C0B-BCF33FB3E47B}"/>
              </a:ext>
            </a:extLst>
          </p:cNvPr>
          <p:cNvSpPr>
            <a:spLocks noGrp="1"/>
          </p:cNvSpPr>
          <p:nvPr>
            <p:ph type="sldNum" sz="quarter" idx="12"/>
          </p:nvPr>
        </p:nvSpPr>
        <p:spPr/>
        <p:txBody>
          <a:bodyPr/>
          <a:lstStyle/>
          <a:p>
            <a:fld id="{0D24CB23-089C-7843-AA16-B166D15297DD}" type="slidenum">
              <a:rPr lang="en-US" smtClean="0"/>
              <a:t>‹nº›</a:t>
            </a:fld>
            <a:endParaRPr lang="en-US"/>
          </a:p>
        </p:txBody>
      </p:sp>
    </p:spTree>
    <p:extLst>
      <p:ext uri="{BB962C8B-B14F-4D97-AF65-F5344CB8AC3E}">
        <p14:creationId xmlns:p14="http://schemas.microsoft.com/office/powerpoint/2010/main" val="319199117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2BE23BB-7E74-A3A6-DB89-2453A2D8E9D7}"/>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endParaRPr lang="en-US"/>
          </a:p>
        </p:txBody>
      </p:sp>
      <p:sp>
        <p:nvSpPr>
          <p:cNvPr id="3" name="Espace réservé du contenu 2">
            <a:extLst>
              <a:ext uri="{FF2B5EF4-FFF2-40B4-BE49-F238E27FC236}">
                <a16:creationId xmlns:a16="http://schemas.microsoft.com/office/drawing/2014/main" id="{55E5B297-726E-5952-5F8D-A0D1B8C830C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Espace réservé du texte 3">
            <a:extLst>
              <a:ext uri="{FF2B5EF4-FFF2-40B4-BE49-F238E27FC236}">
                <a16:creationId xmlns:a16="http://schemas.microsoft.com/office/drawing/2014/main" id="{85884D87-7AB1-12DE-8581-4726E81D55D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2E84D6FC-C6A3-54E1-9E11-D1CF32D2B0E6}"/>
              </a:ext>
            </a:extLst>
          </p:cNvPr>
          <p:cNvSpPr>
            <a:spLocks noGrp="1"/>
          </p:cNvSpPr>
          <p:nvPr>
            <p:ph type="dt" sz="half" idx="10"/>
          </p:nvPr>
        </p:nvSpPr>
        <p:spPr/>
        <p:txBody>
          <a:bodyPr/>
          <a:lstStyle/>
          <a:p>
            <a:fld id="{F8E5E28E-1B56-5A41-BF2F-FF0D218985D7}" type="datetimeFigureOut">
              <a:rPr lang="en-US" smtClean="0"/>
              <a:t>3/1/2026</a:t>
            </a:fld>
            <a:endParaRPr lang="en-US"/>
          </a:p>
        </p:txBody>
      </p:sp>
      <p:sp>
        <p:nvSpPr>
          <p:cNvPr id="6" name="Espace réservé du pied de page 5">
            <a:extLst>
              <a:ext uri="{FF2B5EF4-FFF2-40B4-BE49-F238E27FC236}">
                <a16:creationId xmlns:a16="http://schemas.microsoft.com/office/drawing/2014/main" id="{C4C5CEA7-E73F-C11E-7B89-71EED8380CD7}"/>
              </a:ext>
            </a:extLst>
          </p:cNvPr>
          <p:cNvSpPr>
            <a:spLocks noGrp="1"/>
          </p:cNvSpPr>
          <p:nvPr>
            <p:ph type="ftr" sz="quarter" idx="11"/>
          </p:nvPr>
        </p:nvSpPr>
        <p:spPr/>
        <p:txBody>
          <a:bodyPr/>
          <a:lstStyle/>
          <a:p>
            <a:endParaRPr lang="en-US"/>
          </a:p>
        </p:txBody>
      </p:sp>
      <p:sp>
        <p:nvSpPr>
          <p:cNvPr id="7" name="Espace réservé du numéro de diapositive 6">
            <a:extLst>
              <a:ext uri="{FF2B5EF4-FFF2-40B4-BE49-F238E27FC236}">
                <a16:creationId xmlns:a16="http://schemas.microsoft.com/office/drawing/2014/main" id="{036902A4-0E7D-80E0-6AC5-AB37F8E09E82}"/>
              </a:ext>
            </a:extLst>
          </p:cNvPr>
          <p:cNvSpPr>
            <a:spLocks noGrp="1"/>
          </p:cNvSpPr>
          <p:nvPr>
            <p:ph type="sldNum" sz="quarter" idx="12"/>
          </p:nvPr>
        </p:nvSpPr>
        <p:spPr/>
        <p:txBody>
          <a:bodyPr/>
          <a:lstStyle/>
          <a:p>
            <a:fld id="{0D24CB23-089C-7843-AA16-B166D15297DD}" type="slidenum">
              <a:rPr lang="en-US" smtClean="0"/>
              <a:t>‹nº›</a:t>
            </a:fld>
            <a:endParaRPr lang="en-US"/>
          </a:p>
        </p:txBody>
      </p:sp>
    </p:spTree>
    <p:extLst>
      <p:ext uri="{BB962C8B-B14F-4D97-AF65-F5344CB8AC3E}">
        <p14:creationId xmlns:p14="http://schemas.microsoft.com/office/powerpoint/2010/main" val="160897812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2A57DF6-107A-9EA8-9F8E-E9C01F3F62DC}"/>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endParaRPr lang="en-US"/>
          </a:p>
        </p:txBody>
      </p:sp>
      <p:sp>
        <p:nvSpPr>
          <p:cNvPr id="3" name="Espace réservé pour une image  2">
            <a:extLst>
              <a:ext uri="{FF2B5EF4-FFF2-40B4-BE49-F238E27FC236}">
                <a16:creationId xmlns:a16="http://schemas.microsoft.com/office/drawing/2014/main" id="{452010A0-C8E4-8CEF-7B05-0EBA4D3F90D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Espace réservé du texte 3">
            <a:extLst>
              <a:ext uri="{FF2B5EF4-FFF2-40B4-BE49-F238E27FC236}">
                <a16:creationId xmlns:a16="http://schemas.microsoft.com/office/drawing/2014/main" id="{4830E244-9EF1-3340-5924-648BBF55548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500641C1-99C5-A1EF-3034-E31A2CABE248}"/>
              </a:ext>
            </a:extLst>
          </p:cNvPr>
          <p:cNvSpPr>
            <a:spLocks noGrp="1"/>
          </p:cNvSpPr>
          <p:nvPr>
            <p:ph type="dt" sz="half" idx="10"/>
          </p:nvPr>
        </p:nvSpPr>
        <p:spPr/>
        <p:txBody>
          <a:bodyPr/>
          <a:lstStyle/>
          <a:p>
            <a:fld id="{F8E5E28E-1B56-5A41-BF2F-FF0D218985D7}" type="datetimeFigureOut">
              <a:rPr lang="en-US" smtClean="0"/>
              <a:t>3/1/2026</a:t>
            </a:fld>
            <a:endParaRPr lang="en-US"/>
          </a:p>
        </p:txBody>
      </p:sp>
      <p:sp>
        <p:nvSpPr>
          <p:cNvPr id="6" name="Espace réservé du pied de page 5">
            <a:extLst>
              <a:ext uri="{FF2B5EF4-FFF2-40B4-BE49-F238E27FC236}">
                <a16:creationId xmlns:a16="http://schemas.microsoft.com/office/drawing/2014/main" id="{060BF418-676E-905B-CE99-9727C19C10CD}"/>
              </a:ext>
            </a:extLst>
          </p:cNvPr>
          <p:cNvSpPr>
            <a:spLocks noGrp="1"/>
          </p:cNvSpPr>
          <p:nvPr>
            <p:ph type="ftr" sz="quarter" idx="11"/>
          </p:nvPr>
        </p:nvSpPr>
        <p:spPr/>
        <p:txBody>
          <a:bodyPr/>
          <a:lstStyle/>
          <a:p>
            <a:endParaRPr lang="en-US"/>
          </a:p>
        </p:txBody>
      </p:sp>
      <p:sp>
        <p:nvSpPr>
          <p:cNvPr id="7" name="Espace réservé du numéro de diapositive 6">
            <a:extLst>
              <a:ext uri="{FF2B5EF4-FFF2-40B4-BE49-F238E27FC236}">
                <a16:creationId xmlns:a16="http://schemas.microsoft.com/office/drawing/2014/main" id="{6F41C09A-7C4C-261D-FCD1-B6265682D7C3}"/>
              </a:ext>
            </a:extLst>
          </p:cNvPr>
          <p:cNvSpPr>
            <a:spLocks noGrp="1"/>
          </p:cNvSpPr>
          <p:nvPr>
            <p:ph type="sldNum" sz="quarter" idx="12"/>
          </p:nvPr>
        </p:nvSpPr>
        <p:spPr/>
        <p:txBody>
          <a:bodyPr/>
          <a:lstStyle/>
          <a:p>
            <a:fld id="{0D24CB23-089C-7843-AA16-B166D15297DD}" type="slidenum">
              <a:rPr lang="en-US" smtClean="0"/>
              <a:t>‹nº›</a:t>
            </a:fld>
            <a:endParaRPr lang="en-US"/>
          </a:p>
        </p:txBody>
      </p:sp>
    </p:spTree>
    <p:extLst>
      <p:ext uri="{BB962C8B-B14F-4D97-AF65-F5344CB8AC3E}">
        <p14:creationId xmlns:p14="http://schemas.microsoft.com/office/powerpoint/2010/main" val="361557665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42D313C-132E-2E8C-BA99-D962D0E59907}"/>
              </a:ext>
            </a:extLst>
          </p:cNvPr>
          <p:cNvSpPr>
            <a:spLocks noGrp="1"/>
          </p:cNvSpPr>
          <p:nvPr>
            <p:ph type="title"/>
          </p:nvPr>
        </p:nvSpPr>
        <p:spPr/>
        <p:txBody>
          <a:bodyPr/>
          <a:lstStyle/>
          <a:p>
            <a:r>
              <a:rPr lang="fr-FR"/>
              <a:t>Modifiez le style du titre</a:t>
            </a:r>
            <a:endParaRPr lang="en-US"/>
          </a:p>
        </p:txBody>
      </p:sp>
      <p:sp>
        <p:nvSpPr>
          <p:cNvPr id="3" name="Espace réservé du texte vertical 2">
            <a:extLst>
              <a:ext uri="{FF2B5EF4-FFF2-40B4-BE49-F238E27FC236}">
                <a16:creationId xmlns:a16="http://schemas.microsoft.com/office/drawing/2014/main" id="{1B9F1C42-9226-7E35-D9DF-C5B288056519}"/>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Espace réservé de la date 3">
            <a:extLst>
              <a:ext uri="{FF2B5EF4-FFF2-40B4-BE49-F238E27FC236}">
                <a16:creationId xmlns:a16="http://schemas.microsoft.com/office/drawing/2014/main" id="{E6EA79BD-3195-3611-B4B3-35EB3483FDB5}"/>
              </a:ext>
            </a:extLst>
          </p:cNvPr>
          <p:cNvSpPr>
            <a:spLocks noGrp="1"/>
          </p:cNvSpPr>
          <p:nvPr>
            <p:ph type="dt" sz="half" idx="10"/>
          </p:nvPr>
        </p:nvSpPr>
        <p:spPr/>
        <p:txBody>
          <a:bodyPr/>
          <a:lstStyle/>
          <a:p>
            <a:fld id="{F8E5E28E-1B56-5A41-BF2F-FF0D218985D7}" type="datetimeFigureOut">
              <a:rPr lang="en-US" smtClean="0"/>
              <a:t>3/1/2026</a:t>
            </a:fld>
            <a:endParaRPr lang="en-US"/>
          </a:p>
        </p:txBody>
      </p:sp>
      <p:sp>
        <p:nvSpPr>
          <p:cNvPr id="5" name="Espace réservé du pied de page 4">
            <a:extLst>
              <a:ext uri="{FF2B5EF4-FFF2-40B4-BE49-F238E27FC236}">
                <a16:creationId xmlns:a16="http://schemas.microsoft.com/office/drawing/2014/main" id="{C8F685BB-DA78-88FA-44C9-270DE9D31A76}"/>
              </a:ext>
            </a:extLst>
          </p:cNvPr>
          <p:cNvSpPr>
            <a:spLocks noGrp="1"/>
          </p:cNvSpPr>
          <p:nvPr>
            <p:ph type="ftr" sz="quarter" idx="11"/>
          </p:nvPr>
        </p:nvSpPr>
        <p:spPr/>
        <p:txBody>
          <a:bodyPr/>
          <a:lstStyle/>
          <a:p>
            <a:endParaRPr lang="en-US"/>
          </a:p>
        </p:txBody>
      </p:sp>
      <p:sp>
        <p:nvSpPr>
          <p:cNvPr id="6" name="Espace réservé du numéro de diapositive 5">
            <a:extLst>
              <a:ext uri="{FF2B5EF4-FFF2-40B4-BE49-F238E27FC236}">
                <a16:creationId xmlns:a16="http://schemas.microsoft.com/office/drawing/2014/main" id="{4418659E-AA28-7B29-63B4-EADD010DE562}"/>
              </a:ext>
            </a:extLst>
          </p:cNvPr>
          <p:cNvSpPr>
            <a:spLocks noGrp="1"/>
          </p:cNvSpPr>
          <p:nvPr>
            <p:ph type="sldNum" sz="quarter" idx="12"/>
          </p:nvPr>
        </p:nvSpPr>
        <p:spPr/>
        <p:txBody>
          <a:bodyPr/>
          <a:lstStyle/>
          <a:p>
            <a:fld id="{0D24CB23-089C-7843-AA16-B166D15297DD}" type="slidenum">
              <a:rPr lang="en-US" smtClean="0"/>
              <a:t>‹nº›</a:t>
            </a:fld>
            <a:endParaRPr lang="en-US"/>
          </a:p>
        </p:txBody>
      </p:sp>
    </p:spTree>
    <p:extLst>
      <p:ext uri="{BB962C8B-B14F-4D97-AF65-F5344CB8AC3E}">
        <p14:creationId xmlns:p14="http://schemas.microsoft.com/office/powerpoint/2010/main" val="68165890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63EE8D3A-32FF-BE90-D8F1-08BE202DD00E}"/>
              </a:ext>
            </a:extLst>
          </p:cNvPr>
          <p:cNvSpPr>
            <a:spLocks noGrp="1"/>
          </p:cNvSpPr>
          <p:nvPr>
            <p:ph type="title" orient="vert"/>
          </p:nvPr>
        </p:nvSpPr>
        <p:spPr>
          <a:xfrm>
            <a:off x="8724900" y="365125"/>
            <a:ext cx="2628900" cy="5811838"/>
          </a:xfrm>
        </p:spPr>
        <p:txBody>
          <a:bodyPr vert="eaVert"/>
          <a:lstStyle/>
          <a:p>
            <a:r>
              <a:rPr lang="fr-FR"/>
              <a:t>Modifiez le style du titre</a:t>
            </a:r>
            <a:endParaRPr lang="en-US"/>
          </a:p>
        </p:txBody>
      </p:sp>
      <p:sp>
        <p:nvSpPr>
          <p:cNvPr id="3" name="Espace réservé du texte vertical 2">
            <a:extLst>
              <a:ext uri="{FF2B5EF4-FFF2-40B4-BE49-F238E27FC236}">
                <a16:creationId xmlns:a16="http://schemas.microsoft.com/office/drawing/2014/main" id="{B7C1F8ED-35EB-472F-23FE-54FF7A86B6D5}"/>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Espace réservé de la date 3">
            <a:extLst>
              <a:ext uri="{FF2B5EF4-FFF2-40B4-BE49-F238E27FC236}">
                <a16:creationId xmlns:a16="http://schemas.microsoft.com/office/drawing/2014/main" id="{A9134BA7-9530-0B3D-8BCB-C5217C5305ED}"/>
              </a:ext>
            </a:extLst>
          </p:cNvPr>
          <p:cNvSpPr>
            <a:spLocks noGrp="1"/>
          </p:cNvSpPr>
          <p:nvPr>
            <p:ph type="dt" sz="half" idx="10"/>
          </p:nvPr>
        </p:nvSpPr>
        <p:spPr/>
        <p:txBody>
          <a:bodyPr/>
          <a:lstStyle/>
          <a:p>
            <a:fld id="{F8E5E28E-1B56-5A41-BF2F-FF0D218985D7}" type="datetimeFigureOut">
              <a:rPr lang="en-US" smtClean="0"/>
              <a:t>3/1/2026</a:t>
            </a:fld>
            <a:endParaRPr lang="en-US"/>
          </a:p>
        </p:txBody>
      </p:sp>
      <p:sp>
        <p:nvSpPr>
          <p:cNvPr id="5" name="Espace réservé du pied de page 4">
            <a:extLst>
              <a:ext uri="{FF2B5EF4-FFF2-40B4-BE49-F238E27FC236}">
                <a16:creationId xmlns:a16="http://schemas.microsoft.com/office/drawing/2014/main" id="{B0A08B82-82B4-1D56-5DDA-95F648B5A246}"/>
              </a:ext>
            </a:extLst>
          </p:cNvPr>
          <p:cNvSpPr>
            <a:spLocks noGrp="1"/>
          </p:cNvSpPr>
          <p:nvPr>
            <p:ph type="ftr" sz="quarter" idx="11"/>
          </p:nvPr>
        </p:nvSpPr>
        <p:spPr/>
        <p:txBody>
          <a:bodyPr/>
          <a:lstStyle/>
          <a:p>
            <a:endParaRPr lang="en-US"/>
          </a:p>
        </p:txBody>
      </p:sp>
      <p:sp>
        <p:nvSpPr>
          <p:cNvPr id="6" name="Espace réservé du numéro de diapositive 5">
            <a:extLst>
              <a:ext uri="{FF2B5EF4-FFF2-40B4-BE49-F238E27FC236}">
                <a16:creationId xmlns:a16="http://schemas.microsoft.com/office/drawing/2014/main" id="{5CBB0BF8-919A-A748-EC00-4E6FC1606A24}"/>
              </a:ext>
            </a:extLst>
          </p:cNvPr>
          <p:cNvSpPr>
            <a:spLocks noGrp="1"/>
          </p:cNvSpPr>
          <p:nvPr>
            <p:ph type="sldNum" sz="quarter" idx="12"/>
          </p:nvPr>
        </p:nvSpPr>
        <p:spPr/>
        <p:txBody>
          <a:bodyPr/>
          <a:lstStyle/>
          <a:p>
            <a:fld id="{0D24CB23-089C-7843-AA16-B166D15297DD}" type="slidenum">
              <a:rPr lang="en-US" smtClean="0"/>
              <a:t>‹nº›</a:t>
            </a:fld>
            <a:endParaRPr lang="en-US"/>
          </a:p>
        </p:txBody>
      </p:sp>
    </p:spTree>
    <p:extLst>
      <p:ext uri="{BB962C8B-B14F-4D97-AF65-F5344CB8AC3E}">
        <p14:creationId xmlns:p14="http://schemas.microsoft.com/office/powerpoint/2010/main" val="210249087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1F366EA-63F0-D452-CE20-A5A65BBC8E62}"/>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endParaRPr lang="en-US"/>
          </a:p>
        </p:txBody>
      </p:sp>
      <p:sp>
        <p:nvSpPr>
          <p:cNvPr id="3" name="Sous-titre 2">
            <a:extLst>
              <a:ext uri="{FF2B5EF4-FFF2-40B4-BE49-F238E27FC236}">
                <a16:creationId xmlns:a16="http://schemas.microsoft.com/office/drawing/2014/main" id="{0CB93E2B-5CE4-EF65-C624-7FD3313EFC0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endParaRPr lang="en-US"/>
          </a:p>
        </p:txBody>
      </p:sp>
      <p:sp>
        <p:nvSpPr>
          <p:cNvPr id="4" name="Espace réservé de la date 3">
            <a:extLst>
              <a:ext uri="{FF2B5EF4-FFF2-40B4-BE49-F238E27FC236}">
                <a16:creationId xmlns:a16="http://schemas.microsoft.com/office/drawing/2014/main" id="{E7558BAD-1F3F-AB11-4D78-0A6143DB7198}"/>
              </a:ext>
            </a:extLst>
          </p:cNvPr>
          <p:cNvSpPr>
            <a:spLocks noGrp="1"/>
          </p:cNvSpPr>
          <p:nvPr>
            <p:ph type="dt" sz="half" idx="10"/>
          </p:nvPr>
        </p:nvSpPr>
        <p:spPr/>
        <p:txBody>
          <a:bodyPr/>
          <a:lstStyle/>
          <a:p>
            <a:r>
              <a:rPr lang="fr-FR"/>
              <a:t>30/01/2026</a:t>
            </a:r>
            <a:endParaRPr lang="en-US"/>
          </a:p>
        </p:txBody>
      </p:sp>
      <p:sp>
        <p:nvSpPr>
          <p:cNvPr id="5" name="Espace réservé du pied de page 4">
            <a:extLst>
              <a:ext uri="{FF2B5EF4-FFF2-40B4-BE49-F238E27FC236}">
                <a16:creationId xmlns:a16="http://schemas.microsoft.com/office/drawing/2014/main" id="{F7A46864-0E3C-70B0-D5FD-0FA14C493075}"/>
              </a:ext>
            </a:extLst>
          </p:cNvPr>
          <p:cNvSpPr>
            <a:spLocks noGrp="1"/>
          </p:cNvSpPr>
          <p:nvPr>
            <p:ph type="ftr" sz="quarter" idx="11"/>
          </p:nvPr>
        </p:nvSpPr>
        <p:spPr/>
        <p:txBody>
          <a:bodyPr/>
          <a:lstStyle/>
          <a:p>
            <a:r>
              <a:rPr lang="en-US"/>
              <a:t>Dr. MAHLAOUI — IPOPI Japanese PID Patients’ Meeting</a:t>
            </a:r>
          </a:p>
        </p:txBody>
      </p:sp>
      <p:sp>
        <p:nvSpPr>
          <p:cNvPr id="6" name="Espace réservé du numéro de diapositive 5">
            <a:extLst>
              <a:ext uri="{FF2B5EF4-FFF2-40B4-BE49-F238E27FC236}">
                <a16:creationId xmlns:a16="http://schemas.microsoft.com/office/drawing/2014/main" id="{9A81F252-17C9-A9D3-52CD-CA42CEC9BDAD}"/>
              </a:ext>
            </a:extLst>
          </p:cNvPr>
          <p:cNvSpPr>
            <a:spLocks noGrp="1"/>
          </p:cNvSpPr>
          <p:nvPr>
            <p:ph type="sldNum" sz="quarter" idx="12"/>
          </p:nvPr>
        </p:nvSpPr>
        <p:spPr/>
        <p:txBody>
          <a:bodyPr/>
          <a:lstStyle/>
          <a:p>
            <a:fld id="{97C2E797-AD65-E748-ABAB-1B1438C5BA3A}" type="slidenum">
              <a:rPr lang="en-US" smtClean="0"/>
              <a:t>‹nº›</a:t>
            </a:fld>
            <a:endParaRPr lang="en-US"/>
          </a:p>
        </p:txBody>
      </p:sp>
    </p:spTree>
    <p:extLst>
      <p:ext uri="{BB962C8B-B14F-4D97-AF65-F5344CB8AC3E}">
        <p14:creationId xmlns:p14="http://schemas.microsoft.com/office/powerpoint/2010/main" val="27364026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2C3135C-DE36-501F-1B9C-043EED7D2B90}"/>
              </a:ext>
            </a:extLst>
          </p:cNvPr>
          <p:cNvSpPr>
            <a:spLocks noGrp="1"/>
          </p:cNvSpPr>
          <p:nvPr>
            <p:ph type="title"/>
          </p:nvPr>
        </p:nvSpPr>
        <p:spPr/>
        <p:txBody>
          <a:bodyPr/>
          <a:lstStyle/>
          <a:p>
            <a:r>
              <a:rPr lang="fr-FR"/>
              <a:t>Modifiez le style du titre</a:t>
            </a:r>
            <a:endParaRPr lang="en-US"/>
          </a:p>
        </p:txBody>
      </p:sp>
      <p:sp>
        <p:nvSpPr>
          <p:cNvPr id="3" name="Espace réservé du contenu 2">
            <a:extLst>
              <a:ext uri="{FF2B5EF4-FFF2-40B4-BE49-F238E27FC236}">
                <a16:creationId xmlns:a16="http://schemas.microsoft.com/office/drawing/2014/main" id="{65B2A8D8-41F3-03F1-4207-75891342F1D7}"/>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Espace réservé de la date 3">
            <a:extLst>
              <a:ext uri="{FF2B5EF4-FFF2-40B4-BE49-F238E27FC236}">
                <a16:creationId xmlns:a16="http://schemas.microsoft.com/office/drawing/2014/main" id="{1D4DA049-71AA-964C-2B2F-668E0A916D77}"/>
              </a:ext>
            </a:extLst>
          </p:cNvPr>
          <p:cNvSpPr>
            <a:spLocks noGrp="1"/>
          </p:cNvSpPr>
          <p:nvPr>
            <p:ph type="dt" sz="half" idx="10"/>
          </p:nvPr>
        </p:nvSpPr>
        <p:spPr/>
        <p:txBody>
          <a:bodyPr/>
          <a:lstStyle/>
          <a:p>
            <a:r>
              <a:rPr lang="fr-FR"/>
              <a:t>30/01/2026</a:t>
            </a:r>
            <a:endParaRPr lang="en-US"/>
          </a:p>
        </p:txBody>
      </p:sp>
      <p:sp>
        <p:nvSpPr>
          <p:cNvPr id="5" name="Espace réservé du pied de page 4">
            <a:extLst>
              <a:ext uri="{FF2B5EF4-FFF2-40B4-BE49-F238E27FC236}">
                <a16:creationId xmlns:a16="http://schemas.microsoft.com/office/drawing/2014/main" id="{7F191796-806F-6288-303A-6B8E41769C5B}"/>
              </a:ext>
            </a:extLst>
          </p:cNvPr>
          <p:cNvSpPr>
            <a:spLocks noGrp="1"/>
          </p:cNvSpPr>
          <p:nvPr>
            <p:ph type="ftr" sz="quarter" idx="11"/>
          </p:nvPr>
        </p:nvSpPr>
        <p:spPr/>
        <p:txBody>
          <a:bodyPr/>
          <a:lstStyle/>
          <a:p>
            <a:r>
              <a:rPr lang="en-US"/>
              <a:t>Dr. MAHLAOUI — IPOPI Japanese PID Patients’ Meeting</a:t>
            </a:r>
          </a:p>
        </p:txBody>
      </p:sp>
      <p:sp>
        <p:nvSpPr>
          <p:cNvPr id="6" name="Espace réservé du numéro de diapositive 5">
            <a:extLst>
              <a:ext uri="{FF2B5EF4-FFF2-40B4-BE49-F238E27FC236}">
                <a16:creationId xmlns:a16="http://schemas.microsoft.com/office/drawing/2014/main" id="{35157352-8067-1FB1-BA8A-E1482235D1CE}"/>
              </a:ext>
            </a:extLst>
          </p:cNvPr>
          <p:cNvSpPr>
            <a:spLocks noGrp="1"/>
          </p:cNvSpPr>
          <p:nvPr>
            <p:ph type="sldNum" sz="quarter" idx="12"/>
          </p:nvPr>
        </p:nvSpPr>
        <p:spPr/>
        <p:txBody>
          <a:bodyPr/>
          <a:lstStyle/>
          <a:p>
            <a:fld id="{97C2E797-AD65-E748-ABAB-1B1438C5BA3A}" type="slidenum">
              <a:rPr lang="en-US" smtClean="0"/>
              <a:t>‹nº›</a:t>
            </a:fld>
            <a:endParaRPr lang="en-US"/>
          </a:p>
        </p:txBody>
      </p:sp>
    </p:spTree>
    <p:extLst>
      <p:ext uri="{BB962C8B-B14F-4D97-AF65-F5344CB8AC3E}">
        <p14:creationId xmlns:p14="http://schemas.microsoft.com/office/powerpoint/2010/main" val="35292814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96DE42B-789F-A484-CCAA-F30B73AF1D85}"/>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endParaRPr lang="en-US"/>
          </a:p>
        </p:txBody>
      </p:sp>
      <p:sp>
        <p:nvSpPr>
          <p:cNvPr id="3" name="Espace réservé du texte 2">
            <a:extLst>
              <a:ext uri="{FF2B5EF4-FFF2-40B4-BE49-F238E27FC236}">
                <a16:creationId xmlns:a16="http://schemas.microsoft.com/office/drawing/2014/main" id="{BBFFD7BB-4EBF-3967-55AF-3794DCA24637}"/>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956066CC-D94E-B748-C5A0-565DEA60DB1B}"/>
              </a:ext>
            </a:extLst>
          </p:cNvPr>
          <p:cNvSpPr>
            <a:spLocks noGrp="1"/>
          </p:cNvSpPr>
          <p:nvPr>
            <p:ph type="dt" sz="half" idx="10"/>
          </p:nvPr>
        </p:nvSpPr>
        <p:spPr/>
        <p:txBody>
          <a:bodyPr/>
          <a:lstStyle/>
          <a:p>
            <a:r>
              <a:rPr lang="fr-FR"/>
              <a:t>30/01/2026</a:t>
            </a:r>
            <a:endParaRPr lang="en-US"/>
          </a:p>
        </p:txBody>
      </p:sp>
      <p:sp>
        <p:nvSpPr>
          <p:cNvPr id="5" name="Espace réservé du pied de page 4">
            <a:extLst>
              <a:ext uri="{FF2B5EF4-FFF2-40B4-BE49-F238E27FC236}">
                <a16:creationId xmlns:a16="http://schemas.microsoft.com/office/drawing/2014/main" id="{BC80C188-6CE3-BF7B-F9AC-9C07AD9CB881}"/>
              </a:ext>
            </a:extLst>
          </p:cNvPr>
          <p:cNvSpPr>
            <a:spLocks noGrp="1"/>
          </p:cNvSpPr>
          <p:nvPr>
            <p:ph type="ftr" sz="quarter" idx="11"/>
          </p:nvPr>
        </p:nvSpPr>
        <p:spPr/>
        <p:txBody>
          <a:bodyPr/>
          <a:lstStyle/>
          <a:p>
            <a:r>
              <a:rPr lang="en-US"/>
              <a:t>Dr. MAHLAOUI — IPOPI Japanese PID Patients’ Meeting</a:t>
            </a:r>
          </a:p>
        </p:txBody>
      </p:sp>
      <p:sp>
        <p:nvSpPr>
          <p:cNvPr id="6" name="Espace réservé du numéro de diapositive 5">
            <a:extLst>
              <a:ext uri="{FF2B5EF4-FFF2-40B4-BE49-F238E27FC236}">
                <a16:creationId xmlns:a16="http://schemas.microsoft.com/office/drawing/2014/main" id="{50FD2515-5216-491F-0FEB-FD69B97F44AD}"/>
              </a:ext>
            </a:extLst>
          </p:cNvPr>
          <p:cNvSpPr>
            <a:spLocks noGrp="1"/>
          </p:cNvSpPr>
          <p:nvPr>
            <p:ph type="sldNum" sz="quarter" idx="12"/>
          </p:nvPr>
        </p:nvSpPr>
        <p:spPr/>
        <p:txBody>
          <a:bodyPr/>
          <a:lstStyle/>
          <a:p>
            <a:fld id="{97C2E797-AD65-E748-ABAB-1B1438C5BA3A}" type="slidenum">
              <a:rPr lang="en-US" smtClean="0"/>
              <a:t>‹nº›</a:t>
            </a:fld>
            <a:endParaRPr lang="en-US"/>
          </a:p>
        </p:txBody>
      </p:sp>
    </p:spTree>
    <p:extLst>
      <p:ext uri="{BB962C8B-B14F-4D97-AF65-F5344CB8AC3E}">
        <p14:creationId xmlns:p14="http://schemas.microsoft.com/office/powerpoint/2010/main" val="30508771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údo Duplo">
    <p:spTree>
      <p:nvGrpSpPr>
        <p:cNvPr id="1" name=""/>
        <p:cNvGrpSpPr/>
        <p:nvPr/>
      </p:nvGrpSpPr>
      <p:grpSpPr>
        <a:xfrm>
          <a:off x="0" y="0"/>
          <a:ext cx="0" cy="0"/>
          <a:chOff x="0" y="0"/>
          <a:chExt cx="0" cy="0"/>
        </a:xfrm>
      </p:grpSpPr>
      <p:sp>
        <p:nvSpPr>
          <p:cNvPr id="3" name="Marcador de Posição de Conteúdo 2">
            <a:extLst>
              <a:ext uri="{FF2B5EF4-FFF2-40B4-BE49-F238E27FC236}">
                <a16:creationId xmlns:a16="http://schemas.microsoft.com/office/drawing/2014/main" id="{91B71673-3A7B-DF83-ACC3-7D82EF33F73B}"/>
              </a:ext>
            </a:extLst>
          </p:cNvPr>
          <p:cNvSpPr>
            <a:spLocks noGrp="1"/>
          </p:cNvSpPr>
          <p:nvPr>
            <p:ph sz="half" idx="1" hasCustomPrompt="1"/>
          </p:nvPr>
        </p:nvSpPr>
        <p:spPr>
          <a:xfrm>
            <a:off x="6285088" y="2221590"/>
            <a:ext cx="5333996" cy="3733878"/>
          </a:xfrm>
        </p:spPr>
        <p:txBody>
          <a:bodyPr/>
          <a:lstStyle>
            <a:lvl1pPr>
              <a:defRPr>
                <a:solidFill>
                  <a:schemeClr val="tx1">
                    <a:lumMod val="50000"/>
                    <a:lumOff val="50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GB" noProof="0" dirty="0"/>
              <a:t>Click to edit Global Template text styles</a:t>
            </a:r>
          </a:p>
          <a:p>
            <a:pPr lvl="1"/>
            <a:r>
              <a:rPr lang="en-GB" noProof="0" dirty="0"/>
              <a:t>Second level </a:t>
            </a:r>
          </a:p>
          <a:p>
            <a:pPr lvl="2"/>
            <a:r>
              <a:rPr lang="en-GB" noProof="0" dirty="0"/>
              <a:t>Third level</a:t>
            </a:r>
          </a:p>
          <a:p>
            <a:pPr lvl="3"/>
            <a:r>
              <a:rPr lang="en-GB" noProof="0" dirty="0"/>
              <a:t>Fourth level</a:t>
            </a:r>
          </a:p>
          <a:p>
            <a:pPr lvl="4"/>
            <a:r>
              <a:rPr lang="en-GB" noProof="0" dirty="0"/>
              <a:t>Fifth level</a:t>
            </a:r>
          </a:p>
        </p:txBody>
      </p:sp>
      <p:sp>
        <p:nvSpPr>
          <p:cNvPr id="4" name="Marcador de Posição de Conteúdo 3">
            <a:extLst>
              <a:ext uri="{FF2B5EF4-FFF2-40B4-BE49-F238E27FC236}">
                <a16:creationId xmlns:a16="http://schemas.microsoft.com/office/drawing/2014/main" id="{07447434-2735-256D-0AEC-A78EE2054D90}"/>
              </a:ext>
            </a:extLst>
          </p:cNvPr>
          <p:cNvSpPr>
            <a:spLocks noGrp="1"/>
          </p:cNvSpPr>
          <p:nvPr>
            <p:ph sz="half" idx="2" hasCustomPrompt="1"/>
          </p:nvPr>
        </p:nvSpPr>
        <p:spPr>
          <a:xfrm>
            <a:off x="453631" y="2221590"/>
            <a:ext cx="5332030" cy="3733872"/>
          </a:xfrm>
        </p:spPr>
        <p:txBody>
          <a:bodyPr/>
          <a:lstStyle>
            <a:lvl1pPr>
              <a:defRPr>
                <a:solidFill>
                  <a:schemeClr val="tx1">
                    <a:lumMod val="50000"/>
                    <a:lumOff val="50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GB" noProof="0" dirty="0"/>
              <a:t>Click to edit Global Template text styles</a:t>
            </a:r>
          </a:p>
          <a:p>
            <a:pPr lvl="1"/>
            <a:r>
              <a:rPr lang="en-GB" noProof="0" dirty="0"/>
              <a:t>Second level </a:t>
            </a:r>
          </a:p>
          <a:p>
            <a:pPr lvl="2"/>
            <a:r>
              <a:rPr lang="en-GB" noProof="0" dirty="0"/>
              <a:t>Third level</a:t>
            </a:r>
          </a:p>
          <a:p>
            <a:pPr lvl="3"/>
            <a:r>
              <a:rPr lang="en-GB" noProof="0" dirty="0"/>
              <a:t>Fourth level</a:t>
            </a:r>
          </a:p>
          <a:p>
            <a:pPr lvl="4"/>
            <a:r>
              <a:rPr lang="en-GB" noProof="0" dirty="0"/>
              <a:t>Fifth level</a:t>
            </a:r>
          </a:p>
        </p:txBody>
      </p:sp>
      <p:sp>
        <p:nvSpPr>
          <p:cNvPr id="13" name="Título 1">
            <a:extLst>
              <a:ext uri="{FF2B5EF4-FFF2-40B4-BE49-F238E27FC236}">
                <a16:creationId xmlns:a16="http://schemas.microsoft.com/office/drawing/2014/main" id="{A5AC2A36-A9AF-CADE-CD71-42372210D59D}"/>
              </a:ext>
            </a:extLst>
          </p:cNvPr>
          <p:cNvSpPr>
            <a:spLocks noGrp="1"/>
          </p:cNvSpPr>
          <p:nvPr>
            <p:ph type="ctrTitle" hasCustomPrompt="1"/>
          </p:nvPr>
        </p:nvSpPr>
        <p:spPr>
          <a:xfrm>
            <a:off x="453631" y="1149065"/>
            <a:ext cx="11165453" cy="952867"/>
          </a:xfrm>
        </p:spPr>
        <p:txBody>
          <a:bodyPr anchor="t">
            <a:normAutofit/>
          </a:bodyPr>
          <a:lstStyle>
            <a:lvl1pPr algn="l">
              <a:defRPr sz="2800">
                <a:solidFill>
                  <a:srgbClr val="00385B"/>
                </a:solidFill>
              </a:defRPr>
            </a:lvl1pPr>
          </a:lstStyle>
          <a:p>
            <a:r>
              <a:rPr lang="en-GB" noProof="0" dirty="0"/>
              <a:t>CLICK TO EDIT GLOBAL TEMPLATE TITLE STYLE</a:t>
            </a:r>
            <a:endParaRPr lang="pt-PT" dirty="0"/>
          </a:p>
        </p:txBody>
      </p:sp>
      <p:cxnSp>
        <p:nvCxnSpPr>
          <p:cNvPr id="6" name="Conexão Reta 6">
            <a:extLst>
              <a:ext uri="{FF2B5EF4-FFF2-40B4-BE49-F238E27FC236}">
                <a16:creationId xmlns:a16="http://schemas.microsoft.com/office/drawing/2014/main" id="{9AE608AF-C7F3-0349-158D-88E9855C5D94}"/>
              </a:ext>
            </a:extLst>
          </p:cNvPr>
          <p:cNvCxnSpPr>
            <a:cxnSpLocks/>
          </p:cNvCxnSpPr>
          <p:nvPr userDrawn="1"/>
        </p:nvCxnSpPr>
        <p:spPr>
          <a:xfrm flipH="1">
            <a:off x="548640" y="830266"/>
            <a:ext cx="11070446" cy="0"/>
          </a:xfrm>
          <a:prstGeom prst="line">
            <a:avLst/>
          </a:prstGeom>
          <a:ln w="19050">
            <a:solidFill>
              <a:srgbClr val="00385B"/>
            </a:solidFill>
          </a:ln>
        </p:spPr>
        <p:style>
          <a:lnRef idx="1">
            <a:schemeClr val="accent1"/>
          </a:lnRef>
          <a:fillRef idx="0">
            <a:schemeClr val="accent1"/>
          </a:fillRef>
          <a:effectRef idx="0">
            <a:schemeClr val="accent1"/>
          </a:effectRef>
          <a:fontRef idx="minor">
            <a:schemeClr val="tx1"/>
          </a:fontRef>
        </p:style>
      </p:cxnSp>
      <p:sp>
        <p:nvSpPr>
          <p:cNvPr id="7" name="CaixaDeTexto 9">
            <a:extLst>
              <a:ext uri="{FF2B5EF4-FFF2-40B4-BE49-F238E27FC236}">
                <a16:creationId xmlns:a16="http://schemas.microsoft.com/office/drawing/2014/main" id="{59DC7FA1-63EF-0B2C-F289-C35AF6AC8C47}"/>
              </a:ext>
            </a:extLst>
          </p:cNvPr>
          <p:cNvSpPr txBox="1"/>
          <p:nvPr userDrawn="1"/>
        </p:nvSpPr>
        <p:spPr>
          <a:xfrm>
            <a:off x="457200" y="554308"/>
            <a:ext cx="4507523" cy="276999"/>
          </a:xfrm>
          <a:prstGeom prst="rect">
            <a:avLst/>
          </a:prstGeom>
          <a:noFill/>
        </p:spPr>
        <p:txBody>
          <a:bodyPr wrap="square" rtlCol="0">
            <a:spAutoFit/>
          </a:bodyPr>
          <a:lstStyle/>
          <a:p>
            <a:r>
              <a:rPr lang="en-GB" sz="1200" noProof="0" dirty="0">
                <a:solidFill>
                  <a:srgbClr val="00385B"/>
                </a:solidFill>
                <a:latin typeface="Arial" panose="020B0604020202020204" pitchFamily="34" charset="0"/>
                <a:cs typeface="Arial" panose="020B0604020202020204" pitchFamily="34" charset="0"/>
              </a:rPr>
              <a:t>IPOPI </a:t>
            </a:r>
            <a:r>
              <a:rPr lang="en-GB" sz="1200" b="1" noProof="0" dirty="0">
                <a:solidFill>
                  <a:srgbClr val="00385B"/>
                </a:solidFill>
                <a:latin typeface="Arial" panose="020B0604020202020204" pitchFamily="34" charset="0"/>
                <a:cs typeface="Arial" panose="020B0604020202020204" pitchFamily="34" charset="0"/>
              </a:rPr>
              <a:t>ASIAN PID PATIENTS </a:t>
            </a:r>
            <a:r>
              <a:rPr lang="en-GB" sz="1200" b="0" noProof="0" dirty="0">
                <a:solidFill>
                  <a:srgbClr val="00385B"/>
                </a:solidFill>
                <a:latin typeface="Arial" panose="020B0604020202020204" pitchFamily="34" charset="0"/>
                <a:cs typeface="Arial" panose="020B0604020202020204" pitchFamily="34" charset="0"/>
              </a:rPr>
              <a:t>AND</a:t>
            </a:r>
            <a:r>
              <a:rPr lang="en-GB" sz="1200" b="1" noProof="0" dirty="0">
                <a:solidFill>
                  <a:srgbClr val="00385B"/>
                </a:solidFill>
                <a:latin typeface="Arial" panose="020B0604020202020204" pitchFamily="34" charset="0"/>
                <a:cs typeface="Arial" panose="020B0604020202020204" pitchFamily="34" charset="0"/>
              </a:rPr>
              <a:t> DOCTORS MEETING</a:t>
            </a:r>
          </a:p>
        </p:txBody>
      </p:sp>
      <p:cxnSp>
        <p:nvCxnSpPr>
          <p:cNvPr id="11" name="Conexão Reta 7">
            <a:extLst>
              <a:ext uri="{FF2B5EF4-FFF2-40B4-BE49-F238E27FC236}">
                <a16:creationId xmlns:a16="http://schemas.microsoft.com/office/drawing/2014/main" id="{0D87B4D3-5497-ECF9-BEE4-1E99DFD6C78C}"/>
              </a:ext>
            </a:extLst>
          </p:cNvPr>
          <p:cNvCxnSpPr>
            <a:cxnSpLocks/>
          </p:cNvCxnSpPr>
          <p:nvPr userDrawn="1"/>
        </p:nvCxnSpPr>
        <p:spPr>
          <a:xfrm flipH="1">
            <a:off x="548640" y="6293806"/>
            <a:ext cx="11070446" cy="0"/>
          </a:xfrm>
          <a:prstGeom prst="line">
            <a:avLst/>
          </a:prstGeom>
          <a:ln w="19050">
            <a:solidFill>
              <a:srgbClr val="00385B"/>
            </a:solidFill>
          </a:ln>
        </p:spPr>
        <p:style>
          <a:lnRef idx="1">
            <a:schemeClr val="accent1"/>
          </a:lnRef>
          <a:fillRef idx="0">
            <a:schemeClr val="accent1"/>
          </a:fillRef>
          <a:effectRef idx="0">
            <a:schemeClr val="accent1"/>
          </a:effectRef>
          <a:fontRef idx="minor">
            <a:schemeClr val="tx1"/>
          </a:fontRef>
        </p:style>
      </p:cxnSp>
      <p:sp>
        <p:nvSpPr>
          <p:cNvPr id="12" name="CaixaDeTexto 8">
            <a:extLst>
              <a:ext uri="{FF2B5EF4-FFF2-40B4-BE49-F238E27FC236}">
                <a16:creationId xmlns:a16="http://schemas.microsoft.com/office/drawing/2014/main" id="{B667EC44-1DFF-8A76-B2B5-100FCC2C4F1B}"/>
              </a:ext>
            </a:extLst>
          </p:cNvPr>
          <p:cNvSpPr txBox="1"/>
          <p:nvPr userDrawn="1"/>
        </p:nvSpPr>
        <p:spPr>
          <a:xfrm>
            <a:off x="10974765" y="6326707"/>
            <a:ext cx="744114" cy="246221"/>
          </a:xfrm>
          <a:prstGeom prst="rect">
            <a:avLst/>
          </a:prstGeom>
          <a:noFill/>
        </p:spPr>
        <p:txBody>
          <a:bodyPr wrap="none" rtlCol="0">
            <a:spAutoFit/>
          </a:bodyPr>
          <a:lstStyle/>
          <a:p>
            <a:pPr algn="r"/>
            <a:r>
              <a:rPr lang="en-GB" sz="1000" b="1" noProof="0" dirty="0" err="1">
                <a:solidFill>
                  <a:srgbClr val="00385B"/>
                </a:solidFill>
                <a:latin typeface="Arial" panose="020B0604020202020204" pitchFamily="34" charset="0"/>
                <a:cs typeface="Arial" panose="020B0604020202020204" pitchFamily="34" charset="0"/>
              </a:rPr>
              <a:t>IPOPI</a:t>
            </a:r>
            <a:r>
              <a:rPr lang="en-GB" sz="1000" noProof="0" dirty="0" err="1">
                <a:solidFill>
                  <a:srgbClr val="00385B"/>
                </a:solidFill>
                <a:latin typeface="Arial" panose="020B0604020202020204" pitchFamily="34" charset="0"/>
                <a:cs typeface="Arial" panose="020B0604020202020204" pitchFamily="34" charset="0"/>
              </a:rPr>
              <a:t>.org</a:t>
            </a:r>
            <a:endParaRPr lang="en-GB" sz="1000" noProof="0" dirty="0">
              <a:solidFill>
                <a:srgbClr val="00385B"/>
              </a:solidFill>
              <a:latin typeface="Arial" panose="020B0604020202020204" pitchFamily="34" charset="0"/>
              <a:cs typeface="Arial" panose="020B0604020202020204" pitchFamily="34" charset="0"/>
            </a:endParaRPr>
          </a:p>
        </p:txBody>
      </p:sp>
      <p:pic>
        <p:nvPicPr>
          <p:cNvPr id="14" name="Picture 13">
            <a:extLst>
              <a:ext uri="{FF2B5EF4-FFF2-40B4-BE49-F238E27FC236}">
                <a16:creationId xmlns:a16="http://schemas.microsoft.com/office/drawing/2014/main" id="{29140720-5FD8-7E32-7C9F-0AD2F0EFCD96}"/>
              </a:ext>
            </a:extLst>
          </p:cNvPr>
          <p:cNvPicPr>
            <a:picLocks noChangeAspect="1"/>
          </p:cNvPicPr>
          <p:nvPr userDrawn="1"/>
        </p:nvPicPr>
        <p:blipFill>
          <a:blip r:embed="rId2"/>
          <a:srcRect/>
          <a:stretch/>
        </p:blipFill>
        <p:spPr>
          <a:xfrm>
            <a:off x="10841810" y="396522"/>
            <a:ext cx="856992" cy="606317"/>
          </a:xfrm>
          <a:prstGeom prst="rect">
            <a:avLst/>
          </a:prstGeom>
        </p:spPr>
      </p:pic>
    </p:spTree>
    <p:extLst>
      <p:ext uri="{BB962C8B-B14F-4D97-AF65-F5344CB8AC3E}">
        <p14:creationId xmlns:p14="http://schemas.microsoft.com/office/powerpoint/2010/main" val="180952473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06A7F0B-74BF-64C4-2FA6-E9449A88ED30}"/>
              </a:ext>
            </a:extLst>
          </p:cNvPr>
          <p:cNvSpPr>
            <a:spLocks noGrp="1"/>
          </p:cNvSpPr>
          <p:nvPr>
            <p:ph type="title"/>
          </p:nvPr>
        </p:nvSpPr>
        <p:spPr/>
        <p:txBody>
          <a:bodyPr/>
          <a:lstStyle/>
          <a:p>
            <a:r>
              <a:rPr lang="fr-FR"/>
              <a:t>Modifiez le style du titre</a:t>
            </a:r>
            <a:endParaRPr lang="en-US"/>
          </a:p>
        </p:txBody>
      </p:sp>
      <p:sp>
        <p:nvSpPr>
          <p:cNvPr id="3" name="Espace réservé du contenu 2">
            <a:extLst>
              <a:ext uri="{FF2B5EF4-FFF2-40B4-BE49-F238E27FC236}">
                <a16:creationId xmlns:a16="http://schemas.microsoft.com/office/drawing/2014/main" id="{38B3412A-854C-1727-8E9E-2E253B7BB059}"/>
              </a:ext>
            </a:extLst>
          </p:cNvPr>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Espace réservé du contenu 3">
            <a:extLst>
              <a:ext uri="{FF2B5EF4-FFF2-40B4-BE49-F238E27FC236}">
                <a16:creationId xmlns:a16="http://schemas.microsoft.com/office/drawing/2014/main" id="{16CD40E0-A490-2046-7C71-F45AC9718264}"/>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5" name="Espace réservé de la date 4">
            <a:extLst>
              <a:ext uri="{FF2B5EF4-FFF2-40B4-BE49-F238E27FC236}">
                <a16:creationId xmlns:a16="http://schemas.microsoft.com/office/drawing/2014/main" id="{033FD24E-DD18-D200-E3B6-BABFBEC27BB0}"/>
              </a:ext>
            </a:extLst>
          </p:cNvPr>
          <p:cNvSpPr>
            <a:spLocks noGrp="1"/>
          </p:cNvSpPr>
          <p:nvPr>
            <p:ph type="dt" sz="half" idx="10"/>
          </p:nvPr>
        </p:nvSpPr>
        <p:spPr/>
        <p:txBody>
          <a:bodyPr/>
          <a:lstStyle/>
          <a:p>
            <a:r>
              <a:rPr lang="fr-FR"/>
              <a:t>30/01/2026</a:t>
            </a:r>
            <a:endParaRPr lang="en-US"/>
          </a:p>
        </p:txBody>
      </p:sp>
      <p:sp>
        <p:nvSpPr>
          <p:cNvPr id="6" name="Espace réservé du pied de page 5">
            <a:extLst>
              <a:ext uri="{FF2B5EF4-FFF2-40B4-BE49-F238E27FC236}">
                <a16:creationId xmlns:a16="http://schemas.microsoft.com/office/drawing/2014/main" id="{4C220755-0FB0-C20B-069B-F9AD08242C4E}"/>
              </a:ext>
            </a:extLst>
          </p:cNvPr>
          <p:cNvSpPr>
            <a:spLocks noGrp="1"/>
          </p:cNvSpPr>
          <p:nvPr>
            <p:ph type="ftr" sz="quarter" idx="11"/>
          </p:nvPr>
        </p:nvSpPr>
        <p:spPr/>
        <p:txBody>
          <a:bodyPr/>
          <a:lstStyle/>
          <a:p>
            <a:r>
              <a:rPr lang="en-US"/>
              <a:t>Dr. MAHLAOUI — IPOPI Japanese PID Patients’ Meeting</a:t>
            </a:r>
          </a:p>
        </p:txBody>
      </p:sp>
      <p:sp>
        <p:nvSpPr>
          <p:cNvPr id="7" name="Espace réservé du numéro de diapositive 6">
            <a:extLst>
              <a:ext uri="{FF2B5EF4-FFF2-40B4-BE49-F238E27FC236}">
                <a16:creationId xmlns:a16="http://schemas.microsoft.com/office/drawing/2014/main" id="{81CEE5B4-061E-B565-D7C1-2A9066A38834}"/>
              </a:ext>
            </a:extLst>
          </p:cNvPr>
          <p:cNvSpPr>
            <a:spLocks noGrp="1"/>
          </p:cNvSpPr>
          <p:nvPr>
            <p:ph type="sldNum" sz="quarter" idx="12"/>
          </p:nvPr>
        </p:nvSpPr>
        <p:spPr/>
        <p:txBody>
          <a:bodyPr/>
          <a:lstStyle/>
          <a:p>
            <a:fld id="{97C2E797-AD65-E748-ABAB-1B1438C5BA3A}" type="slidenum">
              <a:rPr lang="en-US" smtClean="0"/>
              <a:t>‹nº›</a:t>
            </a:fld>
            <a:endParaRPr lang="en-US"/>
          </a:p>
        </p:txBody>
      </p:sp>
    </p:spTree>
    <p:extLst>
      <p:ext uri="{BB962C8B-B14F-4D97-AF65-F5344CB8AC3E}">
        <p14:creationId xmlns:p14="http://schemas.microsoft.com/office/powerpoint/2010/main" val="49841508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CD37361-A866-E73F-A009-C0413739793E}"/>
              </a:ext>
            </a:extLst>
          </p:cNvPr>
          <p:cNvSpPr>
            <a:spLocks noGrp="1"/>
          </p:cNvSpPr>
          <p:nvPr>
            <p:ph type="title"/>
          </p:nvPr>
        </p:nvSpPr>
        <p:spPr>
          <a:xfrm>
            <a:off x="839788" y="365125"/>
            <a:ext cx="10515600" cy="1325563"/>
          </a:xfrm>
        </p:spPr>
        <p:txBody>
          <a:bodyPr/>
          <a:lstStyle/>
          <a:p>
            <a:r>
              <a:rPr lang="fr-FR"/>
              <a:t>Modifiez le style du titre</a:t>
            </a:r>
            <a:endParaRPr lang="en-US"/>
          </a:p>
        </p:txBody>
      </p:sp>
      <p:sp>
        <p:nvSpPr>
          <p:cNvPr id="3" name="Espace réservé du texte 2">
            <a:extLst>
              <a:ext uri="{FF2B5EF4-FFF2-40B4-BE49-F238E27FC236}">
                <a16:creationId xmlns:a16="http://schemas.microsoft.com/office/drawing/2014/main" id="{F7EF89F0-2B17-88D2-FDB7-F8E1710468D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3552CE30-2609-FFE2-746D-1AB3D013514B}"/>
              </a:ext>
            </a:extLst>
          </p:cNvPr>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5" name="Espace réservé du texte 4">
            <a:extLst>
              <a:ext uri="{FF2B5EF4-FFF2-40B4-BE49-F238E27FC236}">
                <a16:creationId xmlns:a16="http://schemas.microsoft.com/office/drawing/2014/main" id="{9CACBF44-F6D3-B929-ACF5-F340CFA8C58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4DF3D7A1-8CF0-4E8C-EAA1-DA3DBCB1181E}"/>
              </a:ext>
            </a:extLst>
          </p:cNvPr>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7" name="Espace réservé de la date 6">
            <a:extLst>
              <a:ext uri="{FF2B5EF4-FFF2-40B4-BE49-F238E27FC236}">
                <a16:creationId xmlns:a16="http://schemas.microsoft.com/office/drawing/2014/main" id="{0E142EFF-75BE-D285-584B-047CA06ACC72}"/>
              </a:ext>
            </a:extLst>
          </p:cNvPr>
          <p:cNvSpPr>
            <a:spLocks noGrp="1"/>
          </p:cNvSpPr>
          <p:nvPr>
            <p:ph type="dt" sz="half" idx="10"/>
          </p:nvPr>
        </p:nvSpPr>
        <p:spPr/>
        <p:txBody>
          <a:bodyPr/>
          <a:lstStyle/>
          <a:p>
            <a:r>
              <a:rPr lang="fr-FR"/>
              <a:t>30/01/2026</a:t>
            </a:r>
            <a:endParaRPr lang="en-US"/>
          </a:p>
        </p:txBody>
      </p:sp>
      <p:sp>
        <p:nvSpPr>
          <p:cNvPr id="8" name="Espace réservé du pied de page 7">
            <a:extLst>
              <a:ext uri="{FF2B5EF4-FFF2-40B4-BE49-F238E27FC236}">
                <a16:creationId xmlns:a16="http://schemas.microsoft.com/office/drawing/2014/main" id="{5D3C8DBD-E892-4835-0889-63F97C0B7BF5}"/>
              </a:ext>
            </a:extLst>
          </p:cNvPr>
          <p:cNvSpPr>
            <a:spLocks noGrp="1"/>
          </p:cNvSpPr>
          <p:nvPr>
            <p:ph type="ftr" sz="quarter" idx="11"/>
          </p:nvPr>
        </p:nvSpPr>
        <p:spPr/>
        <p:txBody>
          <a:bodyPr/>
          <a:lstStyle/>
          <a:p>
            <a:r>
              <a:rPr lang="en-US"/>
              <a:t>Dr. MAHLAOUI — IPOPI Japanese PID Patients’ Meeting</a:t>
            </a:r>
          </a:p>
        </p:txBody>
      </p:sp>
      <p:sp>
        <p:nvSpPr>
          <p:cNvPr id="9" name="Espace réservé du numéro de diapositive 8">
            <a:extLst>
              <a:ext uri="{FF2B5EF4-FFF2-40B4-BE49-F238E27FC236}">
                <a16:creationId xmlns:a16="http://schemas.microsoft.com/office/drawing/2014/main" id="{35242FB4-C532-AD7D-09B2-D537A6ABF920}"/>
              </a:ext>
            </a:extLst>
          </p:cNvPr>
          <p:cNvSpPr>
            <a:spLocks noGrp="1"/>
          </p:cNvSpPr>
          <p:nvPr>
            <p:ph type="sldNum" sz="quarter" idx="12"/>
          </p:nvPr>
        </p:nvSpPr>
        <p:spPr/>
        <p:txBody>
          <a:bodyPr/>
          <a:lstStyle/>
          <a:p>
            <a:fld id="{97C2E797-AD65-E748-ABAB-1B1438C5BA3A}" type="slidenum">
              <a:rPr lang="en-US" smtClean="0"/>
              <a:t>‹nº›</a:t>
            </a:fld>
            <a:endParaRPr lang="en-US"/>
          </a:p>
        </p:txBody>
      </p:sp>
    </p:spTree>
    <p:extLst>
      <p:ext uri="{BB962C8B-B14F-4D97-AF65-F5344CB8AC3E}">
        <p14:creationId xmlns:p14="http://schemas.microsoft.com/office/powerpoint/2010/main" val="62752678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0443B39-E048-FD71-BF05-472E7A025B9F}"/>
              </a:ext>
            </a:extLst>
          </p:cNvPr>
          <p:cNvSpPr>
            <a:spLocks noGrp="1"/>
          </p:cNvSpPr>
          <p:nvPr>
            <p:ph type="title"/>
          </p:nvPr>
        </p:nvSpPr>
        <p:spPr/>
        <p:txBody>
          <a:bodyPr/>
          <a:lstStyle/>
          <a:p>
            <a:r>
              <a:rPr lang="fr-FR"/>
              <a:t>Modifiez le style du titre</a:t>
            </a:r>
            <a:endParaRPr lang="en-US"/>
          </a:p>
        </p:txBody>
      </p:sp>
      <p:sp>
        <p:nvSpPr>
          <p:cNvPr id="3" name="Espace réservé de la date 2">
            <a:extLst>
              <a:ext uri="{FF2B5EF4-FFF2-40B4-BE49-F238E27FC236}">
                <a16:creationId xmlns:a16="http://schemas.microsoft.com/office/drawing/2014/main" id="{17D9CE8C-C8A4-1912-6206-65BE5515E616}"/>
              </a:ext>
            </a:extLst>
          </p:cNvPr>
          <p:cNvSpPr>
            <a:spLocks noGrp="1"/>
          </p:cNvSpPr>
          <p:nvPr>
            <p:ph type="dt" sz="half" idx="10"/>
          </p:nvPr>
        </p:nvSpPr>
        <p:spPr/>
        <p:txBody>
          <a:bodyPr/>
          <a:lstStyle/>
          <a:p>
            <a:r>
              <a:rPr lang="fr-FR"/>
              <a:t>30/01/2026</a:t>
            </a:r>
            <a:endParaRPr lang="en-US"/>
          </a:p>
        </p:txBody>
      </p:sp>
      <p:sp>
        <p:nvSpPr>
          <p:cNvPr id="4" name="Espace réservé du pied de page 3">
            <a:extLst>
              <a:ext uri="{FF2B5EF4-FFF2-40B4-BE49-F238E27FC236}">
                <a16:creationId xmlns:a16="http://schemas.microsoft.com/office/drawing/2014/main" id="{4AA8A71F-6CEC-64E5-BADB-7C602BC28EBD}"/>
              </a:ext>
            </a:extLst>
          </p:cNvPr>
          <p:cNvSpPr>
            <a:spLocks noGrp="1"/>
          </p:cNvSpPr>
          <p:nvPr>
            <p:ph type="ftr" sz="quarter" idx="11"/>
          </p:nvPr>
        </p:nvSpPr>
        <p:spPr/>
        <p:txBody>
          <a:bodyPr/>
          <a:lstStyle/>
          <a:p>
            <a:r>
              <a:rPr lang="en-US"/>
              <a:t>Dr. MAHLAOUI — IPOPI Japanese PID Patients’ Meeting</a:t>
            </a:r>
          </a:p>
        </p:txBody>
      </p:sp>
      <p:sp>
        <p:nvSpPr>
          <p:cNvPr id="5" name="Espace réservé du numéro de diapositive 4">
            <a:extLst>
              <a:ext uri="{FF2B5EF4-FFF2-40B4-BE49-F238E27FC236}">
                <a16:creationId xmlns:a16="http://schemas.microsoft.com/office/drawing/2014/main" id="{C44E1A9A-FB86-75F3-7CD1-14A987B739B6}"/>
              </a:ext>
            </a:extLst>
          </p:cNvPr>
          <p:cNvSpPr>
            <a:spLocks noGrp="1"/>
          </p:cNvSpPr>
          <p:nvPr>
            <p:ph type="sldNum" sz="quarter" idx="12"/>
          </p:nvPr>
        </p:nvSpPr>
        <p:spPr/>
        <p:txBody>
          <a:bodyPr/>
          <a:lstStyle/>
          <a:p>
            <a:fld id="{97C2E797-AD65-E748-ABAB-1B1438C5BA3A}" type="slidenum">
              <a:rPr lang="en-US" smtClean="0"/>
              <a:t>‹nº›</a:t>
            </a:fld>
            <a:endParaRPr lang="en-US"/>
          </a:p>
        </p:txBody>
      </p:sp>
    </p:spTree>
    <p:extLst>
      <p:ext uri="{BB962C8B-B14F-4D97-AF65-F5344CB8AC3E}">
        <p14:creationId xmlns:p14="http://schemas.microsoft.com/office/powerpoint/2010/main" val="57234251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44DA874F-CA72-29EA-3A56-EF46DB521FA1}"/>
              </a:ext>
            </a:extLst>
          </p:cNvPr>
          <p:cNvSpPr>
            <a:spLocks noGrp="1"/>
          </p:cNvSpPr>
          <p:nvPr>
            <p:ph type="dt" sz="half" idx="10"/>
          </p:nvPr>
        </p:nvSpPr>
        <p:spPr/>
        <p:txBody>
          <a:bodyPr/>
          <a:lstStyle/>
          <a:p>
            <a:r>
              <a:rPr lang="fr-FR"/>
              <a:t>30/01/2026</a:t>
            </a:r>
            <a:endParaRPr lang="en-US"/>
          </a:p>
        </p:txBody>
      </p:sp>
      <p:sp>
        <p:nvSpPr>
          <p:cNvPr id="3" name="Espace réservé du pied de page 2">
            <a:extLst>
              <a:ext uri="{FF2B5EF4-FFF2-40B4-BE49-F238E27FC236}">
                <a16:creationId xmlns:a16="http://schemas.microsoft.com/office/drawing/2014/main" id="{6E059B9F-AADF-F371-690D-80015524AC86}"/>
              </a:ext>
            </a:extLst>
          </p:cNvPr>
          <p:cNvSpPr>
            <a:spLocks noGrp="1"/>
          </p:cNvSpPr>
          <p:nvPr>
            <p:ph type="ftr" sz="quarter" idx="11"/>
          </p:nvPr>
        </p:nvSpPr>
        <p:spPr/>
        <p:txBody>
          <a:bodyPr/>
          <a:lstStyle/>
          <a:p>
            <a:r>
              <a:rPr lang="en-US"/>
              <a:t>Dr. MAHLAOUI — IPOPI Japanese PID Patients’ Meeting</a:t>
            </a:r>
          </a:p>
        </p:txBody>
      </p:sp>
      <p:sp>
        <p:nvSpPr>
          <p:cNvPr id="4" name="Espace réservé du numéro de diapositive 3">
            <a:extLst>
              <a:ext uri="{FF2B5EF4-FFF2-40B4-BE49-F238E27FC236}">
                <a16:creationId xmlns:a16="http://schemas.microsoft.com/office/drawing/2014/main" id="{97819428-1974-9660-85CC-4F6230EDB044}"/>
              </a:ext>
            </a:extLst>
          </p:cNvPr>
          <p:cNvSpPr>
            <a:spLocks noGrp="1"/>
          </p:cNvSpPr>
          <p:nvPr>
            <p:ph type="sldNum" sz="quarter" idx="12"/>
          </p:nvPr>
        </p:nvSpPr>
        <p:spPr/>
        <p:txBody>
          <a:bodyPr/>
          <a:lstStyle/>
          <a:p>
            <a:fld id="{97C2E797-AD65-E748-ABAB-1B1438C5BA3A}" type="slidenum">
              <a:rPr lang="en-US" smtClean="0"/>
              <a:t>‹nº›</a:t>
            </a:fld>
            <a:endParaRPr lang="en-US"/>
          </a:p>
        </p:txBody>
      </p:sp>
    </p:spTree>
    <p:extLst>
      <p:ext uri="{BB962C8B-B14F-4D97-AF65-F5344CB8AC3E}">
        <p14:creationId xmlns:p14="http://schemas.microsoft.com/office/powerpoint/2010/main" val="109594968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6D19A7E-D2E0-CE53-2949-03AEE54D5956}"/>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endParaRPr lang="en-US"/>
          </a:p>
        </p:txBody>
      </p:sp>
      <p:sp>
        <p:nvSpPr>
          <p:cNvPr id="3" name="Espace réservé du contenu 2">
            <a:extLst>
              <a:ext uri="{FF2B5EF4-FFF2-40B4-BE49-F238E27FC236}">
                <a16:creationId xmlns:a16="http://schemas.microsoft.com/office/drawing/2014/main" id="{C9DE53BE-CBCB-0F8A-526E-DB514C94B7C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Espace réservé du texte 3">
            <a:extLst>
              <a:ext uri="{FF2B5EF4-FFF2-40B4-BE49-F238E27FC236}">
                <a16:creationId xmlns:a16="http://schemas.microsoft.com/office/drawing/2014/main" id="{08A88B62-021B-1178-F409-4A596A81E05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471F0C9A-FB99-84E8-FFCB-04A35655075E}"/>
              </a:ext>
            </a:extLst>
          </p:cNvPr>
          <p:cNvSpPr>
            <a:spLocks noGrp="1"/>
          </p:cNvSpPr>
          <p:nvPr>
            <p:ph type="dt" sz="half" idx="10"/>
          </p:nvPr>
        </p:nvSpPr>
        <p:spPr/>
        <p:txBody>
          <a:bodyPr/>
          <a:lstStyle/>
          <a:p>
            <a:r>
              <a:rPr lang="fr-FR"/>
              <a:t>30/01/2026</a:t>
            </a:r>
            <a:endParaRPr lang="en-US"/>
          </a:p>
        </p:txBody>
      </p:sp>
      <p:sp>
        <p:nvSpPr>
          <p:cNvPr id="6" name="Espace réservé du pied de page 5">
            <a:extLst>
              <a:ext uri="{FF2B5EF4-FFF2-40B4-BE49-F238E27FC236}">
                <a16:creationId xmlns:a16="http://schemas.microsoft.com/office/drawing/2014/main" id="{2D8AEEA4-685C-0FE1-7139-18281C171E4C}"/>
              </a:ext>
            </a:extLst>
          </p:cNvPr>
          <p:cNvSpPr>
            <a:spLocks noGrp="1"/>
          </p:cNvSpPr>
          <p:nvPr>
            <p:ph type="ftr" sz="quarter" idx="11"/>
          </p:nvPr>
        </p:nvSpPr>
        <p:spPr/>
        <p:txBody>
          <a:bodyPr/>
          <a:lstStyle/>
          <a:p>
            <a:r>
              <a:rPr lang="en-US"/>
              <a:t>Dr. MAHLAOUI — IPOPI Japanese PID Patients’ Meeting</a:t>
            </a:r>
          </a:p>
        </p:txBody>
      </p:sp>
      <p:sp>
        <p:nvSpPr>
          <p:cNvPr id="7" name="Espace réservé du numéro de diapositive 6">
            <a:extLst>
              <a:ext uri="{FF2B5EF4-FFF2-40B4-BE49-F238E27FC236}">
                <a16:creationId xmlns:a16="http://schemas.microsoft.com/office/drawing/2014/main" id="{20CEC59B-71DE-C60F-0BEF-64B6E7437E3F}"/>
              </a:ext>
            </a:extLst>
          </p:cNvPr>
          <p:cNvSpPr>
            <a:spLocks noGrp="1"/>
          </p:cNvSpPr>
          <p:nvPr>
            <p:ph type="sldNum" sz="quarter" idx="12"/>
          </p:nvPr>
        </p:nvSpPr>
        <p:spPr/>
        <p:txBody>
          <a:bodyPr/>
          <a:lstStyle/>
          <a:p>
            <a:fld id="{97C2E797-AD65-E748-ABAB-1B1438C5BA3A}" type="slidenum">
              <a:rPr lang="en-US" smtClean="0"/>
              <a:t>‹nº›</a:t>
            </a:fld>
            <a:endParaRPr lang="en-US"/>
          </a:p>
        </p:txBody>
      </p:sp>
    </p:spTree>
    <p:extLst>
      <p:ext uri="{BB962C8B-B14F-4D97-AF65-F5344CB8AC3E}">
        <p14:creationId xmlns:p14="http://schemas.microsoft.com/office/powerpoint/2010/main" val="567257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152AE0B-0F69-2236-F332-73107E18629E}"/>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endParaRPr lang="en-US"/>
          </a:p>
        </p:txBody>
      </p:sp>
      <p:sp>
        <p:nvSpPr>
          <p:cNvPr id="3" name="Espace réservé pour une image  2">
            <a:extLst>
              <a:ext uri="{FF2B5EF4-FFF2-40B4-BE49-F238E27FC236}">
                <a16:creationId xmlns:a16="http://schemas.microsoft.com/office/drawing/2014/main" id="{104D3030-12C9-499B-7022-EF4836B766D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Espace réservé du texte 3">
            <a:extLst>
              <a:ext uri="{FF2B5EF4-FFF2-40B4-BE49-F238E27FC236}">
                <a16:creationId xmlns:a16="http://schemas.microsoft.com/office/drawing/2014/main" id="{5C593CA7-1EE2-8B87-AC27-BEE7469AD5B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43D87CB5-A161-436E-203D-B730F05271DC}"/>
              </a:ext>
            </a:extLst>
          </p:cNvPr>
          <p:cNvSpPr>
            <a:spLocks noGrp="1"/>
          </p:cNvSpPr>
          <p:nvPr>
            <p:ph type="dt" sz="half" idx="10"/>
          </p:nvPr>
        </p:nvSpPr>
        <p:spPr/>
        <p:txBody>
          <a:bodyPr/>
          <a:lstStyle/>
          <a:p>
            <a:r>
              <a:rPr lang="fr-FR"/>
              <a:t>30/01/2026</a:t>
            </a:r>
            <a:endParaRPr lang="en-US"/>
          </a:p>
        </p:txBody>
      </p:sp>
      <p:sp>
        <p:nvSpPr>
          <p:cNvPr id="6" name="Espace réservé du pied de page 5">
            <a:extLst>
              <a:ext uri="{FF2B5EF4-FFF2-40B4-BE49-F238E27FC236}">
                <a16:creationId xmlns:a16="http://schemas.microsoft.com/office/drawing/2014/main" id="{8AB1C6BD-A687-9D16-7711-3E468282C838}"/>
              </a:ext>
            </a:extLst>
          </p:cNvPr>
          <p:cNvSpPr>
            <a:spLocks noGrp="1"/>
          </p:cNvSpPr>
          <p:nvPr>
            <p:ph type="ftr" sz="quarter" idx="11"/>
          </p:nvPr>
        </p:nvSpPr>
        <p:spPr/>
        <p:txBody>
          <a:bodyPr/>
          <a:lstStyle/>
          <a:p>
            <a:r>
              <a:rPr lang="en-US"/>
              <a:t>Dr. MAHLAOUI — IPOPI Japanese PID Patients’ Meeting</a:t>
            </a:r>
          </a:p>
        </p:txBody>
      </p:sp>
      <p:sp>
        <p:nvSpPr>
          <p:cNvPr id="7" name="Espace réservé du numéro de diapositive 6">
            <a:extLst>
              <a:ext uri="{FF2B5EF4-FFF2-40B4-BE49-F238E27FC236}">
                <a16:creationId xmlns:a16="http://schemas.microsoft.com/office/drawing/2014/main" id="{69CF1F4E-2BB4-D854-6AC5-EF9564779E01}"/>
              </a:ext>
            </a:extLst>
          </p:cNvPr>
          <p:cNvSpPr>
            <a:spLocks noGrp="1"/>
          </p:cNvSpPr>
          <p:nvPr>
            <p:ph type="sldNum" sz="quarter" idx="12"/>
          </p:nvPr>
        </p:nvSpPr>
        <p:spPr/>
        <p:txBody>
          <a:bodyPr/>
          <a:lstStyle/>
          <a:p>
            <a:fld id="{97C2E797-AD65-E748-ABAB-1B1438C5BA3A}" type="slidenum">
              <a:rPr lang="en-US" smtClean="0"/>
              <a:t>‹nº›</a:t>
            </a:fld>
            <a:endParaRPr lang="en-US"/>
          </a:p>
        </p:txBody>
      </p:sp>
    </p:spTree>
    <p:extLst>
      <p:ext uri="{BB962C8B-B14F-4D97-AF65-F5344CB8AC3E}">
        <p14:creationId xmlns:p14="http://schemas.microsoft.com/office/powerpoint/2010/main" val="105378072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EBD04BB-E6DC-C009-FDBB-41FD309E47C1}"/>
              </a:ext>
            </a:extLst>
          </p:cNvPr>
          <p:cNvSpPr>
            <a:spLocks noGrp="1"/>
          </p:cNvSpPr>
          <p:nvPr>
            <p:ph type="title"/>
          </p:nvPr>
        </p:nvSpPr>
        <p:spPr/>
        <p:txBody>
          <a:bodyPr/>
          <a:lstStyle/>
          <a:p>
            <a:r>
              <a:rPr lang="fr-FR"/>
              <a:t>Modifiez le style du titre</a:t>
            </a:r>
            <a:endParaRPr lang="en-US"/>
          </a:p>
        </p:txBody>
      </p:sp>
      <p:sp>
        <p:nvSpPr>
          <p:cNvPr id="3" name="Espace réservé du texte vertical 2">
            <a:extLst>
              <a:ext uri="{FF2B5EF4-FFF2-40B4-BE49-F238E27FC236}">
                <a16:creationId xmlns:a16="http://schemas.microsoft.com/office/drawing/2014/main" id="{195A3187-4564-F47C-BBBA-8756AE618803}"/>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Espace réservé de la date 3">
            <a:extLst>
              <a:ext uri="{FF2B5EF4-FFF2-40B4-BE49-F238E27FC236}">
                <a16:creationId xmlns:a16="http://schemas.microsoft.com/office/drawing/2014/main" id="{5FAF565D-6E04-22BD-AD96-D6DAD7FA3D77}"/>
              </a:ext>
            </a:extLst>
          </p:cNvPr>
          <p:cNvSpPr>
            <a:spLocks noGrp="1"/>
          </p:cNvSpPr>
          <p:nvPr>
            <p:ph type="dt" sz="half" idx="10"/>
          </p:nvPr>
        </p:nvSpPr>
        <p:spPr/>
        <p:txBody>
          <a:bodyPr/>
          <a:lstStyle/>
          <a:p>
            <a:r>
              <a:rPr lang="fr-FR"/>
              <a:t>30/01/2026</a:t>
            </a:r>
            <a:endParaRPr lang="en-US"/>
          </a:p>
        </p:txBody>
      </p:sp>
      <p:sp>
        <p:nvSpPr>
          <p:cNvPr id="5" name="Espace réservé du pied de page 4">
            <a:extLst>
              <a:ext uri="{FF2B5EF4-FFF2-40B4-BE49-F238E27FC236}">
                <a16:creationId xmlns:a16="http://schemas.microsoft.com/office/drawing/2014/main" id="{32DBF715-41DB-CFE1-D634-0312A3116ACF}"/>
              </a:ext>
            </a:extLst>
          </p:cNvPr>
          <p:cNvSpPr>
            <a:spLocks noGrp="1"/>
          </p:cNvSpPr>
          <p:nvPr>
            <p:ph type="ftr" sz="quarter" idx="11"/>
          </p:nvPr>
        </p:nvSpPr>
        <p:spPr/>
        <p:txBody>
          <a:bodyPr/>
          <a:lstStyle/>
          <a:p>
            <a:r>
              <a:rPr lang="en-US"/>
              <a:t>Dr. MAHLAOUI — IPOPI Japanese PID Patients’ Meeting</a:t>
            </a:r>
          </a:p>
        </p:txBody>
      </p:sp>
      <p:sp>
        <p:nvSpPr>
          <p:cNvPr id="6" name="Espace réservé du numéro de diapositive 5">
            <a:extLst>
              <a:ext uri="{FF2B5EF4-FFF2-40B4-BE49-F238E27FC236}">
                <a16:creationId xmlns:a16="http://schemas.microsoft.com/office/drawing/2014/main" id="{1427C1EA-7347-DE5A-8A5C-DD5C969BED44}"/>
              </a:ext>
            </a:extLst>
          </p:cNvPr>
          <p:cNvSpPr>
            <a:spLocks noGrp="1"/>
          </p:cNvSpPr>
          <p:nvPr>
            <p:ph type="sldNum" sz="quarter" idx="12"/>
          </p:nvPr>
        </p:nvSpPr>
        <p:spPr/>
        <p:txBody>
          <a:bodyPr/>
          <a:lstStyle/>
          <a:p>
            <a:fld id="{97C2E797-AD65-E748-ABAB-1B1438C5BA3A}" type="slidenum">
              <a:rPr lang="en-US" smtClean="0"/>
              <a:t>‹nº›</a:t>
            </a:fld>
            <a:endParaRPr lang="en-US"/>
          </a:p>
        </p:txBody>
      </p:sp>
    </p:spTree>
    <p:extLst>
      <p:ext uri="{BB962C8B-B14F-4D97-AF65-F5344CB8AC3E}">
        <p14:creationId xmlns:p14="http://schemas.microsoft.com/office/powerpoint/2010/main" val="175097954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7329A2EF-8B19-F805-DDF3-2C134714F3EB}"/>
              </a:ext>
            </a:extLst>
          </p:cNvPr>
          <p:cNvSpPr>
            <a:spLocks noGrp="1"/>
          </p:cNvSpPr>
          <p:nvPr>
            <p:ph type="title" orient="vert"/>
          </p:nvPr>
        </p:nvSpPr>
        <p:spPr>
          <a:xfrm>
            <a:off x="8724900" y="365125"/>
            <a:ext cx="2628900" cy="5811838"/>
          </a:xfrm>
        </p:spPr>
        <p:txBody>
          <a:bodyPr vert="eaVert"/>
          <a:lstStyle/>
          <a:p>
            <a:r>
              <a:rPr lang="fr-FR"/>
              <a:t>Modifiez le style du titre</a:t>
            </a:r>
            <a:endParaRPr lang="en-US"/>
          </a:p>
        </p:txBody>
      </p:sp>
      <p:sp>
        <p:nvSpPr>
          <p:cNvPr id="3" name="Espace réservé du texte vertical 2">
            <a:extLst>
              <a:ext uri="{FF2B5EF4-FFF2-40B4-BE49-F238E27FC236}">
                <a16:creationId xmlns:a16="http://schemas.microsoft.com/office/drawing/2014/main" id="{5478021D-739F-4C85-5936-4C9167125939}"/>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Espace réservé de la date 3">
            <a:extLst>
              <a:ext uri="{FF2B5EF4-FFF2-40B4-BE49-F238E27FC236}">
                <a16:creationId xmlns:a16="http://schemas.microsoft.com/office/drawing/2014/main" id="{D3210072-77BD-317B-8DF1-8EDCD0EAA9E0}"/>
              </a:ext>
            </a:extLst>
          </p:cNvPr>
          <p:cNvSpPr>
            <a:spLocks noGrp="1"/>
          </p:cNvSpPr>
          <p:nvPr>
            <p:ph type="dt" sz="half" idx="10"/>
          </p:nvPr>
        </p:nvSpPr>
        <p:spPr/>
        <p:txBody>
          <a:bodyPr/>
          <a:lstStyle/>
          <a:p>
            <a:r>
              <a:rPr lang="fr-FR"/>
              <a:t>30/01/2026</a:t>
            </a:r>
            <a:endParaRPr lang="en-US"/>
          </a:p>
        </p:txBody>
      </p:sp>
      <p:sp>
        <p:nvSpPr>
          <p:cNvPr id="5" name="Espace réservé du pied de page 4">
            <a:extLst>
              <a:ext uri="{FF2B5EF4-FFF2-40B4-BE49-F238E27FC236}">
                <a16:creationId xmlns:a16="http://schemas.microsoft.com/office/drawing/2014/main" id="{9B84AE2B-49A1-D7DE-A7D9-50E477281FDD}"/>
              </a:ext>
            </a:extLst>
          </p:cNvPr>
          <p:cNvSpPr>
            <a:spLocks noGrp="1"/>
          </p:cNvSpPr>
          <p:nvPr>
            <p:ph type="ftr" sz="quarter" idx="11"/>
          </p:nvPr>
        </p:nvSpPr>
        <p:spPr/>
        <p:txBody>
          <a:bodyPr/>
          <a:lstStyle/>
          <a:p>
            <a:r>
              <a:rPr lang="en-US"/>
              <a:t>Dr. MAHLAOUI — IPOPI Japanese PID Patients’ Meeting</a:t>
            </a:r>
          </a:p>
        </p:txBody>
      </p:sp>
      <p:sp>
        <p:nvSpPr>
          <p:cNvPr id="6" name="Espace réservé du numéro de diapositive 5">
            <a:extLst>
              <a:ext uri="{FF2B5EF4-FFF2-40B4-BE49-F238E27FC236}">
                <a16:creationId xmlns:a16="http://schemas.microsoft.com/office/drawing/2014/main" id="{B280F9ED-993B-8D19-85A2-7C0BCD92014F}"/>
              </a:ext>
            </a:extLst>
          </p:cNvPr>
          <p:cNvSpPr>
            <a:spLocks noGrp="1"/>
          </p:cNvSpPr>
          <p:nvPr>
            <p:ph type="sldNum" sz="quarter" idx="12"/>
          </p:nvPr>
        </p:nvSpPr>
        <p:spPr/>
        <p:txBody>
          <a:bodyPr/>
          <a:lstStyle/>
          <a:p>
            <a:fld id="{97C2E797-AD65-E748-ABAB-1B1438C5BA3A}" type="slidenum">
              <a:rPr lang="en-US" smtClean="0"/>
              <a:t>‹nº›</a:t>
            </a:fld>
            <a:endParaRPr lang="en-US"/>
          </a:p>
        </p:txBody>
      </p:sp>
    </p:spTree>
    <p:extLst>
      <p:ext uri="{BB962C8B-B14F-4D97-AF65-F5344CB8AC3E}">
        <p14:creationId xmlns:p14="http://schemas.microsoft.com/office/powerpoint/2010/main" val="315916762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8" name="Content Placeholder 2"/>
          <p:cNvSpPr>
            <a:spLocks noGrp="1"/>
          </p:cNvSpPr>
          <p:nvPr>
            <p:ph idx="1"/>
          </p:nvPr>
        </p:nvSpPr>
        <p:spPr>
          <a:xfrm>
            <a:off x="554404" y="1411818"/>
            <a:ext cx="11104199" cy="4061883"/>
          </a:xfrm>
          <a:prstGeom prst="rect">
            <a:avLst/>
          </a:prstGeom>
        </p:spPr>
        <p:txBody>
          <a:bodyPr lIns="102403" tIns="51202" rIns="102403" bIns="51202"/>
          <a:lstStyle>
            <a:lvl1pPr>
              <a:spcAft>
                <a:spcPts val="128"/>
              </a:spcAft>
              <a:defRPr>
                <a:solidFill>
                  <a:schemeClr val="accent3"/>
                </a:solidFill>
              </a:defRPr>
            </a:lvl1pPr>
            <a:lvl2pPr>
              <a:defRPr>
                <a:solidFill>
                  <a:schemeClr val="accent3"/>
                </a:solidFill>
              </a:defRPr>
            </a:lvl2pPr>
            <a:lvl3pPr>
              <a:defRPr>
                <a:solidFill>
                  <a:schemeClr val="accent3"/>
                </a:solidFill>
              </a:defRPr>
            </a:lvl3pPr>
            <a:lvl4pPr>
              <a:defRPr>
                <a:solidFill>
                  <a:schemeClr val="accent3"/>
                </a:solidFill>
              </a:defRPr>
            </a:lvl4pPr>
            <a:lvl5pPr>
              <a:defRPr>
                <a:solidFill>
                  <a:schemeClr val="accent3"/>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Placeholder 1"/>
          <p:cNvSpPr>
            <a:spLocks noGrp="1"/>
          </p:cNvSpPr>
          <p:nvPr>
            <p:ph type="title"/>
          </p:nvPr>
        </p:nvSpPr>
        <p:spPr>
          <a:xfrm>
            <a:off x="550341" y="76210"/>
            <a:ext cx="9354400" cy="626640"/>
          </a:xfrm>
          <a:prstGeom prst="rect">
            <a:avLst/>
          </a:prstGeom>
        </p:spPr>
        <p:txBody>
          <a:bodyPr vert="horz" lIns="0" tIns="0" rIns="0" bIns="0" rtlCol="0" anchor="ctr" anchorCtr="0">
            <a:noAutofit/>
          </a:bodyPr>
          <a:lstStyle>
            <a:lvl1pPr>
              <a:defRPr sz="2000" b="0">
                <a:solidFill>
                  <a:schemeClr val="accent2"/>
                </a:solidFill>
                <a:latin typeface="Arial" charset="0"/>
                <a:ea typeface="Arial" charset="0"/>
                <a:cs typeface="Arial" charset="0"/>
              </a:defRPr>
            </a:lvl1pPr>
          </a:lstStyle>
          <a:p>
            <a:r>
              <a:rPr lang="en-US" dirty="0"/>
              <a:t>Click to edit Master title style</a:t>
            </a:r>
          </a:p>
        </p:txBody>
      </p:sp>
      <p:sp>
        <p:nvSpPr>
          <p:cNvPr id="4" name="Slide Number Placeholder 5"/>
          <p:cNvSpPr>
            <a:spLocks noGrp="1"/>
          </p:cNvSpPr>
          <p:nvPr>
            <p:ph type="sldNum" sz="quarter" idx="10"/>
          </p:nvPr>
        </p:nvSpPr>
        <p:spPr>
          <a:xfrm>
            <a:off x="11024046" y="5903582"/>
            <a:ext cx="633773" cy="631961"/>
          </a:xfrm>
          <a:prstGeom prst="rect">
            <a:avLst/>
          </a:prstGeom>
        </p:spPr>
        <p:txBody>
          <a:bodyPr vert="horz" wrap="square" lIns="0" tIns="0" rIns="0" bIns="0" numCol="1" anchor="b" anchorCtr="0" compatLnSpc="1">
            <a:prstTxWarp prst="textNoShape">
              <a:avLst/>
            </a:prstTxWarp>
            <a:noAutofit/>
          </a:bodyPr>
          <a:lstStyle>
            <a:lvl1pPr algn="r" defTabSz="766861" eaLnBrk="1" hangingPunct="1">
              <a:defRPr sz="1000">
                <a:solidFill>
                  <a:srgbClr val="575757"/>
                </a:solidFill>
                <a:latin typeface="Arial" charset="0"/>
                <a:cs typeface="Arial" charset="0"/>
              </a:defRPr>
            </a:lvl1pPr>
          </a:lstStyle>
          <a:p>
            <a:fld id="{EB089449-1BEA-2343-988D-2AD495FE56A2}" type="slidenum">
              <a:rPr lang="en-GB"/>
              <a:pPr/>
              <a:t>‹nº›</a:t>
            </a:fld>
            <a:endParaRPr lang="en-GB"/>
          </a:p>
        </p:txBody>
      </p:sp>
    </p:spTree>
    <p:extLst>
      <p:ext uri="{BB962C8B-B14F-4D97-AF65-F5344CB8AC3E}">
        <p14:creationId xmlns:p14="http://schemas.microsoft.com/office/powerpoint/2010/main" val="24342866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ação">
    <p:spTree>
      <p:nvGrpSpPr>
        <p:cNvPr id="1" name=""/>
        <p:cNvGrpSpPr/>
        <p:nvPr/>
      </p:nvGrpSpPr>
      <p:grpSpPr>
        <a:xfrm>
          <a:off x="0" y="0"/>
          <a:ext cx="0" cy="0"/>
          <a:chOff x="0" y="0"/>
          <a:chExt cx="0" cy="0"/>
        </a:xfrm>
      </p:grpSpPr>
      <p:sp>
        <p:nvSpPr>
          <p:cNvPr id="3" name="Marcador de Posição do Texto 2">
            <a:extLst>
              <a:ext uri="{FF2B5EF4-FFF2-40B4-BE49-F238E27FC236}">
                <a16:creationId xmlns:a16="http://schemas.microsoft.com/office/drawing/2014/main" id="{DA2502CD-F4A1-A490-F10B-A883F02199F9}"/>
              </a:ext>
            </a:extLst>
          </p:cNvPr>
          <p:cNvSpPr>
            <a:spLocks noGrp="1"/>
          </p:cNvSpPr>
          <p:nvPr>
            <p:ph type="body" idx="1" hasCustomPrompt="1"/>
          </p:nvPr>
        </p:nvSpPr>
        <p:spPr>
          <a:xfrm>
            <a:off x="453631" y="2249078"/>
            <a:ext cx="5389029" cy="823912"/>
          </a:xfrm>
        </p:spPr>
        <p:txBody>
          <a:bodyPr anchor="ctr">
            <a:normAutofit/>
          </a:bodyPr>
          <a:lstStyle>
            <a:lvl1pPr marL="0" indent="0">
              <a:buNone/>
              <a:defRPr sz="1800" b="1">
                <a:solidFill>
                  <a:schemeClr val="bg2">
                    <a:lumMod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noProof="0" dirty="0"/>
              <a:t>Click to edit Global Template text styles</a:t>
            </a:r>
          </a:p>
        </p:txBody>
      </p:sp>
      <p:sp>
        <p:nvSpPr>
          <p:cNvPr id="4" name="Marcador de Posição de Conteúdo 3">
            <a:extLst>
              <a:ext uri="{FF2B5EF4-FFF2-40B4-BE49-F238E27FC236}">
                <a16:creationId xmlns:a16="http://schemas.microsoft.com/office/drawing/2014/main" id="{2C6B2489-869B-DAFE-C312-74423EB0FA4E}"/>
              </a:ext>
            </a:extLst>
          </p:cNvPr>
          <p:cNvSpPr>
            <a:spLocks noGrp="1"/>
          </p:cNvSpPr>
          <p:nvPr>
            <p:ph sz="half" idx="2" hasCustomPrompt="1"/>
          </p:nvPr>
        </p:nvSpPr>
        <p:spPr>
          <a:xfrm>
            <a:off x="453631" y="3072989"/>
            <a:ext cx="5389029" cy="2840915"/>
          </a:xfrm>
        </p:spPr>
        <p:txBody>
          <a:bodyPr/>
          <a:lstStyle>
            <a:lvl1pPr>
              <a:defRPr>
                <a:solidFill>
                  <a:schemeClr val="tx1">
                    <a:lumMod val="50000"/>
                    <a:lumOff val="50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GB" noProof="0" dirty="0"/>
              <a:t>Click to edit Global Template text styles</a:t>
            </a:r>
          </a:p>
          <a:p>
            <a:pPr lvl="1"/>
            <a:r>
              <a:rPr lang="en-GB" noProof="0" dirty="0"/>
              <a:t>Second level </a:t>
            </a:r>
          </a:p>
          <a:p>
            <a:pPr lvl="2"/>
            <a:r>
              <a:rPr lang="en-GB" noProof="0" dirty="0"/>
              <a:t>Third level</a:t>
            </a:r>
          </a:p>
          <a:p>
            <a:pPr lvl="3"/>
            <a:r>
              <a:rPr lang="en-GB" noProof="0" dirty="0"/>
              <a:t>Fourth level</a:t>
            </a:r>
          </a:p>
          <a:p>
            <a:pPr lvl="4"/>
            <a:r>
              <a:rPr lang="en-GB" noProof="0" dirty="0"/>
              <a:t>Fifth level</a:t>
            </a:r>
          </a:p>
        </p:txBody>
      </p:sp>
      <p:sp>
        <p:nvSpPr>
          <p:cNvPr id="5" name="Marcador de Posição do Texto 4">
            <a:extLst>
              <a:ext uri="{FF2B5EF4-FFF2-40B4-BE49-F238E27FC236}">
                <a16:creationId xmlns:a16="http://schemas.microsoft.com/office/drawing/2014/main" id="{97625F51-E4E0-BC55-6106-BDF52270937C}"/>
              </a:ext>
            </a:extLst>
          </p:cNvPr>
          <p:cNvSpPr>
            <a:spLocks noGrp="1"/>
          </p:cNvSpPr>
          <p:nvPr>
            <p:ph type="body" sz="quarter" idx="3" hasCustomPrompt="1"/>
          </p:nvPr>
        </p:nvSpPr>
        <p:spPr>
          <a:xfrm>
            <a:off x="6230055" y="2249078"/>
            <a:ext cx="5389029" cy="823912"/>
          </a:xfrm>
        </p:spPr>
        <p:txBody>
          <a:bodyPr anchor="ctr">
            <a:normAutofit/>
          </a:bodyPr>
          <a:lstStyle>
            <a:lvl1pPr marL="0" indent="0">
              <a:buNone/>
              <a:defRPr sz="1800" b="1">
                <a:solidFill>
                  <a:schemeClr val="bg2">
                    <a:lumMod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noProof="0" dirty="0"/>
              <a:t>Click to edit Global Template text styles</a:t>
            </a:r>
          </a:p>
        </p:txBody>
      </p:sp>
      <p:sp>
        <p:nvSpPr>
          <p:cNvPr id="6" name="Marcador de Posição de Conteúdo 5">
            <a:extLst>
              <a:ext uri="{FF2B5EF4-FFF2-40B4-BE49-F238E27FC236}">
                <a16:creationId xmlns:a16="http://schemas.microsoft.com/office/drawing/2014/main" id="{41474765-E518-D6AF-75E3-AC7A0E067641}"/>
              </a:ext>
            </a:extLst>
          </p:cNvPr>
          <p:cNvSpPr>
            <a:spLocks noGrp="1"/>
          </p:cNvSpPr>
          <p:nvPr>
            <p:ph sz="quarter" idx="4" hasCustomPrompt="1"/>
          </p:nvPr>
        </p:nvSpPr>
        <p:spPr>
          <a:xfrm>
            <a:off x="6230055" y="3072989"/>
            <a:ext cx="5389029" cy="2840907"/>
          </a:xfrm>
        </p:spPr>
        <p:txBody>
          <a:bodyPr/>
          <a:lstStyle>
            <a:lvl1pPr>
              <a:defRPr>
                <a:solidFill>
                  <a:schemeClr val="tx1">
                    <a:lumMod val="50000"/>
                    <a:lumOff val="50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GB" noProof="0" dirty="0"/>
              <a:t>Click to edit Global Template text styles</a:t>
            </a:r>
          </a:p>
          <a:p>
            <a:pPr lvl="1"/>
            <a:r>
              <a:rPr lang="en-GB" noProof="0" dirty="0"/>
              <a:t>Second level </a:t>
            </a:r>
          </a:p>
          <a:p>
            <a:pPr lvl="2"/>
            <a:r>
              <a:rPr lang="en-GB" noProof="0" dirty="0"/>
              <a:t>Third level</a:t>
            </a:r>
          </a:p>
          <a:p>
            <a:pPr lvl="3"/>
            <a:r>
              <a:rPr lang="en-GB" noProof="0" dirty="0"/>
              <a:t>Fourth level</a:t>
            </a:r>
          </a:p>
          <a:p>
            <a:pPr lvl="4"/>
            <a:r>
              <a:rPr lang="en-GB" noProof="0" dirty="0"/>
              <a:t>Fifth level</a:t>
            </a:r>
          </a:p>
        </p:txBody>
      </p:sp>
      <p:sp>
        <p:nvSpPr>
          <p:cNvPr id="15" name="Título 1">
            <a:extLst>
              <a:ext uri="{FF2B5EF4-FFF2-40B4-BE49-F238E27FC236}">
                <a16:creationId xmlns:a16="http://schemas.microsoft.com/office/drawing/2014/main" id="{08B4A540-7809-BFB6-AC5C-D455DCDB382F}"/>
              </a:ext>
            </a:extLst>
          </p:cNvPr>
          <p:cNvSpPr>
            <a:spLocks noGrp="1"/>
          </p:cNvSpPr>
          <p:nvPr>
            <p:ph type="ctrTitle" hasCustomPrompt="1"/>
          </p:nvPr>
        </p:nvSpPr>
        <p:spPr>
          <a:xfrm>
            <a:off x="453631" y="1149065"/>
            <a:ext cx="11165453" cy="952867"/>
          </a:xfrm>
        </p:spPr>
        <p:txBody>
          <a:bodyPr anchor="t">
            <a:normAutofit/>
          </a:bodyPr>
          <a:lstStyle>
            <a:lvl1pPr algn="l">
              <a:defRPr sz="2800">
                <a:solidFill>
                  <a:srgbClr val="00385B"/>
                </a:solidFill>
              </a:defRPr>
            </a:lvl1pPr>
          </a:lstStyle>
          <a:p>
            <a:r>
              <a:rPr lang="en-GB" noProof="0" dirty="0"/>
              <a:t>CLICK TO EDIT GLOBAL TEMPLATE TITLE STYLE</a:t>
            </a:r>
            <a:endParaRPr lang="pt-PT" dirty="0"/>
          </a:p>
        </p:txBody>
      </p:sp>
      <p:cxnSp>
        <p:nvCxnSpPr>
          <p:cNvPr id="8" name="Conexão Reta 6">
            <a:extLst>
              <a:ext uri="{FF2B5EF4-FFF2-40B4-BE49-F238E27FC236}">
                <a16:creationId xmlns:a16="http://schemas.microsoft.com/office/drawing/2014/main" id="{16BEDC50-336E-F020-BF0B-B9E66968A7DD}"/>
              </a:ext>
            </a:extLst>
          </p:cNvPr>
          <p:cNvCxnSpPr>
            <a:cxnSpLocks/>
          </p:cNvCxnSpPr>
          <p:nvPr userDrawn="1"/>
        </p:nvCxnSpPr>
        <p:spPr>
          <a:xfrm flipH="1">
            <a:off x="548640" y="830266"/>
            <a:ext cx="11070446" cy="0"/>
          </a:xfrm>
          <a:prstGeom prst="line">
            <a:avLst/>
          </a:prstGeom>
          <a:ln w="19050">
            <a:solidFill>
              <a:srgbClr val="00385B"/>
            </a:solidFill>
          </a:ln>
        </p:spPr>
        <p:style>
          <a:lnRef idx="1">
            <a:schemeClr val="accent1"/>
          </a:lnRef>
          <a:fillRef idx="0">
            <a:schemeClr val="accent1"/>
          </a:fillRef>
          <a:effectRef idx="0">
            <a:schemeClr val="accent1"/>
          </a:effectRef>
          <a:fontRef idx="minor">
            <a:schemeClr val="tx1"/>
          </a:fontRef>
        </p:style>
      </p:cxnSp>
      <p:sp>
        <p:nvSpPr>
          <p:cNvPr id="9" name="CaixaDeTexto 9">
            <a:extLst>
              <a:ext uri="{FF2B5EF4-FFF2-40B4-BE49-F238E27FC236}">
                <a16:creationId xmlns:a16="http://schemas.microsoft.com/office/drawing/2014/main" id="{2990201E-FF3B-29F5-056F-5309DB3BA843}"/>
              </a:ext>
            </a:extLst>
          </p:cNvPr>
          <p:cNvSpPr txBox="1"/>
          <p:nvPr userDrawn="1"/>
        </p:nvSpPr>
        <p:spPr>
          <a:xfrm>
            <a:off x="457200" y="554308"/>
            <a:ext cx="4507523" cy="276999"/>
          </a:xfrm>
          <a:prstGeom prst="rect">
            <a:avLst/>
          </a:prstGeom>
          <a:noFill/>
        </p:spPr>
        <p:txBody>
          <a:bodyPr wrap="square" rtlCol="0">
            <a:spAutoFit/>
          </a:bodyPr>
          <a:lstStyle/>
          <a:p>
            <a:r>
              <a:rPr lang="en-GB" sz="1200" noProof="0" dirty="0">
                <a:solidFill>
                  <a:srgbClr val="00385B"/>
                </a:solidFill>
                <a:latin typeface="Arial" panose="020B0604020202020204" pitchFamily="34" charset="0"/>
                <a:cs typeface="Arial" panose="020B0604020202020204" pitchFamily="34" charset="0"/>
              </a:rPr>
              <a:t>IPOPI </a:t>
            </a:r>
            <a:r>
              <a:rPr lang="en-GB" sz="1200" b="1" noProof="0" dirty="0">
                <a:solidFill>
                  <a:srgbClr val="00385B"/>
                </a:solidFill>
                <a:latin typeface="Arial" panose="020B0604020202020204" pitchFamily="34" charset="0"/>
                <a:cs typeface="Arial" panose="020B0604020202020204" pitchFamily="34" charset="0"/>
              </a:rPr>
              <a:t>ASIAN PID PATIENTS </a:t>
            </a:r>
            <a:r>
              <a:rPr lang="en-GB" sz="1200" b="0" noProof="0" dirty="0">
                <a:solidFill>
                  <a:srgbClr val="00385B"/>
                </a:solidFill>
                <a:latin typeface="Arial" panose="020B0604020202020204" pitchFamily="34" charset="0"/>
                <a:cs typeface="Arial" panose="020B0604020202020204" pitchFamily="34" charset="0"/>
              </a:rPr>
              <a:t>AND</a:t>
            </a:r>
            <a:r>
              <a:rPr lang="en-GB" sz="1200" b="1" noProof="0" dirty="0">
                <a:solidFill>
                  <a:srgbClr val="00385B"/>
                </a:solidFill>
                <a:latin typeface="Arial" panose="020B0604020202020204" pitchFamily="34" charset="0"/>
                <a:cs typeface="Arial" panose="020B0604020202020204" pitchFamily="34" charset="0"/>
              </a:rPr>
              <a:t> DOCTORS MEETING</a:t>
            </a:r>
          </a:p>
        </p:txBody>
      </p:sp>
      <p:cxnSp>
        <p:nvCxnSpPr>
          <p:cNvPr id="13" name="Conexão Reta 7">
            <a:extLst>
              <a:ext uri="{FF2B5EF4-FFF2-40B4-BE49-F238E27FC236}">
                <a16:creationId xmlns:a16="http://schemas.microsoft.com/office/drawing/2014/main" id="{2C17A4DE-AA26-42AA-F2F0-3FCEC95BD542}"/>
              </a:ext>
            </a:extLst>
          </p:cNvPr>
          <p:cNvCxnSpPr>
            <a:cxnSpLocks/>
          </p:cNvCxnSpPr>
          <p:nvPr userDrawn="1"/>
        </p:nvCxnSpPr>
        <p:spPr>
          <a:xfrm flipH="1">
            <a:off x="548640" y="6293806"/>
            <a:ext cx="11070446" cy="0"/>
          </a:xfrm>
          <a:prstGeom prst="line">
            <a:avLst/>
          </a:prstGeom>
          <a:ln w="19050">
            <a:solidFill>
              <a:srgbClr val="00385B"/>
            </a:solidFill>
          </a:ln>
        </p:spPr>
        <p:style>
          <a:lnRef idx="1">
            <a:schemeClr val="accent1"/>
          </a:lnRef>
          <a:fillRef idx="0">
            <a:schemeClr val="accent1"/>
          </a:fillRef>
          <a:effectRef idx="0">
            <a:schemeClr val="accent1"/>
          </a:effectRef>
          <a:fontRef idx="minor">
            <a:schemeClr val="tx1"/>
          </a:fontRef>
        </p:style>
      </p:cxnSp>
      <p:sp>
        <p:nvSpPr>
          <p:cNvPr id="14" name="CaixaDeTexto 8">
            <a:extLst>
              <a:ext uri="{FF2B5EF4-FFF2-40B4-BE49-F238E27FC236}">
                <a16:creationId xmlns:a16="http://schemas.microsoft.com/office/drawing/2014/main" id="{BD48B1AF-F5CD-E79A-624F-8AAB884AF82C}"/>
              </a:ext>
            </a:extLst>
          </p:cNvPr>
          <p:cNvSpPr txBox="1"/>
          <p:nvPr userDrawn="1"/>
        </p:nvSpPr>
        <p:spPr>
          <a:xfrm>
            <a:off x="10974765" y="6326707"/>
            <a:ext cx="744114" cy="246221"/>
          </a:xfrm>
          <a:prstGeom prst="rect">
            <a:avLst/>
          </a:prstGeom>
          <a:noFill/>
        </p:spPr>
        <p:txBody>
          <a:bodyPr wrap="none" rtlCol="0">
            <a:spAutoFit/>
          </a:bodyPr>
          <a:lstStyle/>
          <a:p>
            <a:pPr algn="r"/>
            <a:r>
              <a:rPr lang="en-GB" sz="1000" b="1" noProof="0" dirty="0" err="1">
                <a:solidFill>
                  <a:srgbClr val="00385B"/>
                </a:solidFill>
                <a:latin typeface="Arial" panose="020B0604020202020204" pitchFamily="34" charset="0"/>
                <a:cs typeface="Arial" panose="020B0604020202020204" pitchFamily="34" charset="0"/>
              </a:rPr>
              <a:t>IPOPI</a:t>
            </a:r>
            <a:r>
              <a:rPr lang="en-GB" sz="1000" noProof="0" dirty="0" err="1">
                <a:solidFill>
                  <a:srgbClr val="00385B"/>
                </a:solidFill>
                <a:latin typeface="Arial" panose="020B0604020202020204" pitchFamily="34" charset="0"/>
                <a:cs typeface="Arial" panose="020B0604020202020204" pitchFamily="34" charset="0"/>
              </a:rPr>
              <a:t>.org</a:t>
            </a:r>
            <a:endParaRPr lang="en-GB" sz="1000" noProof="0" dirty="0">
              <a:solidFill>
                <a:srgbClr val="00385B"/>
              </a:solidFill>
              <a:latin typeface="Arial" panose="020B0604020202020204" pitchFamily="34" charset="0"/>
              <a:cs typeface="Arial" panose="020B0604020202020204" pitchFamily="34" charset="0"/>
            </a:endParaRPr>
          </a:p>
        </p:txBody>
      </p:sp>
      <p:pic>
        <p:nvPicPr>
          <p:cNvPr id="16" name="Picture 15">
            <a:extLst>
              <a:ext uri="{FF2B5EF4-FFF2-40B4-BE49-F238E27FC236}">
                <a16:creationId xmlns:a16="http://schemas.microsoft.com/office/drawing/2014/main" id="{04C01996-71AD-B907-721D-9309AEE411AD}"/>
              </a:ext>
            </a:extLst>
          </p:cNvPr>
          <p:cNvPicPr>
            <a:picLocks noChangeAspect="1"/>
          </p:cNvPicPr>
          <p:nvPr userDrawn="1"/>
        </p:nvPicPr>
        <p:blipFill>
          <a:blip r:embed="rId2"/>
          <a:srcRect/>
          <a:stretch/>
        </p:blipFill>
        <p:spPr>
          <a:xfrm>
            <a:off x="10841810" y="396522"/>
            <a:ext cx="856992" cy="606317"/>
          </a:xfrm>
          <a:prstGeom prst="rect">
            <a:avLst/>
          </a:prstGeom>
        </p:spPr>
      </p:pic>
    </p:spTree>
    <p:extLst>
      <p:ext uri="{BB962C8B-B14F-4D97-AF65-F5344CB8AC3E}">
        <p14:creationId xmlns:p14="http://schemas.microsoft.com/office/powerpoint/2010/main" val="17734848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ó Título">
    <p:spTree>
      <p:nvGrpSpPr>
        <p:cNvPr id="1" name=""/>
        <p:cNvGrpSpPr/>
        <p:nvPr/>
      </p:nvGrpSpPr>
      <p:grpSpPr>
        <a:xfrm>
          <a:off x="0" y="0"/>
          <a:ext cx="0" cy="0"/>
          <a:chOff x="0" y="0"/>
          <a:chExt cx="0" cy="0"/>
        </a:xfrm>
      </p:grpSpPr>
      <p:sp>
        <p:nvSpPr>
          <p:cNvPr id="11" name="Título 1">
            <a:extLst>
              <a:ext uri="{FF2B5EF4-FFF2-40B4-BE49-F238E27FC236}">
                <a16:creationId xmlns:a16="http://schemas.microsoft.com/office/drawing/2014/main" id="{C82E9E34-D76B-1292-F798-24D34CD7D163}"/>
              </a:ext>
            </a:extLst>
          </p:cNvPr>
          <p:cNvSpPr>
            <a:spLocks noGrp="1"/>
          </p:cNvSpPr>
          <p:nvPr>
            <p:ph type="ctrTitle" hasCustomPrompt="1"/>
          </p:nvPr>
        </p:nvSpPr>
        <p:spPr>
          <a:xfrm>
            <a:off x="453631" y="1149066"/>
            <a:ext cx="11165453" cy="1101308"/>
          </a:xfrm>
        </p:spPr>
        <p:txBody>
          <a:bodyPr anchor="t">
            <a:normAutofit/>
          </a:bodyPr>
          <a:lstStyle>
            <a:lvl1pPr algn="l">
              <a:defRPr sz="2800">
                <a:solidFill>
                  <a:srgbClr val="00385B"/>
                </a:solidFill>
              </a:defRPr>
            </a:lvl1pPr>
          </a:lstStyle>
          <a:p>
            <a:r>
              <a:rPr lang="en-GB" noProof="0" dirty="0"/>
              <a:t>CLICK TO EDIT GLOBAL TEMPLATE TITLE STYLE</a:t>
            </a:r>
            <a:endParaRPr lang="pt-PT" dirty="0"/>
          </a:p>
        </p:txBody>
      </p:sp>
      <p:cxnSp>
        <p:nvCxnSpPr>
          <p:cNvPr id="6" name="Conexão Reta 6">
            <a:extLst>
              <a:ext uri="{FF2B5EF4-FFF2-40B4-BE49-F238E27FC236}">
                <a16:creationId xmlns:a16="http://schemas.microsoft.com/office/drawing/2014/main" id="{3BAFEBC6-7888-CF0C-00F1-20980C3ADC76}"/>
              </a:ext>
            </a:extLst>
          </p:cNvPr>
          <p:cNvCxnSpPr>
            <a:cxnSpLocks/>
          </p:cNvCxnSpPr>
          <p:nvPr userDrawn="1"/>
        </p:nvCxnSpPr>
        <p:spPr>
          <a:xfrm flipH="1">
            <a:off x="548640" y="830266"/>
            <a:ext cx="11070446" cy="0"/>
          </a:xfrm>
          <a:prstGeom prst="line">
            <a:avLst/>
          </a:prstGeom>
          <a:ln w="19050">
            <a:solidFill>
              <a:srgbClr val="00385B"/>
            </a:solidFill>
          </a:ln>
        </p:spPr>
        <p:style>
          <a:lnRef idx="1">
            <a:schemeClr val="accent1"/>
          </a:lnRef>
          <a:fillRef idx="0">
            <a:schemeClr val="accent1"/>
          </a:fillRef>
          <a:effectRef idx="0">
            <a:schemeClr val="accent1"/>
          </a:effectRef>
          <a:fontRef idx="minor">
            <a:schemeClr val="tx1"/>
          </a:fontRef>
        </p:style>
      </p:cxnSp>
      <p:sp>
        <p:nvSpPr>
          <p:cNvPr id="7" name="CaixaDeTexto 9">
            <a:extLst>
              <a:ext uri="{FF2B5EF4-FFF2-40B4-BE49-F238E27FC236}">
                <a16:creationId xmlns:a16="http://schemas.microsoft.com/office/drawing/2014/main" id="{34361A44-F5C5-1CDD-B794-3E11454C6366}"/>
              </a:ext>
            </a:extLst>
          </p:cNvPr>
          <p:cNvSpPr txBox="1"/>
          <p:nvPr userDrawn="1"/>
        </p:nvSpPr>
        <p:spPr>
          <a:xfrm>
            <a:off x="457200" y="554308"/>
            <a:ext cx="4507523" cy="276999"/>
          </a:xfrm>
          <a:prstGeom prst="rect">
            <a:avLst/>
          </a:prstGeom>
          <a:noFill/>
        </p:spPr>
        <p:txBody>
          <a:bodyPr wrap="square" rtlCol="0">
            <a:spAutoFit/>
          </a:bodyPr>
          <a:lstStyle/>
          <a:p>
            <a:r>
              <a:rPr lang="en-GB" sz="1200" noProof="0" dirty="0">
                <a:solidFill>
                  <a:srgbClr val="00385B"/>
                </a:solidFill>
                <a:latin typeface="Arial" panose="020B0604020202020204" pitchFamily="34" charset="0"/>
                <a:cs typeface="Arial" panose="020B0604020202020204" pitchFamily="34" charset="0"/>
              </a:rPr>
              <a:t>IPOPI </a:t>
            </a:r>
            <a:r>
              <a:rPr lang="en-GB" sz="1200" b="1" noProof="0" dirty="0">
                <a:solidFill>
                  <a:srgbClr val="00385B"/>
                </a:solidFill>
                <a:latin typeface="Arial" panose="020B0604020202020204" pitchFamily="34" charset="0"/>
                <a:cs typeface="Arial" panose="020B0604020202020204" pitchFamily="34" charset="0"/>
              </a:rPr>
              <a:t>ASIAN PID PATIENTS </a:t>
            </a:r>
            <a:r>
              <a:rPr lang="en-GB" sz="1200" b="0" noProof="0" dirty="0">
                <a:solidFill>
                  <a:srgbClr val="00385B"/>
                </a:solidFill>
                <a:latin typeface="Arial" panose="020B0604020202020204" pitchFamily="34" charset="0"/>
                <a:cs typeface="Arial" panose="020B0604020202020204" pitchFamily="34" charset="0"/>
              </a:rPr>
              <a:t>AND</a:t>
            </a:r>
            <a:r>
              <a:rPr lang="en-GB" sz="1200" b="1" noProof="0" dirty="0">
                <a:solidFill>
                  <a:srgbClr val="00385B"/>
                </a:solidFill>
                <a:latin typeface="Arial" panose="020B0604020202020204" pitchFamily="34" charset="0"/>
                <a:cs typeface="Arial" panose="020B0604020202020204" pitchFamily="34" charset="0"/>
              </a:rPr>
              <a:t> DOCTORS MEETING</a:t>
            </a:r>
          </a:p>
        </p:txBody>
      </p:sp>
      <p:cxnSp>
        <p:nvCxnSpPr>
          <p:cNvPr id="9" name="Conexão Reta 7">
            <a:extLst>
              <a:ext uri="{FF2B5EF4-FFF2-40B4-BE49-F238E27FC236}">
                <a16:creationId xmlns:a16="http://schemas.microsoft.com/office/drawing/2014/main" id="{E5521093-FB5A-A4C1-88A4-2D3D3EB4A208}"/>
              </a:ext>
            </a:extLst>
          </p:cNvPr>
          <p:cNvCxnSpPr>
            <a:cxnSpLocks/>
          </p:cNvCxnSpPr>
          <p:nvPr userDrawn="1"/>
        </p:nvCxnSpPr>
        <p:spPr>
          <a:xfrm flipH="1">
            <a:off x="548640" y="6293806"/>
            <a:ext cx="11070446" cy="0"/>
          </a:xfrm>
          <a:prstGeom prst="line">
            <a:avLst/>
          </a:prstGeom>
          <a:ln w="19050">
            <a:solidFill>
              <a:srgbClr val="00385B"/>
            </a:solidFill>
          </a:ln>
        </p:spPr>
        <p:style>
          <a:lnRef idx="1">
            <a:schemeClr val="accent1"/>
          </a:lnRef>
          <a:fillRef idx="0">
            <a:schemeClr val="accent1"/>
          </a:fillRef>
          <a:effectRef idx="0">
            <a:schemeClr val="accent1"/>
          </a:effectRef>
          <a:fontRef idx="minor">
            <a:schemeClr val="tx1"/>
          </a:fontRef>
        </p:style>
      </p:cxnSp>
      <p:sp>
        <p:nvSpPr>
          <p:cNvPr id="10" name="CaixaDeTexto 8">
            <a:extLst>
              <a:ext uri="{FF2B5EF4-FFF2-40B4-BE49-F238E27FC236}">
                <a16:creationId xmlns:a16="http://schemas.microsoft.com/office/drawing/2014/main" id="{5218E081-FD66-12CF-1A21-C9B44133F08F}"/>
              </a:ext>
            </a:extLst>
          </p:cNvPr>
          <p:cNvSpPr txBox="1"/>
          <p:nvPr userDrawn="1"/>
        </p:nvSpPr>
        <p:spPr>
          <a:xfrm>
            <a:off x="10974765" y="6326707"/>
            <a:ext cx="744114" cy="246221"/>
          </a:xfrm>
          <a:prstGeom prst="rect">
            <a:avLst/>
          </a:prstGeom>
          <a:noFill/>
        </p:spPr>
        <p:txBody>
          <a:bodyPr wrap="none" rtlCol="0">
            <a:spAutoFit/>
          </a:bodyPr>
          <a:lstStyle/>
          <a:p>
            <a:pPr algn="r"/>
            <a:r>
              <a:rPr lang="en-GB" sz="1000" b="1" noProof="0" dirty="0" err="1">
                <a:solidFill>
                  <a:srgbClr val="00385B"/>
                </a:solidFill>
                <a:latin typeface="Arial" panose="020B0604020202020204" pitchFamily="34" charset="0"/>
                <a:cs typeface="Arial" panose="020B0604020202020204" pitchFamily="34" charset="0"/>
              </a:rPr>
              <a:t>IPOPI</a:t>
            </a:r>
            <a:r>
              <a:rPr lang="en-GB" sz="1000" noProof="0" dirty="0" err="1">
                <a:solidFill>
                  <a:srgbClr val="00385B"/>
                </a:solidFill>
                <a:latin typeface="Arial" panose="020B0604020202020204" pitchFamily="34" charset="0"/>
                <a:cs typeface="Arial" panose="020B0604020202020204" pitchFamily="34" charset="0"/>
              </a:rPr>
              <a:t>.org</a:t>
            </a:r>
            <a:endParaRPr lang="en-GB" sz="1000" noProof="0" dirty="0">
              <a:solidFill>
                <a:srgbClr val="00385B"/>
              </a:solidFill>
              <a:latin typeface="Arial" panose="020B0604020202020204" pitchFamily="34" charset="0"/>
              <a:cs typeface="Arial" panose="020B0604020202020204" pitchFamily="34" charset="0"/>
            </a:endParaRPr>
          </a:p>
        </p:txBody>
      </p:sp>
      <p:pic>
        <p:nvPicPr>
          <p:cNvPr id="12" name="Picture 11">
            <a:extLst>
              <a:ext uri="{FF2B5EF4-FFF2-40B4-BE49-F238E27FC236}">
                <a16:creationId xmlns:a16="http://schemas.microsoft.com/office/drawing/2014/main" id="{438C7295-51F2-5833-FD77-F85964B626DF}"/>
              </a:ext>
            </a:extLst>
          </p:cNvPr>
          <p:cNvPicPr>
            <a:picLocks noChangeAspect="1"/>
          </p:cNvPicPr>
          <p:nvPr userDrawn="1"/>
        </p:nvPicPr>
        <p:blipFill>
          <a:blip r:embed="rId2"/>
          <a:srcRect/>
          <a:stretch/>
        </p:blipFill>
        <p:spPr>
          <a:xfrm>
            <a:off x="10841810" y="396522"/>
            <a:ext cx="856992" cy="606317"/>
          </a:xfrm>
          <a:prstGeom prst="rect">
            <a:avLst/>
          </a:prstGeom>
        </p:spPr>
      </p:pic>
    </p:spTree>
    <p:extLst>
      <p:ext uri="{BB962C8B-B14F-4D97-AF65-F5344CB8AC3E}">
        <p14:creationId xmlns:p14="http://schemas.microsoft.com/office/powerpoint/2010/main" val="3186328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cxnSp>
        <p:nvCxnSpPr>
          <p:cNvPr id="5" name="Conexão Reta 6">
            <a:extLst>
              <a:ext uri="{FF2B5EF4-FFF2-40B4-BE49-F238E27FC236}">
                <a16:creationId xmlns:a16="http://schemas.microsoft.com/office/drawing/2014/main" id="{42A63E68-3F0E-6B0C-11B3-C8E586F5A93E}"/>
              </a:ext>
            </a:extLst>
          </p:cNvPr>
          <p:cNvCxnSpPr>
            <a:cxnSpLocks/>
          </p:cNvCxnSpPr>
          <p:nvPr userDrawn="1"/>
        </p:nvCxnSpPr>
        <p:spPr>
          <a:xfrm flipH="1">
            <a:off x="548640" y="830266"/>
            <a:ext cx="11070446" cy="0"/>
          </a:xfrm>
          <a:prstGeom prst="line">
            <a:avLst/>
          </a:prstGeom>
          <a:ln w="19050">
            <a:solidFill>
              <a:srgbClr val="00385B"/>
            </a:solidFill>
          </a:ln>
        </p:spPr>
        <p:style>
          <a:lnRef idx="1">
            <a:schemeClr val="accent1"/>
          </a:lnRef>
          <a:fillRef idx="0">
            <a:schemeClr val="accent1"/>
          </a:fillRef>
          <a:effectRef idx="0">
            <a:schemeClr val="accent1"/>
          </a:effectRef>
          <a:fontRef idx="minor">
            <a:schemeClr val="tx1"/>
          </a:fontRef>
        </p:style>
      </p:cxnSp>
      <p:sp>
        <p:nvSpPr>
          <p:cNvPr id="6" name="CaixaDeTexto 9">
            <a:extLst>
              <a:ext uri="{FF2B5EF4-FFF2-40B4-BE49-F238E27FC236}">
                <a16:creationId xmlns:a16="http://schemas.microsoft.com/office/drawing/2014/main" id="{CF84D284-F5CA-551D-C52A-D7BF26EBA3E8}"/>
              </a:ext>
            </a:extLst>
          </p:cNvPr>
          <p:cNvSpPr txBox="1"/>
          <p:nvPr userDrawn="1"/>
        </p:nvSpPr>
        <p:spPr>
          <a:xfrm>
            <a:off x="457200" y="554308"/>
            <a:ext cx="4507523" cy="276999"/>
          </a:xfrm>
          <a:prstGeom prst="rect">
            <a:avLst/>
          </a:prstGeom>
          <a:noFill/>
        </p:spPr>
        <p:txBody>
          <a:bodyPr wrap="square" rtlCol="0">
            <a:spAutoFit/>
          </a:bodyPr>
          <a:lstStyle/>
          <a:p>
            <a:r>
              <a:rPr lang="en-GB" sz="1200" noProof="0" dirty="0">
                <a:solidFill>
                  <a:srgbClr val="00385B"/>
                </a:solidFill>
                <a:latin typeface="Arial" panose="020B0604020202020204" pitchFamily="34" charset="0"/>
                <a:cs typeface="Arial" panose="020B0604020202020204" pitchFamily="34" charset="0"/>
              </a:rPr>
              <a:t>IPOPI </a:t>
            </a:r>
            <a:r>
              <a:rPr lang="en-GB" sz="1200" b="1" noProof="0" dirty="0">
                <a:solidFill>
                  <a:srgbClr val="00385B"/>
                </a:solidFill>
                <a:latin typeface="Arial" panose="020B0604020202020204" pitchFamily="34" charset="0"/>
                <a:cs typeface="Arial" panose="020B0604020202020204" pitchFamily="34" charset="0"/>
              </a:rPr>
              <a:t>ASIAN PID PATIENTS </a:t>
            </a:r>
            <a:r>
              <a:rPr lang="en-GB" sz="1200" b="0" noProof="0" dirty="0">
                <a:solidFill>
                  <a:srgbClr val="00385B"/>
                </a:solidFill>
                <a:latin typeface="Arial" panose="020B0604020202020204" pitchFamily="34" charset="0"/>
                <a:cs typeface="Arial" panose="020B0604020202020204" pitchFamily="34" charset="0"/>
              </a:rPr>
              <a:t>AND</a:t>
            </a:r>
            <a:r>
              <a:rPr lang="en-GB" sz="1200" b="1" noProof="0" dirty="0">
                <a:solidFill>
                  <a:srgbClr val="00385B"/>
                </a:solidFill>
                <a:latin typeface="Arial" panose="020B0604020202020204" pitchFamily="34" charset="0"/>
                <a:cs typeface="Arial" panose="020B0604020202020204" pitchFamily="34" charset="0"/>
              </a:rPr>
              <a:t> DOCTORS MEETING</a:t>
            </a:r>
          </a:p>
        </p:txBody>
      </p:sp>
      <p:cxnSp>
        <p:nvCxnSpPr>
          <p:cNvPr id="9" name="Conexão Reta 7">
            <a:extLst>
              <a:ext uri="{FF2B5EF4-FFF2-40B4-BE49-F238E27FC236}">
                <a16:creationId xmlns:a16="http://schemas.microsoft.com/office/drawing/2014/main" id="{7F4D5D7B-BE3B-E70F-2617-13C2CC3344BD}"/>
              </a:ext>
            </a:extLst>
          </p:cNvPr>
          <p:cNvCxnSpPr>
            <a:cxnSpLocks/>
          </p:cNvCxnSpPr>
          <p:nvPr userDrawn="1"/>
        </p:nvCxnSpPr>
        <p:spPr>
          <a:xfrm flipH="1">
            <a:off x="548640" y="6293806"/>
            <a:ext cx="11070446" cy="0"/>
          </a:xfrm>
          <a:prstGeom prst="line">
            <a:avLst/>
          </a:prstGeom>
          <a:ln w="19050">
            <a:solidFill>
              <a:srgbClr val="00385B"/>
            </a:solidFill>
          </a:ln>
        </p:spPr>
        <p:style>
          <a:lnRef idx="1">
            <a:schemeClr val="accent1"/>
          </a:lnRef>
          <a:fillRef idx="0">
            <a:schemeClr val="accent1"/>
          </a:fillRef>
          <a:effectRef idx="0">
            <a:schemeClr val="accent1"/>
          </a:effectRef>
          <a:fontRef idx="minor">
            <a:schemeClr val="tx1"/>
          </a:fontRef>
        </p:style>
      </p:cxnSp>
      <p:sp>
        <p:nvSpPr>
          <p:cNvPr id="10" name="CaixaDeTexto 8">
            <a:extLst>
              <a:ext uri="{FF2B5EF4-FFF2-40B4-BE49-F238E27FC236}">
                <a16:creationId xmlns:a16="http://schemas.microsoft.com/office/drawing/2014/main" id="{B4C84206-629F-2926-FD05-C084228C4998}"/>
              </a:ext>
            </a:extLst>
          </p:cNvPr>
          <p:cNvSpPr txBox="1"/>
          <p:nvPr userDrawn="1"/>
        </p:nvSpPr>
        <p:spPr>
          <a:xfrm>
            <a:off x="10974765" y="6326707"/>
            <a:ext cx="744114" cy="246221"/>
          </a:xfrm>
          <a:prstGeom prst="rect">
            <a:avLst/>
          </a:prstGeom>
          <a:noFill/>
        </p:spPr>
        <p:txBody>
          <a:bodyPr wrap="none" rtlCol="0">
            <a:spAutoFit/>
          </a:bodyPr>
          <a:lstStyle/>
          <a:p>
            <a:pPr algn="r"/>
            <a:r>
              <a:rPr lang="en-GB" sz="1000" b="1" noProof="0" dirty="0" err="1">
                <a:solidFill>
                  <a:srgbClr val="00385B"/>
                </a:solidFill>
                <a:latin typeface="Arial" panose="020B0604020202020204" pitchFamily="34" charset="0"/>
                <a:cs typeface="Arial" panose="020B0604020202020204" pitchFamily="34" charset="0"/>
              </a:rPr>
              <a:t>IPOPI</a:t>
            </a:r>
            <a:r>
              <a:rPr lang="en-GB" sz="1000" noProof="0" dirty="0" err="1">
                <a:solidFill>
                  <a:srgbClr val="00385B"/>
                </a:solidFill>
                <a:latin typeface="Arial" panose="020B0604020202020204" pitchFamily="34" charset="0"/>
                <a:cs typeface="Arial" panose="020B0604020202020204" pitchFamily="34" charset="0"/>
              </a:rPr>
              <a:t>.org</a:t>
            </a:r>
            <a:endParaRPr lang="en-GB" sz="1000" noProof="0" dirty="0">
              <a:solidFill>
                <a:srgbClr val="00385B"/>
              </a:solidFill>
              <a:latin typeface="Arial" panose="020B0604020202020204" pitchFamily="34" charset="0"/>
              <a:cs typeface="Arial" panose="020B0604020202020204" pitchFamily="34" charset="0"/>
            </a:endParaRPr>
          </a:p>
        </p:txBody>
      </p:sp>
      <p:pic>
        <p:nvPicPr>
          <p:cNvPr id="11" name="Picture 10">
            <a:extLst>
              <a:ext uri="{FF2B5EF4-FFF2-40B4-BE49-F238E27FC236}">
                <a16:creationId xmlns:a16="http://schemas.microsoft.com/office/drawing/2014/main" id="{048162C2-EADA-8B06-73B4-A1A1B40197B4}"/>
              </a:ext>
            </a:extLst>
          </p:cNvPr>
          <p:cNvPicPr>
            <a:picLocks noChangeAspect="1"/>
          </p:cNvPicPr>
          <p:nvPr userDrawn="1"/>
        </p:nvPicPr>
        <p:blipFill>
          <a:blip r:embed="rId2"/>
          <a:srcRect/>
          <a:stretch/>
        </p:blipFill>
        <p:spPr>
          <a:xfrm>
            <a:off x="10841810" y="396522"/>
            <a:ext cx="856992" cy="606317"/>
          </a:xfrm>
          <a:prstGeom prst="rect">
            <a:avLst/>
          </a:prstGeom>
        </p:spPr>
      </p:pic>
    </p:spTree>
    <p:extLst>
      <p:ext uri="{BB962C8B-B14F-4D97-AF65-F5344CB8AC3E}">
        <p14:creationId xmlns:p14="http://schemas.microsoft.com/office/powerpoint/2010/main" val="32084825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Em branco">
    <p:spTree>
      <p:nvGrpSpPr>
        <p:cNvPr id="1" name=""/>
        <p:cNvGrpSpPr/>
        <p:nvPr/>
      </p:nvGrpSpPr>
      <p:grpSpPr>
        <a:xfrm>
          <a:off x="0" y="0"/>
          <a:ext cx="0" cy="0"/>
          <a:chOff x="0" y="0"/>
          <a:chExt cx="0" cy="0"/>
        </a:xfrm>
      </p:grpSpPr>
      <p:pic>
        <p:nvPicPr>
          <p:cNvPr id="11" name="Imagem 10">
            <a:extLst>
              <a:ext uri="{FF2B5EF4-FFF2-40B4-BE49-F238E27FC236}">
                <a16:creationId xmlns:a16="http://schemas.microsoft.com/office/drawing/2014/main" id="{96591A5C-BDE4-0BDD-727F-F35BD82F20EE}"/>
              </a:ext>
            </a:extLst>
          </p:cNvPr>
          <p:cNvPicPr>
            <a:picLocks noChangeAspect="1"/>
          </p:cNvPicPr>
          <p:nvPr userDrawn="1"/>
        </p:nvPicPr>
        <p:blipFill>
          <a:blip r:embed="rId2"/>
          <a:srcRect/>
          <a:stretch/>
        </p:blipFill>
        <p:spPr>
          <a:xfrm>
            <a:off x="0" y="0"/>
            <a:ext cx="12192000" cy="6858000"/>
          </a:xfrm>
          <a:prstGeom prst="rect">
            <a:avLst/>
          </a:prstGeom>
        </p:spPr>
      </p:pic>
      <p:cxnSp>
        <p:nvCxnSpPr>
          <p:cNvPr id="4" name="Conexão Reta 3">
            <a:extLst>
              <a:ext uri="{FF2B5EF4-FFF2-40B4-BE49-F238E27FC236}">
                <a16:creationId xmlns:a16="http://schemas.microsoft.com/office/drawing/2014/main" id="{FC6D9DEC-924E-007A-9289-D2A0A31BA813}"/>
              </a:ext>
            </a:extLst>
          </p:cNvPr>
          <p:cNvCxnSpPr>
            <a:cxnSpLocks/>
          </p:cNvCxnSpPr>
          <p:nvPr userDrawn="1"/>
        </p:nvCxnSpPr>
        <p:spPr>
          <a:xfrm flipH="1">
            <a:off x="4857471" y="3608626"/>
            <a:ext cx="6060575" cy="2175"/>
          </a:xfrm>
          <a:prstGeom prst="line">
            <a:avLst/>
          </a:prstGeom>
          <a:ln w="38100">
            <a:solidFill>
              <a:srgbClr val="D7454D"/>
            </a:solidFill>
          </a:ln>
        </p:spPr>
        <p:style>
          <a:lnRef idx="1">
            <a:schemeClr val="accent1"/>
          </a:lnRef>
          <a:fillRef idx="0">
            <a:schemeClr val="accent1"/>
          </a:fillRef>
          <a:effectRef idx="0">
            <a:schemeClr val="accent1"/>
          </a:effectRef>
          <a:fontRef idx="minor">
            <a:schemeClr val="tx1"/>
          </a:fontRef>
        </p:style>
      </p:cxnSp>
      <p:sp>
        <p:nvSpPr>
          <p:cNvPr id="12" name="Título 1">
            <a:extLst>
              <a:ext uri="{FF2B5EF4-FFF2-40B4-BE49-F238E27FC236}">
                <a16:creationId xmlns:a16="http://schemas.microsoft.com/office/drawing/2014/main" id="{95B5996C-DC22-9B53-1E51-6487348DFB8B}"/>
              </a:ext>
            </a:extLst>
          </p:cNvPr>
          <p:cNvSpPr>
            <a:spLocks noGrp="1"/>
          </p:cNvSpPr>
          <p:nvPr>
            <p:ph type="ctrTitle" hasCustomPrompt="1"/>
          </p:nvPr>
        </p:nvSpPr>
        <p:spPr>
          <a:xfrm>
            <a:off x="4857471" y="2596980"/>
            <a:ext cx="6179765" cy="907754"/>
          </a:xfrm>
        </p:spPr>
        <p:txBody>
          <a:bodyPr anchor="t">
            <a:normAutofit/>
          </a:bodyPr>
          <a:lstStyle>
            <a:lvl1pPr algn="r">
              <a:defRPr sz="3200">
                <a:solidFill>
                  <a:srgbClr val="00385B"/>
                </a:solidFill>
              </a:defRPr>
            </a:lvl1pPr>
          </a:lstStyle>
          <a:p>
            <a:r>
              <a:rPr lang="en-GB" noProof="0" dirty="0"/>
              <a:t>PRESENTATION </a:t>
            </a:r>
            <a:br>
              <a:rPr lang="en-GB" noProof="0" dirty="0"/>
            </a:br>
            <a:r>
              <a:rPr lang="en-GB" noProof="0" dirty="0"/>
              <a:t>NAME</a:t>
            </a:r>
          </a:p>
        </p:txBody>
      </p:sp>
      <p:sp>
        <p:nvSpPr>
          <p:cNvPr id="2" name="Subtítulo 2">
            <a:extLst>
              <a:ext uri="{FF2B5EF4-FFF2-40B4-BE49-F238E27FC236}">
                <a16:creationId xmlns:a16="http://schemas.microsoft.com/office/drawing/2014/main" id="{BB4E5EFD-954C-40ED-BC66-A5760B909358}"/>
              </a:ext>
            </a:extLst>
          </p:cNvPr>
          <p:cNvSpPr>
            <a:spLocks noGrp="1"/>
          </p:cNvSpPr>
          <p:nvPr>
            <p:ph type="subTitle" idx="1" hasCustomPrompt="1"/>
          </p:nvPr>
        </p:nvSpPr>
        <p:spPr>
          <a:xfrm>
            <a:off x="4857470" y="3714693"/>
            <a:ext cx="6179765" cy="377566"/>
          </a:xfrm>
          <a:ln>
            <a:noFill/>
          </a:ln>
        </p:spPr>
        <p:txBody>
          <a:bodyPr>
            <a:normAutofit/>
          </a:bodyPr>
          <a:lstStyle>
            <a:lvl1pPr marL="0" indent="0" algn="r">
              <a:buNone/>
              <a:defRPr sz="2200">
                <a:solidFill>
                  <a:srgbClr val="00385B"/>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noProof="0" dirty="0"/>
              <a:t>Presenter’s Name</a:t>
            </a:r>
          </a:p>
        </p:txBody>
      </p:sp>
    </p:spTree>
    <p:extLst>
      <p:ext uri="{BB962C8B-B14F-4D97-AF65-F5344CB8AC3E}">
        <p14:creationId xmlns:p14="http://schemas.microsoft.com/office/powerpoint/2010/main" val="57220958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údo com Legenda">
    <p:spTree>
      <p:nvGrpSpPr>
        <p:cNvPr id="1" name=""/>
        <p:cNvGrpSpPr/>
        <p:nvPr/>
      </p:nvGrpSpPr>
      <p:grpSpPr>
        <a:xfrm>
          <a:off x="0" y="0"/>
          <a:ext cx="0" cy="0"/>
          <a:chOff x="0" y="0"/>
          <a:chExt cx="0" cy="0"/>
        </a:xfrm>
      </p:grpSpPr>
      <p:sp>
        <p:nvSpPr>
          <p:cNvPr id="3" name="Marcador de Posição de Conteúdo 2">
            <a:extLst>
              <a:ext uri="{FF2B5EF4-FFF2-40B4-BE49-F238E27FC236}">
                <a16:creationId xmlns:a16="http://schemas.microsoft.com/office/drawing/2014/main" id="{573CC579-1376-BE1D-CED1-24A4ACD78CD6}"/>
              </a:ext>
            </a:extLst>
          </p:cNvPr>
          <p:cNvSpPr>
            <a:spLocks noGrp="1"/>
          </p:cNvSpPr>
          <p:nvPr>
            <p:ph idx="1" hasCustomPrompt="1"/>
          </p:nvPr>
        </p:nvSpPr>
        <p:spPr>
          <a:xfrm>
            <a:off x="4708565" y="1121059"/>
            <a:ext cx="6910519" cy="4873625"/>
          </a:xfrm>
        </p:spPr>
        <p:txBody>
          <a:bodyPr>
            <a:normAutofit/>
          </a:bodyPr>
          <a:lstStyle>
            <a:lvl1pPr>
              <a:defRPr sz="1600">
                <a:solidFill>
                  <a:schemeClr val="tx1">
                    <a:lumMod val="50000"/>
                    <a:lumOff val="50000"/>
                  </a:schemeClr>
                </a:solidFill>
              </a:defRPr>
            </a:lvl1pPr>
            <a:lvl2pPr>
              <a:defRPr sz="1600">
                <a:solidFill>
                  <a:schemeClr val="tx1">
                    <a:lumMod val="50000"/>
                    <a:lumOff val="50000"/>
                  </a:schemeClr>
                </a:solidFill>
              </a:defRPr>
            </a:lvl2pPr>
            <a:lvl3pPr>
              <a:defRPr sz="1600">
                <a:solidFill>
                  <a:schemeClr val="tx1">
                    <a:lumMod val="50000"/>
                    <a:lumOff val="50000"/>
                  </a:schemeClr>
                </a:solidFill>
              </a:defRPr>
            </a:lvl3pPr>
            <a:lvl4pPr>
              <a:defRPr sz="1600">
                <a:solidFill>
                  <a:schemeClr val="tx1">
                    <a:lumMod val="50000"/>
                    <a:lumOff val="50000"/>
                  </a:schemeClr>
                </a:solidFill>
              </a:defRPr>
            </a:lvl4pPr>
            <a:lvl5pPr>
              <a:defRPr sz="1600">
                <a:solidFill>
                  <a:schemeClr val="tx1">
                    <a:lumMod val="50000"/>
                    <a:lumOff val="50000"/>
                  </a:schemeClr>
                </a:solidFill>
              </a:defRPr>
            </a:lvl5pPr>
            <a:lvl6pPr>
              <a:defRPr sz="2000"/>
            </a:lvl6pPr>
            <a:lvl7pPr>
              <a:defRPr sz="2000"/>
            </a:lvl7pPr>
            <a:lvl8pPr>
              <a:defRPr sz="2000"/>
            </a:lvl8pPr>
            <a:lvl9pPr>
              <a:defRPr sz="2000"/>
            </a:lvl9pPr>
          </a:lstStyle>
          <a:p>
            <a:pPr lvl="0"/>
            <a:r>
              <a:rPr lang="en-GB" noProof="0" dirty="0"/>
              <a:t>Click to edit Global Template text styles</a:t>
            </a:r>
          </a:p>
          <a:p>
            <a:pPr lvl="1"/>
            <a:r>
              <a:rPr lang="en-GB" noProof="0" dirty="0"/>
              <a:t>Second level </a:t>
            </a:r>
          </a:p>
          <a:p>
            <a:pPr lvl="2"/>
            <a:r>
              <a:rPr lang="en-GB" noProof="0" dirty="0"/>
              <a:t>Third level</a:t>
            </a:r>
          </a:p>
          <a:p>
            <a:pPr lvl="3"/>
            <a:r>
              <a:rPr lang="en-GB" noProof="0" dirty="0"/>
              <a:t>Fourth level</a:t>
            </a:r>
          </a:p>
          <a:p>
            <a:pPr lvl="4"/>
            <a:r>
              <a:rPr lang="en-GB" noProof="0" dirty="0"/>
              <a:t>Fifth level</a:t>
            </a:r>
          </a:p>
        </p:txBody>
      </p:sp>
      <p:sp>
        <p:nvSpPr>
          <p:cNvPr id="5" name="Título 1">
            <a:extLst>
              <a:ext uri="{FF2B5EF4-FFF2-40B4-BE49-F238E27FC236}">
                <a16:creationId xmlns:a16="http://schemas.microsoft.com/office/drawing/2014/main" id="{F4EAFA65-F73E-9A85-C3CA-5612507DB45A}"/>
              </a:ext>
            </a:extLst>
          </p:cNvPr>
          <p:cNvSpPr>
            <a:spLocks noGrp="1"/>
          </p:cNvSpPr>
          <p:nvPr>
            <p:ph type="title" hasCustomPrompt="1"/>
          </p:nvPr>
        </p:nvSpPr>
        <p:spPr>
          <a:xfrm>
            <a:off x="457200" y="1121059"/>
            <a:ext cx="3932237" cy="1243000"/>
          </a:xfrm>
        </p:spPr>
        <p:txBody>
          <a:bodyPr anchor="ctr">
            <a:noAutofit/>
          </a:bodyPr>
          <a:lstStyle>
            <a:lvl1pPr>
              <a:defRPr sz="2800">
                <a:solidFill>
                  <a:srgbClr val="00385B"/>
                </a:solidFill>
              </a:defRPr>
            </a:lvl1pPr>
          </a:lstStyle>
          <a:p>
            <a:r>
              <a:rPr lang="en-GB" noProof="0" dirty="0"/>
              <a:t>CLICK TO EDIT GLOBAL TEMPLATE TITLE STYLE</a:t>
            </a:r>
            <a:endParaRPr lang="pt-PT" dirty="0"/>
          </a:p>
        </p:txBody>
      </p:sp>
      <p:sp>
        <p:nvSpPr>
          <p:cNvPr id="6" name="Marcador de Posição do Texto 3">
            <a:extLst>
              <a:ext uri="{FF2B5EF4-FFF2-40B4-BE49-F238E27FC236}">
                <a16:creationId xmlns:a16="http://schemas.microsoft.com/office/drawing/2014/main" id="{A4BD5822-AEF3-E6C5-423C-C38A9B0AA9AE}"/>
              </a:ext>
            </a:extLst>
          </p:cNvPr>
          <p:cNvSpPr>
            <a:spLocks noGrp="1"/>
          </p:cNvSpPr>
          <p:nvPr>
            <p:ph type="body" sz="half" idx="2" hasCustomPrompt="1"/>
          </p:nvPr>
        </p:nvSpPr>
        <p:spPr>
          <a:xfrm>
            <a:off x="457200" y="2515722"/>
            <a:ext cx="3932237" cy="3471250"/>
          </a:xfrm>
        </p:spPr>
        <p:txBody>
          <a:bodyPr/>
          <a:lstStyle>
            <a:lvl1pPr marL="0" indent="0">
              <a:buNone/>
              <a:defRPr sz="1600">
                <a:solidFill>
                  <a:schemeClr val="tx1">
                    <a:lumMod val="50000"/>
                    <a:lumOff val="50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noProof="0" dirty="0"/>
              <a:t>Click to edit Global Template text styles</a:t>
            </a:r>
          </a:p>
        </p:txBody>
      </p:sp>
      <p:cxnSp>
        <p:nvCxnSpPr>
          <p:cNvPr id="8" name="Conexão Reta 6">
            <a:extLst>
              <a:ext uri="{FF2B5EF4-FFF2-40B4-BE49-F238E27FC236}">
                <a16:creationId xmlns:a16="http://schemas.microsoft.com/office/drawing/2014/main" id="{D256B6BF-C1B2-3E39-29F0-3E22864C9920}"/>
              </a:ext>
            </a:extLst>
          </p:cNvPr>
          <p:cNvCxnSpPr>
            <a:cxnSpLocks/>
          </p:cNvCxnSpPr>
          <p:nvPr userDrawn="1"/>
        </p:nvCxnSpPr>
        <p:spPr>
          <a:xfrm flipH="1">
            <a:off x="548640" y="830266"/>
            <a:ext cx="11070446" cy="0"/>
          </a:xfrm>
          <a:prstGeom prst="line">
            <a:avLst/>
          </a:prstGeom>
          <a:ln w="19050">
            <a:solidFill>
              <a:srgbClr val="00385B"/>
            </a:solidFill>
          </a:ln>
        </p:spPr>
        <p:style>
          <a:lnRef idx="1">
            <a:schemeClr val="accent1"/>
          </a:lnRef>
          <a:fillRef idx="0">
            <a:schemeClr val="accent1"/>
          </a:fillRef>
          <a:effectRef idx="0">
            <a:schemeClr val="accent1"/>
          </a:effectRef>
          <a:fontRef idx="minor">
            <a:schemeClr val="tx1"/>
          </a:fontRef>
        </p:style>
      </p:cxnSp>
      <p:sp>
        <p:nvSpPr>
          <p:cNvPr id="10" name="CaixaDeTexto 9">
            <a:extLst>
              <a:ext uri="{FF2B5EF4-FFF2-40B4-BE49-F238E27FC236}">
                <a16:creationId xmlns:a16="http://schemas.microsoft.com/office/drawing/2014/main" id="{563F2DF5-A04B-26DF-45A4-206B5F938B7C}"/>
              </a:ext>
            </a:extLst>
          </p:cNvPr>
          <p:cNvSpPr txBox="1"/>
          <p:nvPr userDrawn="1"/>
        </p:nvSpPr>
        <p:spPr>
          <a:xfrm>
            <a:off x="457200" y="554308"/>
            <a:ext cx="4507523" cy="276999"/>
          </a:xfrm>
          <a:prstGeom prst="rect">
            <a:avLst/>
          </a:prstGeom>
          <a:noFill/>
        </p:spPr>
        <p:txBody>
          <a:bodyPr wrap="square" rtlCol="0">
            <a:spAutoFit/>
          </a:bodyPr>
          <a:lstStyle/>
          <a:p>
            <a:r>
              <a:rPr lang="en-GB" sz="1200" noProof="0" dirty="0">
                <a:solidFill>
                  <a:srgbClr val="00385B"/>
                </a:solidFill>
                <a:latin typeface="Arial" panose="020B0604020202020204" pitchFamily="34" charset="0"/>
                <a:cs typeface="Arial" panose="020B0604020202020204" pitchFamily="34" charset="0"/>
              </a:rPr>
              <a:t>IPOPI </a:t>
            </a:r>
            <a:r>
              <a:rPr lang="en-GB" sz="1200" b="1" noProof="0" dirty="0">
                <a:solidFill>
                  <a:srgbClr val="00385B"/>
                </a:solidFill>
                <a:latin typeface="Arial" panose="020B0604020202020204" pitchFamily="34" charset="0"/>
                <a:cs typeface="Arial" panose="020B0604020202020204" pitchFamily="34" charset="0"/>
              </a:rPr>
              <a:t>ASIAN PID PATIENTS </a:t>
            </a:r>
            <a:r>
              <a:rPr lang="en-GB" sz="1200" b="0" noProof="0" dirty="0">
                <a:solidFill>
                  <a:srgbClr val="00385B"/>
                </a:solidFill>
                <a:latin typeface="Arial" panose="020B0604020202020204" pitchFamily="34" charset="0"/>
                <a:cs typeface="Arial" panose="020B0604020202020204" pitchFamily="34" charset="0"/>
              </a:rPr>
              <a:t>AND</a:t>
            </a:r>
            <a:r>
              <a:rPr lang="en-GB" sz="1200" b="1" noProof="0" dirty="0">
                <a:solidFill>
                  <a:srgbClr val="00385B"/>
                </a:solidFill>
                <a:latin typeface="Arial" panose="020B0604020202020204" pitchFamily="34" charset="0"/>
                <a:cs typeface="Arial" panose="020B0604020202020204" pitchFamily="34" charset="0"/>
              </a:rPr>
              <a:t> DOCTORS MEETING</a:t>
            </a:r>
          </a:p>
        </p:txBody>
      </p:sp>
      <p:cxnSp>
        <p:nvCxnSpPr>
          <p:cNvPr id="12" name="Conexão Reta 7">
            <a:extLst>
              <a:ext uri="{FF2B5EF4-FFF2-40B4-BE49-F238E27FC236}">
                <a16:creationId xmlns:a16="http://schemas.microsoft.com/office/drawing/2014/main" id="{AC6BDCF1-D16C-479A-8FE3-ED7C6EB462F8}"/>
              </a:ext>
            </a:extLst>
          </p:cNvPr>
          <p:cNvCxnSpPr>
            <a:cxnSpLocks/>
          </p:cNvCxnSpPr>
          <p:nvPr userDrawn="1"/>
        </p:nvCxnSpPr>
        <p:spPr>
          <a:xfrm flipH="1">
            <a:off x="548640" y="6293806"/>
            <a:ext cx="11070446" cy="0"/>
          </a:xfrm>
          <a:prstGeom prst="line">
            <a:avLst/>
          </a:prstGeom>
          <a:ln w="19050">
            <a:solidFill>
              <a:srgbClr val="00385B"/>
            </a:solidFill>
          </a:ln>
        </p:spPr>
        <p:style>
          <a:lnRef idx="1">
            <a:schemeClr val="accent1"/>
          </a:lnRef>
          <a:fillRef idx="0">
            <a:schemeClr val="accent1"/>
          </a:fillRef>
          <a:effectRef idx="0">
            <a:schemeClr val="accent1"/>
          </a:effectRef>
          <a:fontRef idx="minor">
            <a:schemeClr val="tx1"/>
          </a:fontRef>
        </p:style>
      </p:cxnSp>
      <p:sp>
        <p:nvSpPr>
          <p:cNvPr id="13" name="CaixaDeTexto 8">
            <a:extLst>
              <a:ext uri="{FF2B5EF4-FFF2-40B4-BE49-F238E27FC236}">
                <a16:creationId xmlns:a16="http://schemas.microsoft.com/office/drawing/2014/main" id="{F73D40E0-F8A7-537A-DCC1-E3EFA6009C96}"/>
              </a:ext>
            </a:extLst>
          </p:cNvPr>
          <p:cNvSpPr txBox="1"/>
          <p:nvPr userDrawn="1"/>
        </p:nvSpPr>
        <p:spPr>
          <a:xfrm>
            <a:off x="10974765" y="6326707"/>
            <a:ext cx="744114" cy="246221"/>
          </a:xfrm>
          <a:prstGeom prst="rect">
            <a:avLst/>
          </a:prstGeom>
          <a:noFill/>
        </p:spPr>
        <p:txBody>
          <a:bodyPr wrap="none" rtlCol="0">
            <a:spAutoFit/>
          </a:bodyPr>
          <a:lstStyle/>
          <a:p>
            <a:pPr algn="r"/>
            <a:r>
              <a:rPr lang="en-GB" sz="1000" b="1" noProof="0" dirty="0" err="1">
                <a:solidFill>
                  <a:srgbClr val="00385B"/>
                </a:solidFill>
                <a:latin typeface="Arial" panose="020B0604020202020204" pitchFamily="34" charset="0"/>
                <a:cs typeface="Arial" panose="020B0604020202020204" pitchFamily="34" charset="0"/>
              </a:rPr>
              <a:t>IPOPI</a:t>
            </a:r>
            <a:r>
              <a:rPr lang="en-GB" sz="1000" noProof="0" dirty="0" err="1">
                <a:solidFill>
                  <a:srgbClr val="00385B"/>
                </a:solidFill>
                <a:latin typeface="Arial" panose="020B0604020202020204" pitchFamily="34" charset="0"/>
                <a:cs typeface="Arial" panose="020B0604020202020204" pitchFamily="34" charset="0"/>
              </a:rPr>
              <a:t>.org</a:t>
            </a:r>
            <a:endParaRPr lang="en-GB" sz="1000" noProof="0" dirty="0">
              <a:solidFill>
                <a:srgbClr val="00385B"/>
              </a:solidFill>
              <a:latin typeface="Arial" panose="020B0604020202020204" pitchFamily="34" charset="0"/>
              <a:cs typeface="Arial" panose="020B0604020202020204" pitchFamily="34" charset="0"/>
            </a:endParaRPr>
          </a:p>
        </p:txBody>
      </p:sp>
      <p:pic>
        <p:nvPicPr>
          <p:cNvPr id="14" name="Picture 13">
            <a:extLst>
              <a:ext uri="{FF2B5EF4-FFF2-40B4-BE49-F238E27FC236}">
                <a16:creationId xmlns:a16="http://schemas.microsoft.com/office/drawing/2014/main" id="{25859CFF-EAAA-A387-E2DA-DFD63A9DC82E}"/>
              </a:ext>
            </a:extLst>
          </p:cNvPr>
          <p:cNvPicPr>
            <a:picLocks noChangeAspect="1"/>
          </p:cNvPicPr>
          <p:nvPr userDrawn="1"/>
        </p:nvPicPr>
        <p:blipFill>
          <a:blip r:embed="rId2"/>
          <a:srcRect/>
          <a:stretch/>
        </p:blipFill>
        <p:spPr>
          <a:xfrm>
            <a:off x="10841810" y="396522"/>
            <a:ext cx="856992" cy="606317"/>
          </a:xfrm>
          <a:prstGeom prst="rect">
            <a:avLst/>
          </a:prstGeom>
        </p:spPr>
      </p:pic>
    </p:spTree>
    <p:extLst>
      <p:ext uri="{BB962C8B-B14F-4D97-AF65-F5344CB8AC3E}">
        <p14:creationId xmlns:p14="http://schemas.microsoft.com/office/powerpoint/2010/main" val="36427946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theme" Target="../theme/theme2.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theme" Target="../theme/theme3.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theme" Target="../theme/theme4.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Posição do Título 1">
            <a:extLst>
              <a:ext uri="{FF2B5EF4-FFF2-40B4-BE49-F238E27FC236}">
                <a16:creationId xmlns:a16="http://schemas.microsoft.com/office/drawing/2014/main" id="{FF496316-4BC1-8F65-3835-6F55AFF65C8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noProof="0" dirty="0"/>
              <a:t>CLICK TO EDIT GLOBAL TEMPLATE TITLE STYLE</a:t>
            </a:r>
          </a:p>
        </p:txBody>
      </p:sp>
      <p:sp>
        <p:nvSpPr>
          <p:cNvPr id="3" name="Marcador de Posição do Texto 2">
            <a:extLst>
              <a:ext uri="{FF2B5EF4-FFF2-40B4-BE49-F238E27FC236}">
                <a16:creationId xmlns:a16="http://schemas.microsoft.com/office/drawing/2014/main" id="{BCEF4342-5BF0-ED03-A321-0A84AB29A24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noProof="0" dirty="0"/>
              <a:t>Click to edit Global Template text styles</a:t>
            </a:r>
          </a:p>
          <a:p>
            <a:pPr lvl="1"/>
            <a:r>
              <a:rPr lang="en-GB" noProof="0" dirty="0"/>
              <a:t>Second level </a:t>
            </a:r>
          </a:p>
          <a:p>
            <a:pPr lvl="2"/>
            <a:r>
              <a:rPr lang="en-GB" noProof="0" dirty="0"/>
              <a:t>Third level</a:t>
            </a:r>
          </a:p>
          <a:p>
            <a:pPr lvl="3"/>
            <a:r>
              <a:rPr lang="en-GB" noProof="0" dirty="0"/>
              <a:t>Fourth level</a:t>
            </a:r>
          </a:p>
          <a:p>
            <a:pPr lvl="4"/>
            <a:r>
              <a:rPr lang="en-GB" noProof="0" dirty="0"/>
              <a:t>Fifth level</a:t>
            </a:r>
          </a:p>
        </p:txBody>
      </p:sp>
    </p:spTree>
    <p:extLst>
      <p:ext uri="{BB962C8B-B14F-4D97-AF65-F5344CB8AC3E}">
        <p14:creationId xmlns:p14="http://schemas.microsoft.com/office/powerpoint/2010/main" val="391148395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8" r:id="rId8"/>
    <p:sldLayoutId id="2147483656" r:id="rId9"/>
    <p:sldLayoutId id="2147483657" r:id="rId10"/>
    <p:sldLayoutId id="2147483659" r:id="rId11"/>
    <p:sldLayoutId id="2147483660" r:id="rId12"/>
    <p:sldLayoutId id="2147483661" r:id="rId13"/>
    <p:sldLayoutId id="2147483662" r:id="rId14"/>
  </p:sldLayoutIdLst>
  <p:txStyles>
    <p:titleStyle>
      <a:lvl1pPr algn="l" defTabSz="914400" rtl="0" eaLnBrk="1" latinLnBrk="0" hangingPunct="1">
        <a:lnSpc>
          <a:spcPct val="90000"/>
        </a:lnSpc>
        <a:spcBef>
          <a:spcPct val="0"/>
        </a:spcBef>
        <a:buNone/>
        <a:defRPr sz="3200" b="1" i="0" kern="1200">
          <a:solidFill>
            <a:srgbClr val="00385B"/>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50000"/>
              <a:lumOff val="50000"/>
            </a:schemeClr>
          </a:solidFill>
          <a:latin typeface="Arial" panose="020B0604020202020204" pitchFamily="34" charset="0"/>
          <a:ea typeface="+mn-ea"/>
          <a:cs typeface="Arial" panose="020B0604020202020204" pitchFamily="34" charset="0"/>
        </a:defRPr>
      </a:lvl1pPr>
      <a:lvl2pPr marL="0" indent="-108000" algn="l" defTabSz="914400" rtl="0" eaLnBrk="1" latinLnBrk="0" hangingPunct="1">
        <a:lnSpc>
          <a:spcPct val="90000"/>
        </a:lnSpc>
        <a:spcBef>
          <a:spcPts val="500"/>
        </a:spcBef>
        <a:buFont typeface="Arial" panose="020B0604020202020204" pitchFamily="34" charset="0"/>
        <a:buChar char="•"/>
        <a:defRPr sz="1600" kern="1200">
          <a:solidFill>
            <a:schemeClr val="tx1">
              <a:lumMod val="50000"/>
              <a:lumOff val="50000"/>
            </a:schemeClr>
          </a:solidFill>
          <a:latin typeface="Arial" panose="020B0604020202020204" pitchFamily="34" charset="0"/>
          <a:ea typeface="+mn-ea"/>
          <a:cs typeface="Arial" panose="020B0604020202020204" pitchFamily="34" charset="0"/>
        </a:defRPr>
      </a:lvl2pPr>
      <a:lvl3pPr marL="216000" indent="-108000" algn="l" defTabSz="914400" rtl="0" eaLnBrk="1" latinLnBrk="0" hangingPunct="1">
        <a:lnSpc>
          <a:spcPct val="90000"/>
        </a:lnSpc>
        <a:spcBef>
          <a:spcPts val="500"/>
        </a:spcBef>
        <a:buFont typeface="Arial" panose="020B0604020202020204" pitchFamily="34" charset="0"/>
        <a:buChar char="•"/>
        <a:defRPr sz="1600" kern="1200">
          <a:solidFill>
            <a:schemeClr val="tx1">
              <a:lumMod val="50000"/>
              <a:lumOff val="50000"/>
            </a:schemeClr>
          </a:solidFill>
          <a:latin typeface="Arial" panose="020B0604020202020204" pitchFamily="34" charset="0"/>
          <a:ea typeface="+mn-ea"/>
          <a:cs typeface="Arial" panose="020B0604020202020204" pitchFamily="34" charset="0"/>
        </a:defRPr>
      </a:lvl3pPr>
      <a:lvl4pPr marL="324000" indent="-108000" algn="l" defTabSz="914400" rtl="0" eaLnBrk="1" latinLnBrk="0" hangingPunct="1">
        <a:lnSpc>
          <a:spcPct val="90000"/>
        </a:lnSpc>
        <a:spcBef>
          <a:spcPts val="500"/>
        </a:spcBef>
        <a:buFont typeface="Arial" panose="020B0604020202020204" pitchFamily="34" charset="0"/>
        <a:buChar char="•"/>
        <a:defRPr sz="1600" kern="1200">
          <a:solidFill>
            <a:schemeClr val="tx1">
              <a:lumMod val="50000"/>
              <a:lumOff val="50000"/>
            </a:schemeClr>
          </a:solidFill>
          <a:latin typeface="Arial" panose="020B0604020202020204" pitchFamily="34" charset="0"/>
          <a:ea typeface="+mn-ea"/>
          <a:cs typeface="Arial" panose="020B0604020202020204" pitchFamily="34" charset="0"/>
        </a:defRPr>
      </a:lvl4pPr>
      <a:lvl5pPr marL="432000" indent="-108000" algn="l" defTabSz="914400" rtl="0" eaLnBrk="1" latinLnBrk="0" hangingPunct="1">
        <a:lnSpc>
          <a:spcPct val="90000"/>
        </a:lnSpc>
        <a:spcBef>
          <a:spcPts val="500"/>
        </a:spcBef>
        <a:buFont typeface="Arial" panose="020B0604020202020204" pitchFamily="34" charset="0"/>
        <a:buChar char="•"/>
        <a:defRPr sz="1600" kern="1200">
          <a:solidFill>
            <a:schemeClr val="tx1">
              <a:lumMod val="50000"/>
              <a:lumOff val="50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453EFCDA-B489-3E49-BA4E-255FF83FD65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DCDE9E41-572C-EB46-AAB7-6FD92C4B672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73C87038-9599-9B42-8C11-70EECC8448D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fr-FR"/>
              <a:t>30/01/2026</a:t>
            </a:r>
          </a:p>
        </p:txBody>
      </p:sp>
      <p:sp>
        <p:nvSpPr>
          <p:cNvPr id="5" name="Espace réservé du pied de page 4">
            <a:extLst>
              <a:ext uri="{FF2B5EF4-FFF2-40B4-BE49-F238E27FC236}">
                <a16:creationId xmlns:a16="http://schemas.microsoft.com/office/drawing/2014/main" id="{95B7E50A-A063-6042-953A-81DC061B659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fr-FR"/>
              <a:t>Dr. MAHLAOUI — IPOPI Japanese PID Patients’ Meeting</a:t>
            </a:r>
          </a:p>
        </p:txBody>
      </p:sp>
      <p:sp>
        <p:nvSpPr>
          <p:cNvPr id="6" name="Espace réservé du numéro de diapositive 5">
            <a:extLst>
              <a:ext uri="{FF2B5EF4-FFF2-40B4-BE49-F238E27FC236}">
                <a16:creationId xmlns:a16="http://schemas.microsoft.com/office/drawing/2014/main" id="{29ECE430-A6FC-F34C-8CF8-7C252BC0468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D8EA05C-4C1E-C642-8C38-F46C6695D3AB}" type="slidenum">
              <a:rPr lang="fr-FR" smtClean="0"/>
              <a:t>‹nº›</a:t>
            </a:fld>
            <a:endParaRPr lang="fr-FR"/>
          </a:p>
        </p:txBody>
      </p:sp>
    </p:spTree>
    <p:extLst>
      <p:ext uri="{BB962C8B-B14F-4D97-AF65-F5344CB8AC3E}">
        <p14:creationId xmlns:p14="http://schemas.microsoft.com/office/powerpoint/2010/main" val="2872587362"/>
      </p:ext>
    </p:extLst>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035BA31D-8CA7-AAA5-C50B-697A0C94943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endParaRPr lang="en-US"/>
          </a:p>
        </p:txBody>
      </p:sp>
      <p:sp>
        <p:nvSpPr>
          <p:cNvPr id="3" name="Espace réservé du texte 2">
            <a:extLst>
              <a:ext uri="{FF2B5EF4-FFF2-40B4-BE49-F238E27FC236}">
                <a16:creationId xmlns:a16="http://schemas.microsoft.com/office/drawing/2014/main" id="{D4B3E6B5-DBBB-3BC3-09DE-8CD9A469E03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Espace réservé de la date 3">
            <a:extLst>
              <a:ext uri="{FF2B5EF4-FFF2-40B4-BE49-F238E27FC236}">
                <a16:creationId xmlns:a16="http://schemas.microsoft.com/office/drawing/2014/main" id="{34C732AA-211E-3480-D9A7-B6DDB3541BB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8E5E28E-1B56-5A41-BF2F-FF0D218985D7}" type="datetimeFigureOut">
              <a:rPr lang="en-US" smtClean="0"/>
              <a:t>3/1/2026</a:t>
            </a:fld>
            <a:endParaRPr lang="en-US"/>
          </a:p>
        </p:txBody>
      </p:sp>
      <p:sp>
        <p:nvSpPr>
          <p:cNvPr id="5" name="Espace réservé du pied de page 4">
            <a:extLst>
              <a:ext uri="{FF2B5EF4-FFF2-40B4-BE49-F238E27FC236}">
                <a16:creationId xmlns:a16="http://schemas.microsoft.com/office/drawing/2014/main" id="{7B8DD432-4935-7936-59CF-F034CF7D40E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Espace réservé du numéro de diapositive 5">
            <a:extLst>
              <a:ext uri="{FF2B5EF4-FFF2-40B4-BE49-F238E27FC236}">
                <a16:creationId xmlns:a16="http://schemas.microsoft.com/office/drawing/2014/main" id="{D3DF5994-BDC1-602A-4D1D-A0704A79228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D24CB23-089C-7843-AA16-B166D15297DD}" type="slidenum">
              <a:rPr lang="en-US" smtClean="0"/>
              <a:t>‹nº›</a:t>
            </a:fld>
            <a:endParaRPr lang="en-US"/>
          </a:p>
        </p:txBody>
      </p:sp>
    </p:spTree>
    <p:extLst>
      <p:ext uri="{BB962C8B-B14F-4D97-AF65-F5344CB8AC3E}">
        <p14:creationId xmlns:p14="http://schemas.microsoft.com/office/powerpoint/2010/main" val="3914432939"/>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F2D83022-27AC-1059-04B0-9E69F10D8E6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endParaRPr lang="en-US"/>
          </a:p>
        </p:txBody>
      </p:sp>
      <p:sp>
        <p:nvSpPr>
          <p:cNvPr id="3" name="Espace réservé du texte 2">
            <a:extLst>
              <a:ext uri="{FF2B5EF4-FFF2-40B4-BE49-F238E27FC236}">
                <a16:creationId xmlns:a16="http://schemas.microsoft.com/office/drawing/2014/main" id="{6E1E9513-E62D-D67B-45EA-608F02C9BCD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Espace réservé de la date 3">
            <a:extLst>
              <a:ext uri="{FF2B5EF4-FFF2-40B4-BE49-F238E27FC236}">
                <a16:creationId xmlns:a16="http://schemas.microsoft.com/office/drawing/2014/main" id="{3A9EADFC-A42A-1172-96B1-9C9609AF657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r>
              <a:rPr lang="fr-FR"/>
              <a:t>30/01/2026</a:t>
            </a:r>
            <a:endParaRPr lang="en-US"/>
          </a:p>
        </p:txBody>
      </p:sp>
      <p:sp>
        <p:nvSpPr>
          <p:cNvPr id="5" name="Espace réservé du pied de page 4">
            <a:extLst>
              <a:ext uri="{FF2B5EF4-FFF2-40B4-BE49-F238E27FC236}">
                <a16:creationId xmlns:a16="http://schemas.microsoft.com/office/drawing/2014/main" id="{52383843-0498-E739-B987-433E1F4EAE7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r>
              <a:rPr lang="en-US"/>
              <a:t>Dr. MAHLAOUI — IPOPI Japanese PID Patients’ Meeting</a:t>
            </a:r>
          </a:p>
        </p:txBody>
      </p:sp>
      <p:sp>
        <p:nvSpPr>
          <p:cNvPr id="6" name="Espace réservé du numéro de diapositive 5">
            <a:extLst>
              <a:ext uri="{FF2B5EF4-FFF2-40B4-BE49-F238E27FC236}">
                <a16:creationId xmlns:a16="http://schemas.microsoft.com/office/drawing/2014/main" id="{BFD9F2AE-6665-0C43-ADC6-22043CC4116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97C2E797-AD65-E748-ABAB-1B1438C5BA3A}" type="slidenum">
              <a:rPr lang="en-US" smtClean="0"/>
              <a:t>‹nº›</a:t>
            </a:fld>
            <a:endParaRPr lang="en-US"/>
          </a:p>
        </p:txBody>
      </p:sp>
    </p:spTree>
    <p:extLst>
      <p:ext uri="{BB962C8B-B14F-4D97-AF65-F5344CB8AC3E}">
        <p14:creationId xmlns:p14="http://schemas.microsoft.com/office/powerpoint/2010/main" val="2799632135"/>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13.xml"/><Relationship Id="rId4" Type="http://schemas.openxmlformats.org/officeDocument/2006/relationships/image" Target="../media/image13.png"/></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13.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2.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7.xml"/><Relationship Id="rId1" Type="http://schemas.openxmlformats.org/officeDocument/2006/relationships/slideLayout" Target="../slideLayouts/slideLayout13.xml"/><Relationship Id="rId5" Type="http://schemas.openxmlformats.org/officeDocument/2006/relationships/image" Target="../media/image20.png"/><Relationship Id="rId4" Type="http://schemas.openxmlformats.org/officeDocument/2006/relationships/image" Target="../media/image19.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13.xml"/><Relationship Id="rId4" Type="http://schemas.openxmlformats.org/officeDocument/2006/relationships/image" Target="../media/image25.png"/></Relationships>
</file>

<file path=ppt/slides/_rels/slide29.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6.jpeg"/><Relationship Id="rId7" Type="http://schemas.openxmlformats.org/officeDocument/2006/relationships/image" Target="../media/image30.png"/><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33.png"/><Relationship Id="rId7" Type="http://schemas.openxmlformats.org/officeDocument/2006/relationships/image" Target="../media/image37.png"/><Relationship Id="rId2" Type="http://schemas.openxmlformats.org/officeDocument/2006/relationships/image" Target="../media/image32.png"/><Relationship Id="rId1" Type="http://schemas.openxmlformats.org/officeDocument/2006/relationships/slideLayout" Target="../slideLayouts/slideLayout13.xml"/><Relationship Id="rId6" Type="http://schemas.openxmlformats.org/officeDocument/2006/relationships/image" Target="../media/image36.jpg"/><Relationship Id="rId5" Type="http://schemas.openxmlformats.org/officeDocument/2006/relationships/image" Target="../media/image35.jpg"/><Relationship Id="rId4" Type="http://schemas.openxmlformats.org/officeDocument/2006/relationships/image" Target="../media/image34.png"/></Relationships>
</file>

<file path=ppt/slides/_rels/slide3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13.xml"/><Relationship Id="rId4" Type="http://schemas.openxmlformats.org/officeDocument/2006/relationships/image" Target="../media/image39.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png"/><Relationship Id="rId1" Type="http://schemas.openxmlformats.org/officeDocument/2006/relationships/slideLayout" Target="../slideLayouts/slideLayout7.xml"/><Relationship Id="rId4" Type="http://schemas.openxmlformats.org/officeDocument/2006/relationships/image" Target="../media/image42.png"/></Relationships>
</file>

<file path=ppt/slides/_rels/slide35.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7.xml"/><Relationship Id="rId4" Type="http://schemas.openxmlformats.org/officeDocument/2006/relationships/image" Target="../media/image45.jpeg"/></Relationships>
</file>

<file path=ppt/slides/_rels/slide36.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7.png"/><Relationship Id="rId1" Type="http://schemas.openxmlformats.org/officeDocument/2006/relationships/slideLayout" Target="../slideLayouts/slideLayout4.xml"/><Relationship Id="rId4" Type="http://schemas.openxmlformats.org/officeDocument/2006/relationships/image" Target="../media/image48.png"/></Relationships>
</file>

<file path=ppt/slides/_rels/slide38.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7.xml"/><Relationship Id="rId5" Type="http://schemas.openxmlformats.org/officeDocument/2006/relationships/image" Target="../media/image48.png"/><Relationship Id="rId4" Type="http://schemas.openxmlformats.org/officeDocument/2006/relationships/image" Target="../media/image52.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40.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7.xml"/><Relationship Id="rId4" Type="http://schemas.openxmlformats.org/officeDocument/2006/relationships/image" Target="../media/image52.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7.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hyperlink" Target="https://www.immunodeficiencyuk.org/wp-content/uploads/2021/03/geneticaspectsofpid.pdf" TargetMode="External"/><Relationship Id="rId2" Type="http://schemas.openxmlformats.org/officeDocument/2006/relationships/image" Target="../media/image58.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59.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2" Type="http://schemas.openxmlformats.org/officeDocument/2006/relationships/image" Target="../media/image60.jp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7.xml"/><Relationship Id="rId5" Type="http://schemas.openxmlformats.org/officeDocument/2006/relationships/image" Target="../media/image68.png"/><Relationship Id="rId4" Type="http://schemas.openxmlformats.org/officeDocument/2006/relationships/image" Target="../media/image67.png"/></Relationships>
</file>

<file path=ppt/slides/_rels/slide56.xml.rels><?xml version="1.0" encoding="UTF-8" standalone="yes"?>
<Relationships xmlns="http://schemas.openxmlformats.org/package/2006/relationships"><Relationship Id="rId3" Type="http://schemas.openxmlformats.org/officeDocument/2006/relationships/hyperlink" Target="https://www.immunodeficiencyuk.org/wp-content/uploads/2021/03/geneticaspectsofpid.pdf" TargetMode="External"/><Relationship Id="rId2" Type="http://schemas.openxmlformats.org/officeDocument/2006/relationships/image" Target="../media/image58.png"/><Relationship Id="rId1" Type="http://schemas.openxmlformats.org/officeDocument/2006/relationships/slideLayout" Target="../slideLayouts/slideLayout7.xml"/><Relationship Id="rId4" Type="http://schemas.openxmlformats.org/officeDocument/2006/relationships/image" Target="../media/image69.jpeg"/></Relationships>
</file>

<file path=ppt/slides/_rels/slide57.xml.rels><?xml version="1.0" encoding="UTF-8" standalone="yes"?>
<Relationships xmlns="http://schemas.openxmlformats.org/package/2006/relationships"><Relationship Id="rId3" Type="http://schemas.openxmlformats.org/officeDocument/2006/relationships/hyperlink" Target="https://doi.org/10.1016/j.jaci.2023.07.023" TargetMode="External"/><Relationship Id="rId2" Type="http://schemas.openxmlformats.org/officeDocument/2006/relationships/image" Target="../media/image70.jpe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slideLayout" Target="../slideLayouts/slideLayout7.xml"/><Relationship Id="rId5" Type="http://schemas.openxmlformats.org/officeDocument/2006/relationships/image" Target="../media/image52.png"/><Relationship Id="rId4" Type="http://schemas.openxmlformats.org/officeDocument/2006/relationships/hyperlink" Target="https://www.niaid.nih.gov/diseases-conditions/pidds-genetics-inheritance" TargetMode="External"/></Relationships>
</file>

<file path=ppt/slides/_rels/slide59.xml.rels><?xml version="1.0" encoding="UTF-8" standalone="yes"?>
<Relationships xmlns="http://schemas.openxmlformats.org/package/2006/relationships"><Relationship Id="rId3" Type="http://schemas.openxmlformats.org/officeDocument/2006/relationships/hyperlink" Target="https://www.niaid.nih.gov/diseases-conditions/pidds-genetics-inheritance" TargetMode="External"/><Relationship Id="rId2" Type="http://schemas.openxmlformats.org/officeDocument/2006/relationships/image" Target="../media/image73.png"/><Relationship Id="rId1" Type="http://schemas.openxmlformats.org/officeDocument/2006/relationships/slideLayout" Target="../slideLayouts/slideLayout7.xml"/><Relationship Id="rId4" Type="http://schemas.openxmlformats.org/officeDocument/2006/relationships/image" Target="../media/image52.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png"/><Relationship Id="rId1" Type="http://schemas.openxmlformats.org/officeDocument/2006/relationships/slideLayout" Target="../slideLayouts/slideLayout7.xml"/><Relationship Id="rId5" Type="http://schemas.openxmlformats.org/officeDocument/2006/relationships/image" Target="../media/image52.png"/><Relationship Id="rId4" Type="http://schemas.openxmlformats.org/officeDocument/2006/relationships/hyperlink" Target="https://www.niaid.nih.gov/diseases-conditions/pidds-genetics-inheritance" TargetMode="Externa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31.xml"/></Relationships>
</file>

<file path=ppt/slides/_rels/slide67.xml.rels><?xml version="1.0" encoding="UTF-8" standalone="yes"?>
<Relationships xmlns="http://schemas.openxmlformats.org/package/2006/relationships"><Relationship Id="rId3" Type="http://schemas.openxmlformats.org/officeDocument/2006/relationships/image" Target="../media/image79.png"/><Relationship Id="rId7" Type="http://schemas.openxmlformats.org/officeDocument/2006/relationships/image" Target="../media/image83.png"/><Relationship Id="rId2" Type="http://schemas.openxmlformats.org/officeDocument/2006/relationships/image" Target="../media/image78.jpeg"/><Relationship Id="rId1" Type="http://schemas.openxmlformats.org/officeDocument/2006/relationships/slideLayout" Target="../slideLayouts/slideLayout43.xml"/><Relationship Id="rId6" Type="http://schemas.openxmlformats.org/officeDocument/2006/relationships/image" Target="../media/image82.png"/><Relationship Id="rId5" Type="http://schemas.openxmlformats.org/officeDocument/2006/relationships/image" Target="../media/image81.png"/><Relationship Id="rId4" Type="http://schemas.openxmlformats.org/officeDocument/2006/relationships/image" Target="../media/image80.png"/></Relationships>
</file>

<file path=ppt/slides/_rels/slide68.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27.xml"/></Relationships>
</file>

<file path=ppt/slides/_rels/slide69.xml.rels><?xml version="1.0" encoding="UTF-8" standalone="yes"?>
<Relationships xmlns="http://schemas.openxmlformats.org/package/2006/relationships"><Relationship Id="rId2" Type="http://schemas.openxmlformats.org/officeDocument/2006/relationships/image" Target="../media/image85.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file:///C:\Users\silvi\Desktop\me2\charlas\IDS\The_Pink_Panther_2006_Camouflage.mp4" TargetMode="External"/><Relationship Id="rId1" Type="http://schemas.microsoft.com/office/2007/relationships/media" Target="file:///C:\Users\silvi\Desktop\me2\charlas\IDS\The_Pink_Panther_2006_Camouflage.mp4" TargetMode="External"/><Relationship Id="rId5" Type="http://schemas.openxmlformats.org/officeDocument/2006/relationships/image" Target="../media/image86.png"/><Relationship Id="rId4" Type="http://schemas.openxmlformats.org/officeDocument/2006/relationships/notesSlide" Target="../notesSlides/notesSlide25.xml"/></Relationships>
</file>

<file path=ppt/slides/_rels/slide72.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73.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27.xml"/><Relationship Id="rId1" Type="http://schemas.openxmlformats.org/officeDocument/2006/relationships/slideLayout" Target="../slideLayouts/slideLayout7.xml"/><Relationship Id="rId4" Type="http://schemas.openxmlformats.org/officeDocument/2006/relationships/image" Target="../media/image90.png"/></Relationships>
</file>

<file path=ppt/slides/_rels/slide75.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image" Target="../media/image91.jpeg"/><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image" Target="../media/image93.png"/><Relationship Id="rId1" Type="http://schemas.openxmlformats.org/officeDocument/2006/relationships/slideLayout" Target="../slideLayouts/slideLayout7.xml"/><Relationship Id="rId4" Type="http://schemas.openxmlformats.org/officeDocument/2006/relationships/image" Target="../media/image95.png"/></Relationships>
</file>

<file path=ppt/slides/_rels/slide77.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image" Target="../media/image96.png"/><Relationship Id="rId1" Type="http://schemas.openxmlformats.org/officeDocument/2006/relationships/slideLayout" Target="../slideLayouts/slideLayout7.xml"/><Relationship Id="rId4" Type="http://schemas.openxmlformats.org/officeDocument/2006/relationships/image" Target="../media/image98.png"/></Relationships>
</file>

<file path=ppt/slides/_rels/slide78.xml.rels><?xml version="1.0" encoding="UTF-8" standalone="yes"?>
<Relationships xmlns="http://schemas.openxmlformats.org/package/2006/relationships"><Relationship Id="rId8" Type="http://schemas.openxmlformats.org/officeDocument/2006/relationships/image" Target="../media/image103.png"/><Relationship Id="rId3" Type="http://schemas.openxmlformats.org/officeDocument/2006/relationships/image" Target="../media/image99.png"/><Relationship Id="rId7" Type="http://schemas.microsoft.com/office/2007/relationships/hdphoto" Target="../media/hdphoto1.wdp"/><Relationship Id="rId2" Type="http://schemas.openxmlformats.org/officeDocument/2006/relationships/notesSlide" Target="../notesSlides/notesSlide28.xml"/><Relationship Id="rId1" Type="http://schemas.openxmlformats.org/officeDocument/2006/relationships/slideLayout" Target="../slideLayouts/slideLayout7.xml"/><Relationship Id="rId6" Type="http://schemas.openxmlformats.org/officeDocument/2006/relationships/image" Target="../media/image102.png"/><Relationship Id="rId11" Type="http://schemas.microsoft.com/office/2007/relationships/hdphoto" Target="../media/hdphoto3.wdp"/><Relationship Id="rId5" Type="http://schemas.openxmlformats.org/officeDocument/2006/relationships/image" Target="../media/image101.png"/><Relationship Id="rId10" Type="http://schemas.openxmlformats.org/officeDocument/2006/relationships/image" Target="../media/image104.png"/><Relationship Id="rId4" Type="http://schemas.openxmlformats.org/officeDocument/2006/relationships/image" Target="../media/image100.png"/><Relationship Id="rId9" Type="http://schemas.microsoft.com/office/2007/relationships/hdphoto" Target="../media/hdphoto2.wdp"/></Relationships>
</file>

<file path=ppt/slides/_rels/slide79.xml.rels><?xml version="1.0" encoding="UTF-8" standalone="yes"?>
<Relationships xmlns="http://schemas.openxmlformats.org/package/2006/relationships"><Relationship Id="rId2" Type="http://schemas.openxmlformats.org/officeDocument/2006/relationships/image" Target="../media/image105.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8" Type="http://schemas.openxmlformats.org/officeDocument/2006/relationships/image" Target="../media/image103.png"/><Relationship Id="rId3" Type="http://schemas.openxmlformats.org/officeDocument/2006/relationships/image" Target="../media/image99.png"/><Relationship Id="rId7" Type="http://schemas.microsoft.com/office/2007/relationships/hdphoto" Target="../media/hdphoto1.wdp"/><Relationship Id="rId2" Type="http://schemas.openxmlformats.org/officeDocument/2006/relationships/notesSlide" Target="../notesSlides/notesSlide29.xml"/><Relationship Id="rId1" Type="http://schemas.openxmlformats.org/officeDocument/2006/relationships/slideLayout" Target="../slideLayouts/slideLayout14.xml"/><Relationship Id="rId6" Type="http://schemas.openxmlformats.org/officeDocument/2006/relationships/image" Target="../media/image102.png"/><Relationship Id="rId11" Type="http://schemas.microsoft.com/office/2007/relationships/hdphoto" Target="../media/hdphoto3.wdp"/><Relationship Id="rId5" Type="http://schemas.openxmlformats.org/officeDocument/2006/relationships/image" Target="../media/image101.png"/><Relationship Id="rId10" Type="http://schemas.openxmlformats.org/officeDocument/2006/relationships/image" Target="../media/image104.png"/><Relationship Id="rId4" Type="http://schemas.openxmlformats.org/officeDocument/2006/relationships/image" Target="../media/image100.png"/><Relationship Id="rId9" Type="http://schemas.microsoft.com/office/2007/relationships/hdphoto" Target="../media/hdphoto2.wdp"/></Relationships>
</file>

<file path=ppt/slides/_rels/slide81.xml.rels><?xml version="1.0" encoding="UTF-8" standalone="yes"?>
<Relationships xmlns="http://schemas.openxmlformats.org/package/2006/relationships"><Relationship Id="rId3" Type="http://schemas.openxmlformats.org/officeDocument/2006/relationships/image" Target="../media/image106.jpg"/><Relationship Id="rId2" Type="http://schemas.openxmlformats.org/officeDocument/2006/relationships/notesSlide" Target="../notesSlides/notesSlide30.xml"/><Relationship Id="rId1" Type="http://schemas.openxmlformats.org/officeDocument/2006/relationships/slideLayout" Target="../slideLayouts/slideLayout12.xml"/><Relationship Id="rId6" Type="http://schemas.openxmlformats.org/officeDocument/2006/relationships/image" Target="../media/image109.png"/><Relationship Id="rId5" Type="http://schemas.openxmlformats.org/officeDocument/2006/relationships/image" Target="../media/image108.png"/><Relationship Id="rId4" Type="http://schemas.openxmlformats.org/officeDocument/2006/relationships/image" Target="../media/image107.jpeg"/></Relationships>
</file>

<file path=ppt/slides/_rels/slide82.xml.rels><?xml version="1.0" encoding="UTF-8" standalone="yes"?>
<Relationships xmlns="http://schemas.openxmlformats.org/package/2006/relationships"><Relationship Id="rId8" Type="http://schemas.openxmlformats.org/officeDocument/2006/relationships/image" Target="../media/image116.png"/><Relationship Id="rId3" Type="http://schemas.openxmlformats.org/officeDocument/2006/relationships/image" Target="../media/image111.svg"/><Relationship Id="rId7" Type="http://schemas.openxmlformats.org/officeDocument/2006/relationships/image" Target="../media/image115.svg"/><Relationship Id="rId12" Type="http://schemas.openxmlformats.org/officeDocument/2006/relationships/image" Target="../media/image120.png"/><Relationship Id="rId2" Type="http://schemas.openxmlformats.org/officeDocument/2006/relationships/image" Target="../media/image110.png"/><Relationship Id="rId1" Type="http://schemas.openxmlformats.org/officeDocument/2006/relationships/slideLayout" Target="../slideLayouts/slideLayout7.xml"/><Relationship Id="rId6" Type="http://schemas.openxmlformats.org/officeDocument/2006/relationships/image" Target="../media/image114.png"/><Relationship Id="rId11" Type="http://schemas.openxmlformats.org/officeDocument/2006/relationships/image" Target="../media/image119.svg"/><Relationship Id="rId5" Type="http://schemas.openxmlformats.org/officeDocument/2006/relationships/image" Target="../media/image113.svg"/><Relationship Id="rId10" Type="http://schemas.openxmlformats.org/officeDocument/2006/relationships/image" Target="../media/image118.png"/><Relationship Id="rId4" Type="http://schemas.openxmlformats.org/officeDocument/2006/relationships/image" Target="../media/image112.png"/><Relationship Id="rId9" Type="http://schemas.openxmlformats.org/officeDocument/2006/relationships/image" Target="../media/image117.svg"/></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image" Target="../media/image85.jp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2" Type="http://schemas.openxmlformats.org/officeDocument/2006/relationships/image" Target="../media/image85.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m 4">
            <a:extLst>
              <a:ext uri="{FF2B5EF4-FFF2-40B4-BE49-F238E27FC236}">
                <a16:creationId xmlns:a16="http://schemas.microsoft.com/office/drawing/2014/main" id="{0E820006-3CB7-292E-4607-85CB05AB6020}"/>
              </a:ext>
            </a:extLst>
          </p:cNvPr>
          <p:cNvPicPr>
            <a:picLocks noChangeAspect="1"/>
          </p:cNvPicPr>
          <p:nvPr/>
        </p:nvPicPr>
        <p:blipFill>
          <a:blip r:embed="rId2"/>
          <a:srcRect/>
          <a:stretch/>
        </p:blipFill>
        <p:spPr>
          <a:xfrm>
            <a:off x="0" y="0"/>
            <a:ext cx="12192000" cy="6858000"/>
          </a:xfrm>
          <a:prstGeom prst="rect">
            <a:avLst/>
          </a:prstGeom>
        </p:spPr>
      </p:pic>
    </p:spTree>
    <p:extLst>
      <p:ext uri="{BB962C8B-B14F-4D97-AF65-F5344CB8AC3E}">
        <p14:creationId xmlns:p14="http://schemas.microsoft.com/office/powerpoint/2010/main" val="12648782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a:extLst>
              <a:ext uri="{FF2B5EF4-FFF2-40B4-BE49-F238E27FC236}">
                <a16:creationId xmlns:a16="http://schemas.microsoft.com/office/drawing/2014/main" id="{81321CBB-6E9A-567D-33ED-0DD24E46615F}"/>
              </a:ext>
            </a:extLst>
          </p:cNvPr>
          <p:cNvSpPr txBox="1"/>
          <p:nvPr/>
        </p:nvSpPr>
        <p:spPr>
          <a:xfrm>
            <a:off x="441627" y="644758"/>
            <a:ext cx="11568561" cy="584775"/>
          </a:xfrm>
          <a:prstGeom prst="rect">
            <a:avLst/>
          </a:prstGeom>
          <a:noFill/>
        </p:spPr>
        <p:txBody>
          <a:bodyPr wrap="square" rtlCol="0">
            <a:spAutoFit/>
          </a:bodyPr>
          <a:lstStyle/>
          <a:p>
            <a:r>
              <a:rPr lang="en-US" altLang="ja-JP" sz="3200" dirty="0">
                <a:latin typeface="Meiryo UI" panose="020B0604030504040204" pitchFamily="50" charset="-128"/>
                <a:ea typeface="Meiryo UI" panose="020B0604030504040204" pitchFamily="50" charset="-128"/>
                <a:cs typeface="Microsoft Himalaya" panose="01010100010101010101" pitchFamily="2" charset="0"/>
              </a:rPr>
              <a:t>Diseases that may show abnormalities in KREC screening</a:t>
            </a:r>
            <a:endParaRPr kumimoji="1" lang="ja-JP" altLang="en-US" sz="3200" dirty="0">
              <a:latin typeface="Meiryo UI" panose="020B0604030504040204" pitchFamily="50" charset="-128"/>
              <a:ea typeface="Meiryo UI" panose="020B0604030504040204" pitchFamily="50" charset="-128"/>
              <a:cs typeface="Microsoft Himalaya" panose="01010100010101010101" pitchFamily="2" charset="0"/>
            </a:endParaRPr>
          </a:p>
        </p:txBody>
      </p:sp>
      <p:sp>
        <p:nvSpPr>
          <p:cNvPr id="10" name="テキスト ボックス 9">
            <a:extLst>
              <a:ext uri="{FF2B5EF4-FFF2-40B4-BE49-F238E27FC236}">
                <a16:creationId xmlns:a16="http://schemas.microsoft.com/office/drawing/2014/main" id="{0CE4E8EF-7897-5453-3AEF-B844790E47AD}"/>
              </a:ext>
            </a:extLst>
          </p:cNvPr>
          <p:cNvSpPr txBox="1"/>
          <p:nvPr/>
        </p:nvSpPr>
        <p:spPr>
          <a:xfrm>
            <a:off x="7507705" y="5797744"/>
            <a:ext cx="4054315" cy="369332"/>
          </a:xfrm>
          <a:prstGeom prst="rect">
            <a:avLst/>
          </a:prstGeom>
          <a:noFill/>
        </p:spPr>
        <p:txBody>
          <a:bodyPr wrap="none" rtlCol="0">
            <a:spAutoFit/>
          </a:bodyPr>
          <a:lstStyle/>
          <a:p>
            <a:r>
              <a:rPr kumimoji="1" lang="en-US" altLang="ja-JP" dirty="0">
                <a:latin typeface="メイリオ" panose="020B0604030504040204" pitchFamily="50" charset="-128"/>
                <a:ea typeface="メイリオ" panose="020B0604030504040204" pitchFamily="50" charset="-128"/>
              </a:rPr>
              <a:t>Tangye SG, et al. J Exp Med 2023.</a:t>
            </a:r>
            <a:endParaRPr kumimoji="1" lang="ja-JP" altLang="en-US" dirty="0">
              <a:latin typeface="メイリオ" panose="020B0604030504040204" pitchFamily="50" charset="-128"/>
              <a:ea typeface="メイリオ" panose="020B0604030504040204" pitchFamily="50" charset="-128"/>
            </a:endParaRPr>
          </a:p>
        </p:txBody>
      </p:sp>
      <p:grpSp>
        <p:nvGrpSpPr>
          <p:cNvPr id="14" name="グループ化 13">
            <a:extLst>
              <a:ext uri="{FF2B5EF4-FFF2-40B4-BE49-F238E27FC236}">
                <a16:creationId xmlns:a16="http://schemas.microsoft.com/office/drawing/2014/main" id="{A3932B98-66AF-C96F-7E03-E6C7EDB41378}"/>
              </a:ext>
            </a:extLst>
          </p:cNvPr>
          <p:cNvGrpSpPr/>
          <p:nvPr/>
        </p:nvGrpSpPr>
        <p:grpSpPr>
          <a:xfrm>
            <a:off x="473928" y="1596227"/>
            <a:ext cx="11244143" cy="4093795"/>
            <a:chOff x="473928" y="1613986"/>
            <a:chExt cx="11244143" cy="4093795"/>
          </a:xfrm>
        </p:grpSpPr>
        <p:pic>
          <p:nvPicPr>
            <p:cNvPr id="6" name="図 5">
              <a:extLst>
                <a:ext uri="{FF2B5EF4-FFF2-40B4-BE49-F238E27FC236}">
                  <a16:creationId xmlns:a16="http://schemas.microsoft.com/office/drawing/2014/main" id="{1BA802C2-B2FB-E606-7DDF-7E5598D9877B}"/>
                </a:ext>
              </a:extLst>
            </p:cNvPr>
            <p:cNvPicPr>
              <a:picLocks noChangeAspect="1"/>
            </p:cNvPicPr>
            <p:nvPr/>
          </p:nvPicPr>
          <p:blipFill>
            <a:blip r:embed="rId3"/>
            <a:stretch>
              <a:fillRect/>
            </a:stretch>
          </p:blipFill>
          <p:spPr>
            <a:xfrm>
              <a:off x="473928" y="1613986"/>
              <a:ext cx="11244143" cy="4093795"/>
            </a:xfrm>
            <a:prstGeom prst="rect">
              <a:avLst/>
            </a:prstGeom>
          </p:spPr>
        </p:pic>
        <p:sp>
          <p:nvSpPr>
            <p:cNvPr id="13" name="正方形/長方形 12">
              <a:extLst>
                <a:ext uri="{FF2B5EF4-FFF2-40B4-BE49-F238E27FC236}">
                  <a16:creationId xmlns:a16="http://schemas.microsoft.com/office/drawing/2014/main" id="{47F363F9-FAD0-C1A6-4EB1-873ED4F4B4E4}"/>
                </a:ext>
              </a:extLst>
            </p:cNvPr>
            <p:cNvSpPr/>
            <p:nvPr/>
          </p:nvSpPr>
          <p:spPr>
            <a:xfrm>
              <a:off x="798897" y="5226518"/>
              <a:ext cx="3089709" cy="48126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sp>
        <p:nvSpPr>
          <p:cNvPr id="2" name="正方形/長方形 1">
            <a:extLst>
              <a:ext uri="{FF2B5EF4-FFF2-40B4-BE49-F238E27FC236}">
                <a16:creationId xmlns:a16="http://schemas.microsoft.com/office/drawing/2014/main" id="{E2B65A92-A3EE-ADF9-64EA-1B950E2BBAFE}"/>
              </a:ext>
            </a:extLst>
          </p:cNvPr>
          <p:cNvSpPr/>
          <p:nvPr/>
        </p:nvSpPr>
        <p:spPr>
          <a:xfrm>
            <a:off x="5351646" y="3349592"/>
            <a:ext cx="500514" cy="182880"/>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正方形/長方形 2">
            <a:extLst>
              <a:ext uri="{FF2B5EF4-FFF2-40B4-BE49-F238E27FC236}">
                <a16:creationId xmlns:a16="http://schemas.microsoft.com/office/drawing/2014/main" id="{D1A50E2D-A028-A44A-B904-9F5CCE06AA31}"/>
              </a:ext>
            </a:extLst>
          </p:cNvPr>
          <p:cNvSpPr/>
          <p:nvPr/>
        </p:nvSpPr>
        <p:spPr>
          <a:xfrm>
            <a:off x="2192947" y="4118010"/>
            <a:ext cx="500514" cy="182880"/>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正方形/長方形 4">
            <a:extLst>
              <a:ext uri="{FF2B5EF4-FFF2-40B4-BE49-F238E27FC236}">
                <a16:creationId xmlns:a16="http://schemas.microsoft.com/office/drawing/2014/main" id="{4CB007E0-BC91-E7F4-8BA3-63B109BD8F60}"/>
              </a:ext>
            </a:extLst>
          </p:cNvPr>
          <p:cNvSpPr/>
          <p:nvPr/>
        </p:nvSpPr>
        <p:spPr>
          <a:xfrm>
            <a:off x="4597663" y="4847928"/>
            <a:ext cx="500514" cy="182880"/>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テキスト ボックス 11">
            <a:extLst>
              <a:ext uri="{FF2B5EF4-FFF2-40B4-BE49-F238E27FC236}">
                <a16:creationId xmlns:a16="http://schemas.microsoft.com/office/drawing/2014/main" id="{28381977-0C13-09D5-FA40-1FA92AD65552}"/>
              </a:ext>
            </a:extLst>
          </p:cNvPr>
          <p:cNvSpPr txBox="1"/>
          <p:nvPr/>
        </p:nvSpPr>
        <p:spPr>
          <a:xfrm>
            <a:off x="2072980" y="4815540"/>
            <a:ext cx="2201244" cy="523220"/>
          </a:xfrm>
          <a:prstGeom prst="rect">
            <a:avLst/>
          </a:prstGeom>
          <a:solidFill>
            <a:schemeClr val="accent2">
              <a:lumMod val="20000"/>
              <a:lumOff val="80000"/>
            </a:schemeClr>
          </a:solidFill>
        </p:spPr>
        <p:txBody>
          <a:bodyPr wrap="none" rtlCol="0">
            <a:spAutoFit/>
          </a:bodyPr>
          <a:lstStyle/>
          <a:p>
            <a:r>
              <a:rPr lang="en-US" altLang="ja-JP" sz="1400" dirty="0" err="1">
                <a:latin typeface="メイリオ" panose="020B0604030504040204" pitchFamily="50" charset="-128"/>
                <a:ea typeface="メイリオ" panose="020B0604030504040204" pitchFamily="50" charset="-128"/>
              </a:rPr>
              <a:t>Äng</a:t>
            </a:r>
            <a:r>
              <a:rPr lang="en-US" altLang="ja-JP" sz="1400" dirty="0">
                <a:latin typeface="メイリオ" panose="020B0604030504040204" pitchFamily="50" charset="-128"/>
                <a:ea typeface="メイリオ" panose="020B0604030504040204" pitchFamily="50" charset="-128"/>
              </a:rPr>
              <a:t> C, et </a:t>
            </a:r>
            <a:r>
              <a:rPr lang="en-US" altLang="ja-JP" sz="1400" dirty="0" err="1">
                <a:latin typeface="メイリオ" panose="020B0604030504040204" pitchFamily="50" charset="-128"/>
                <a:ea typeface="メイリオ" panose="020B0604030504040204" pitchFamily="50" charset="-128"/>
              </a:rPr>
              <a:t>al.@</a:t>
            </a:r>
            <a:r>
              <a:rPr lang="en-US" altLang="ja-JP" sz="1400" b="1" dirty="0" err="1">
                <a:latin typeface="メイリオ" panose="020B0604030504040204" pitchFamily="50" charset="-128"/>
                <a:ea typeface="メイリオ" panose="020B0604030504040204" pitchFamily="50" charset="-128"/>
              </a:rPr>
              <a:t>Sweden</a:t>
            </a:r>
            <a:endParaRPr lang="en-US" altLang="ja-JP" sz="1400" b="1" dirty="0">
              <a:latin typeface="メイリオ" panose="020B0604030504040204" pitchFamily="50" charset="-128"/>
              <a:ea typeface="メイリオ" panose="020B0604030504040204" pitchFamily="50" charset="-128"/>
            </a:endParaRPr>
          </a:p>
          <a:p>
            <a:r>
              <a:rPr kumimoji="1" lang="en-US" altLang="ja-JP" sz="1400" dirty="0">
                <a:latin typeface="メイリオ" panose="020B0604030504040204" pitchFamily="50" charset="-128"/>
                <a:ea typeface="メイリオ" panose="020B0604030504040204" pitchFamily="50" charset="-128"/>
              </a:rPr>
              <a:t>Front Immunol 2023.</a:t>
            </a:r>
          </a:p>
        </p:txBody>
      </p:sp>
      <p:sp>
        <p:nvSpPr>
          <p:cNvPr id="15" name="正方形/長方形 14">
            <a:extLst>
              <a:ext uri="{FF2B5EF4-FFF2-40B4-BE49-F238E27FC236}">
                <a16:creationId xmlns:a16="http://schemas.microsoft.com/office/drawing/2014/main" id="{B12FA401-9DAC-2A83-00F6-38CE0EAABE70}"/>
              </a:ext>
            </a:extLst>
          </p:cNvPr>
          <p:cNvSpPr/>
          <p:nvPr/>
        </p:nvSpPr>
        <p:spPr>
          <a:xfrm>
            <a:off x="1912211" y="3923898"/>
            <a:ext cx="781250" cy="194112"/>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テキスト ボックス 17">
            <a:extLst>
              <a:ext uri="{FF2B5EF4-FFF2-40B4-BE49-F238E27FC236}">
                <a16:creationId xmlns:a16="http://schemas.microsoft.com/office/drawing/2014/main" id="{0ABF4BDF-503C-8AF9-A878-36E007ABA09E}"/>
              </a:ext>
            </a:extLst>
          </p:cNvPr>
          <p:cNvSpPr txBox="1"/>
          <p:nvPr/>
        </p:nvSpPr>
        <p:spPr>
          <a:xfrm>
            <a:off x="5601903" y="4600096"/>
            <a:ext cx="2873415" cy="954107"/>
          </a:xfrm>
          <a:prstGeom prst="rect">
            <a:avLst/>
          </a:prstGeom>
          <a:solidFill>
            <a:schemeClr val="accent2">
              <a:lumMod val="20000"/>
              <a:lumOff val="80000"/>
            </a:schemeClr>
          </a:solidFill>
        </p:spPr>
        <p:txBody>
          <a:bodyPr wrap="none" rtlCol="0">
            <a:spAutoFit/>
          </a:bodyPr>
          <a:lstStyle/>
          <a:p>
            <a:r>
              <a:rPr kumimoji="1" lang="en-US" altLang="ja-JP" sz="1400" dirty="0">
                <a:latin typeface="メイリオ" panose="020B0604030504040204" pitchFamily="50" charset="-128"/>
                <a:ea typeface="メイリオ" panose="020B0604030504040204" pitchFamily="50" charset="-128"/>
              </a:rPr>
              <a:t>Bloomfield M, et </a:t>
            </a:r>
            <a:r>
              <a:rPr kumimoji="1" lang="en-US" altLang="ja-JP" sz="1400" dirty="0" err="1">
                <a:latin typeface="メイリオ" panose="020B0604030504040204" pitchFamily="50" charset="-128"/>
                <a:ea typeface="メイリオ" panose="020B0604030504040204" pitchFamily="50" charset="-128"/>
              </a:rPr>
              <a:t>al.@</a:t>
            </a:r>
            <a:r>
              <a:rPr kumimoji="1" lang="en-US" altLang="ja-JP" sz="1400" b="1" dirty="0" err="1">
                <a:latin typeface="メイリオ" panose="020B0604030504040204" pitchFamily="50" charset="-128"/>
                <a:ea typeface="メイリオ" panose="020B0604030504040204" pitchFamily="50" charset="-128"/>
              </a:rPr>
              <a:t>Czech</a:t>
            </a:r>
            <a:endParaRPr kumimoji="1" lang="en-US" altLang="ja-JP" sz="1400" b="1" dirty="0">
              <a:latin typeface="メイリオ" panose="020B0604030504040204" pitchFamily="50" charset="-128"/>
              <a:ea typeface="メイリオ" panose="020B0604030504040204" pitchFamily="50" charset="-128"/>
            </a:endParaRPr>
          </a:p>
          <a:p>
            <a:r>
              <a:rPr lang="en-US" altLang="ja-JP" sz="1400" dirty="0" err="1">
                <a:latin typeface="メイリオ" panose="020B0604030504040204" pitchFamily="50" charset="-128"/>
                <a:ea typeface="メイリオ" panose="020B0604030504040204" pitchFamily="50" charset="-128"/>
              </a:rPr>
              <a:t>Pediatr</a:t>
            </a:r>
            <a:r>
              <a:rPr lang="en-US" altLang="ja-JP" sz="1400" dirty="0">
                <a:latin typeface="メイリオ" panose="020B0604030504040204" pitchFamily="50" charset="-128"/>
                <a:ea typeface="メイリオ" panose="020B0604030504040204" pitchFamily="50" charset="-128"/>
              </a:rPr>
              <a:t> Allergy Immunol 2025.</a:t>
            </a:r>
          </a:p>
          <a:p>
            <a:r>
              <a:rPr kumimoji="1" lang="en-US" altLang="ja-JP" sz="1400" dirty="0" err="1">
                <a:latin typeface="メイリオ" panose="020B0604030504040204" pitchFamily="50" charset="-128"/>
                <a:ea typeface="メイリオ" panose="020B0604030504040204" pitchFamily="50" charset="-128"/>
              </a:rPr>
              <a:t>Boyarchuk</a:t>
            </a:r>
            <a:r>
              <a:rPr kumimoji="1" lang="en-US" altLang="ja-JP" sz="1400" dirty="0">
                <a:latin typeface="メイリオ" panose="020B0604030504040204" pitchFamily="50" charset="-128"/>
                <a:ea typeface="メイリオ" panose="020B0604030504040204" pitchFamily="50" charset="-128"/>
              </a:rPr>
              <a:t> O, et </a:t>
            </a:r>
            <a:r>
              <a:rPr kumimoji="1" lang="en-US" altLang="ja-JP" sz="1400" dirty="0" err="1">
                <a:latin typeface="メイリオ" panose="020B0604030504040204" pitchFamily="50" charset="-128"/>
                <a:ea typeface="メイリオ" panose="020B0604030504040204" pitchFamily="50" charset="-128"/>
              </a:rPr>
              <a:t>al.@</a:t>
            </a:r>
            <a:r>
              <a:rPr kumimoji="1" lang="en-US" altLang="ja-JP" sz="1400" b="1" dirty="0" err="1">
                <a:latin typeface="メイリオ" panose="020B0604030504040204" pitchFamily="50" charset="-128"/>
                <a:ea typeface="メイリオ" panose="020B0604030504040204" pitchFamily="50" charset="-128"/>
              </a:rPr>
              <a:t>Ukraine</a:t>
            </a:r>
            <a:endParaRPr kumimoji="1" lang="en-US" altLang="ja-JP" sz="1400" b="1" dirty="0">
              <a:latin typeface="メイリオ" panose="020B0604030504040204" pitchFamily="50" charset="-128"/>
              <a:ea typeface="メイリオ" panose="020B0604030504040204" pitchFamily="50" charset="-128"/>
            </a:endParaRPr>
          </a:p>
          <a:p>
            <a:r>
              <a:rPr lang="en-US" altLang="ja-JP" sz="1400" dirty="0">
                <a:latin typeface="メイリオ" panose="020B0604030504040204" pitchFamily="50" charset="-128"/>
                <a:ea typeface="メイリオ" panose="020B0604030504040204" pitchFamily="50" charset="-128"/>
              </a:rPr>
              <a:t>Front </a:t>
            </a:r>
            <a:r>
              <a:rPr lang="en-US" altLang="ja-JP" sz="1400" dirty="0" err="1">
                <a:latin typeface="メイリオ" panose="020B0604030504040204" pitchFamily="50" charset="-128"/>
                <a:ea typeface="メイリオ" panose="020B0604030504040204" pitchFamily="50" charset="-128"/>
              </a:rPr>
              <a:t>Pediatr</a:t>
            </a:r>
            <a:r>
              <a:rPr lang="en-US" altLang="ja-JP" sz="1400" dirty="0">
                <a:latin typeface="メイリオ" panose="020B0604030504040204" pitchFamily="50" charset="-128"/>
                <a:ea typeface="メイリオ" panose="020B0604030504040204" pitchFamily="50" charset="-128"/>
              </a:rPr>
              <a:t> 2025.</a:t>
            </a:r>
          </a:p>
        </p:txBody>
      </p:sp>
      <p:sp>
        <p:nvSpPr>
          <p:cNvPr id="21" name="テキスト ボックス 20">
            <a:extLst>
              <a:ext uri="{FF2B5EF4-FFF2-40B4-BE49-F238E27FC236}">
                <a16:creationId xmlns:a16="http://schemas.microsoft.com/office/drawing/2014/main" id="{99A86CDE-9751-407E-89A1-FAA61BB7F926}"/>
              </a:ext>
            </a:extLst>
          </p:cNvPr>
          <p:cNvSpPr txBox="1"/>
          <p:nvPr/>
        </p:nvSpPr>
        <p:spPr>
          <a:xfrm>
            <a:off x="435132" y="5570072"/>
            <a:ext cx="2873415" cy="523220"/>
          </a:xfrm>
          <a:prstGeom prst="rect">
            <a:avLst/>
          </a:prstGeom>
          <a:solidFill>
            <a:schemeClr val="accent2">
              <a:lumMod val="20000"/>
              <a:lumOff val="80000"/>
            </a:schemeClr>
          </a:solidFill>
        </p:spPr>
        <p:txBody>
          <a:bodyPr wrap="none" rtlCol="0">
            <a:spAutoFit/>
          </a:bodyPr>
          <a:lstStyle/>
          <a:p>
            <a:r>
              <a:rPr kumimoji="1" lang="en-US" altLang="ja-JP" sz="1400" dirty="0">
                <a:latin typeface="メイリオ" panose="020B0604030504040204" pitchFamily="50" charset="-128"/>
                <a:ea typeface="メイリオ" panose="020B0604030504040204" pitchFamily="50" charset="-128"/>
              </a:rPr>
              <a:t>Bloomfield M, et </a:t>
            </a:r>
            <a:r>
              <a:rPr kumimoji="1" lang="en-US" altLang="ja-JP" sz="1400" dirty="0" err="1">
                <a:latin typeface="メイリオ" panose="020B0604030504040204" pitchFamily="50" charset="-128"/>
                <a:ea typeface="メイリオ" panose="020B0604030504040204" pitchFamily="50" charset="-128"/>
              </a:rPr>
              <a:t>al.@</a:t>
            </a:r>
            <a:r>
              <a:rPr kumimoji="1" lang="en-US" altLang="ja-JP" sz="1400" b="1" dirty="0" err="1">
                <a:latin typeface="メイリオ" panose="020B0604030504040204" pitchFamily="50" charset="-128"/>
                <a:ea typeface="メイリオ" panose="020B0604030504040204" pitchFamily="50" charset="-128"/>
              </a:rPr>
              <a:t>Czech</a:t>
            </a:r>
            <a:endParaRPr kumimoji="1" lang="en-US" altLang="ja-JP" sz="1400" b="1" dirty="0">
              <a:latin typeface="メイリオ" panose="020B0604030504040204" pitchFamily="50" charset="-128"/>
              <a:ea typeface="メイリオ" panose="020B0604030504040204" pitchFamily="50" charset="-128"/>
            </a:endParaRPr>
          </a:p>
          <a:p>
            <a:r>
              <a:rPr lang="en-US" altLang="ja-JP" sz="1400" dirty="0" err="1">
                <a:latin typeface="メイリオ" panose="020B0604030504040204" pitchFamily="50" charset="-128"/>
                <a:ea typeface="メイリオ" panose="020B0604030504040204" pitchFamily="50" charset="-128"/>
              </a:rPr>
              <a:t>Pediatr</a:t>
            </a:r>
            <a:r>
              <a:rPr lang="en-US" altLang="ja-JP" sz="1400" dirty="0">
                <a:latin typeface="メイリオ" panose="020B0604030504040204" pitchFamily="50" charset="-128"/>
                <a:ea typeface="メイリオ" panose="020B0604030504040204" pitchFamily="50" charset="-128"/>
              </a:rPr>
              <a:t> Allergy Immunol 2025.</a:t>
            </a:r>
            <a:endParaRPr kumimoji="1" lang="ja-JP" altLang="en-US" sz="1400" dirty="0">
              <a:latin typeface="メイリオ" panose="020B0604030504040204" pitchFamily="50" charset="-128"/>
              <a:ea typeface="メイリオ" panose="020B0604030504040204" pitchFamily="50" charset="-128"/>
            </a:endParaRPr>
          </a:p>
        </p:txBody>
      </p:sp>
      <p:cxnSp>
        <p:nvCxnSpPr>
          <p:cNvPr id="23" name="直線コネクタ 22">
            <a:extLst>
              <a:ext uri="{FF2B5EF4-FFF2-40B4-BE49-F238E27FC236}">
                <a16:creationId xmlns:a16="http://schemas.microsoft.com/office/drawing/2014/main" id="{1A680A98-B057-784C-9F0C-5C4E7509E24C}"/>
              </a:ext>
            </a:extLst>
          </p:cNvPr>
          <p:cNvCxnSpPr/>
          <p:nvPr/>
        </p:nvCxnSpPr>
        <p:spPr>
          <a:xfrm flipH="1">
            <a:off x="1309036" y="4118010"/>
            <a:ext cx="763944" cy="143619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2CDF7A5F-2AE7-9E9D-FB22-24832090560C}"/>
              </a:ext>
            </a:extLst>
          </p:cNvPr>
          <p:cNvCxnSpPr>
            <a:cxnSpLocks/>
          </p:cNvCxnSpPr>
          <p:nvPr/>
        </p:nvCxnSpPr>
        <p:spPr>
          <a:xfrm>
            <a:off x="2435554" y="4307690"/>
            <a:ext cx="257907" cy="50785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直線コネクタ 25">
            <a:extLst>
              <a:ext uri="{FF2B5EF4-FFF2-40B4-BE49-F238E27FC236}">
                <a16:creationId xmlns:a16="http://schemas.microsoft.com/office/drawing/2014/main" id="{30048282-05F9-090B-648A-5989EC39E0D0}"/>
              </a:ext>
            </a:extLst>
          </p:cNvPr>
          <p:cNvCxnSpPr>
            <a:cxnSpLocks/>
          </p:cNvCxnSpPr>
          <p:nvPr/>
        </p:nvCxnSpPr>
        <p:spPr>
          <a:xfrm>
            <a:off x="5098177" y="4919085"/>
            <a:ext cx="503726" cy="11172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904446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500"/>
                                        <p:tgtEl>
                                          <p:spTgt spid="15"/>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500"/>
                                        <p:tgtEl>
                                          <p:spTgt spid="18"/>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500"/>
                                        <p:tgtEl>
                                          <p:spTgt spid="21"/>
                                        </p:tgtEl>
                                      </p:cBhvr>
                                    </p:animEffect>
                                  </p:childTnLst>
                                </p:cTn>
                              </p:par>
                              <p:par>
                                <p:cTn id="28" presetID="10" presetClass="entr" presetSubtype="0" fill="hold" nodeType="with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fade">
                                      <p:cBhvr>
                                        <p:cTn id="30" dur="500"/>
                                        <p:tgtEl>
                                          <p:spTgt spid="23"/>
                                        </p:tgtEl>
                                      </p:cBhvr>
                                    </p:animEffect>
                                  </p:childTnLst>
                                </p:cTn>
                              </p:par>
                              <p:par>
                                <p:cTn id="31" presetID="10" presetClass="entr" presetSubtype="0" fill="hold" nodeType="with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fade">
                                      <p:cBhvr>
                                        <p:cTn id="33" dur="500"/>
                                        <p:tgtEl>
                                          <p:spTgt spid="24"/>
                                        </p:tgtEl>
                                      </p:cBhvr>
                                    </p:animEffect>
                                  </p:childTnLst>
                                </p:cTn>
                              </p:par>
                              <p:par>
                                <p:cTn id="34" presetID="10" presetClass="entr" presetSubtype="0" fill="hold" nodeType="with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fade">
                                      <p:cBhvr>
                                        <p:cTn id="36"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5" grpId="0" animBg="1"/>
      <p:bldP spid="12" grpId="0" animBg="1"/>
      <p:bldP spid="15" grpId="0" animBg="1"/>
      <p:bldP spid="18" grpId="0" animBg="1"/>
      <p:bldP spid="2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FBD1D94D-C899-2336-8B7E-4A672092872E}"/>
              </a:ext>
            </a:extLst>
          </p:cNvPr>
          <p:cNvSpPr>
            <a:spLocks noGrp="1"/>
          </p:cNvSpPr>
          <p:nvPr>
            <p:ph type="title"/>
          </p:nvPr>
        </p:nvSpPr>
        <p:spPr>
          <a:xfrm>
            <a:off x="838200" y="2766219"/>
            <a:ext cx="10515600" cy="1325563"/>
          </a:xfrm>
        </p:spPr>
        <p:txBody>
          <a:bodyPr>
            <a:noAutofit/>
          </a:bodyPr>
          <a:lstStyle/>
          <a:p>
            <a:r>
              <a:rPr lang="en-US" altLang="ja-JP" sz="4000" dirty="0">
                <a:latin typeface="Meiryo UI" panose="020B0604030504040204" pitchFamily="50" charset="-128"/>
                <a:ea typeface="Meiryo UI" panose="020B0604030504040204" pitchFamily="50" charset="-128"/>
              </a:rPr>
              <a:t>Results of Expanded NBS Using TREC/KREC in Japan: A National Survey</a:t>
            </a:r>
            <a:endParaRPr lang="ja-JP" altLang="en-US" sz="40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6237967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F821A99-4BE4-61D6-72FE-BE6AFBA62770}"/>
              </a:ext>
            </a:extLst>
          </p:cNvPr>
          <p:cNvSpPr>
            <a:spLocks noGrp="1"/>
          </p:cNvSpPr>
          <p:nvPr>
            <p:ph type="title"/>
          </p:nvPr>
        </p:nvSpPr>
        <p:spPr>
          <a:xfrm>
            <a:off x="838200" y="365125"/>
            <a:ext cx="10515600" cy="596409"/>
          </a:xfrm>
        </p:spPr>
        <p:txBody>
          <a:bodyPr>
            <a:noAutofit/>
          </a:bodyPr>
          <a:lstStyle/>
          <a:p>
            <a:r>
              <a:rPr lang="en-US" altLang="ja-JP" sz="3600" dirty="0">
                <a:latin typeface="Meiryo UI" panose="020B0604030504040204" pitchFamily="50" charset="-128"/>
                <a:ea typeface="Meiryo UI" panose="020B0604030504040204" pitchFamily="50" charset="-128"/>
              </a:rPr>
              <a:t>Background</a:t>
            </a:r>
            <a:endParaRPr lang="ja-JP" altLang="en-US" sz="3200" dirty="0">
              <a:latin typeface="Meiryo UI" panose="020B0604030504040204" pitchFamily="50" charset="-128"/>
              <a:ea typeface="Meiryo UI" panose="020B0604030504040204" pitchFamily="50" charset="-128"/>
            </a:endParaRPr>
          </a:p>
        </p:txBody>
      </p:sp>
      <p:sp>
        <p:nvSpPr>
          <p:cNvPr id="3" name="コンテンツ プレースホルダー 2">
            <a:extLst>
              <a:ext uri="{FF2B5EF4-FFF2-40B4-BE49-F238E27FC236}">
                <a16:creationId xmlns:a16="http://schemas.microsoft.com/office/drawing/2014/main" id="{17ABED25-2AD6-9BBF-DF73-A27437DAC835}"/>
              </a:ext>
            </a:extLst>
          </p:cNvPr>
          <p:cNvSpPr>
            <a:spLocks noGrp="1"/>
          </p:cNvSpPr>
          <p:nvPr>
            <p:ph idx="1"/>
          </p:nvPr>
        </p:nvSpPr>
        <p:spPr>
          <a:xfrm>
            <a:off x="695659" y="1310932"/>
            <a:ext cx="10757908" cy="970356"/>
          </a:xfrm>
        </p:spPr>
        <p:txBody>
          <a:bodyPr>
            <a:normAutofit/>
          </a:bodyPr>
          <a:lstStyle/>
          <a:p>
            <a:r>
              <a:rPr lang="en-US" altLang="ja-JP" sz="2000" dirty="0">
                <a:latin typeface="Meiryo UI" panose="020B0604030504040204" pitchFamily="50" charset="-128"/>
                <a:ea typeface="Meiryo UI" panose="020B0604030504040204" pitchFamily="50" charset="-128"/>
              </a:rPr>
              <a:t>Newborn screening using TREC/KREC testing (</a:t>
            </a:r>
            <a:r>
              <a:rPr lang="en-US" altLang="ja-JP" sz="2000" b="1" dirty="0">
                <a:latin typeface="Meiryo UI" panose="020B0604030504040204" pitchFamily="50" charset="-128"/>
                <a:ea typeface="Meiryo UI" panose="020B0604030504040204" pitchFamily="50" charset="-128"/>
              </a:rPr>
              <a:t>TREC/KREC-NBS</a:t>
            </a:r>
            <a:r>
              <a:rPr lang="en-US" altLang="ja-JP" sz="2000" dirty="0">
                <a:latin typeface="Meiryo UI" panose="020B0604030504040204" pitchFamily="50" charset="-128"/>
                <a:ea typeface="Meiryo UI" panose="020B0604030504040204" pitchFamily="50" charset="-128"/>
              </a:rPr>
              <a:t>) enables the early detection of severe combined immunodeficiency (SCID) and X-linked agammaglobulinemia (XLA).</a:t>
            </a:r>
          </a:p>
        </p:txBody>
      </p:sp>
      <p:graphicFrame>
        <p:nvGraphicFramePr>
          <p:cNvPr id="6" name="表 5">
            <a:extLst>
              <a:ext uri="{FF2B5EF4-FFF2-40B4-BE49-F238E27FC236}">
                <a16:creationId xmlns:a16="http://schemas.microsoft.com/office/drawing/2014/main" id="{DCFEFA28-9437-0A18-EA94-85FAF35D4E15}"/>
              </a:ext>
            </a:extLst>
          </p:cNvPr>
          <p:cNvGraphicFramePr>
            <a:graphicFrameLocks noGrp="1"/>
          </p:cNvGraphicFramePr>
          <p:nvPr/>
        </p:nvGraphicFramePr>
        <p:xfrm>
          <a:off x="695659" y="2706056"/>
          <a:ext cx="5224889" cy="3575515"/>
        </p:xfrm>
        <a:graphic>
          <a:graphicData uri="http://schemas.openxmlformats.org/drawingml/2006/table">
            <a:tbl>
              <a:tblPr firstRow="1" bandRow="1">
                <a:tableStyleId>{5C22544A-7EE6-4342-B048-85BDC9FD1C3A}</a:tableStyleId>
              </a:tblPr>
              <a:tblGrid>
                <a:gridCol w="5224889">
                  <a:extLst>
                    <a:ext uri="{9D8B030D-6E8A-4147-A177-3AD203B41FA5}">
                      <a16:colId xmlns:a16="http://schemas.microsoft.com/office/drawing/2014/main" val="2212940743"/>
                    </a:ext>
                  </a:extLst>
                </a:gridCol>
              </a:tblGrid>
              <a:tr h="464044">
                <a:tc>
                  <a:txBody>
                    <a:bodyPr/>
                    <a:lstStyle/>
                    <a:p>
                      <a:pPr algn="ctr"/>
                      <a:r>
                        <a:rPr kumimoji="1" lang="en-US" altLang="ja-JP" sz="2000" b="1" dirty="0">
                          <a:solidFill>
                            <a:schemeClr val="tx1"/>
                          </a:solidFill>
                          <a:latin typeface="Meiryo UI" panose="020B0604030504040204" pitchFamily="50" charset="-128"/>
                          <a:ea typeface="Meiryo UI" panose="020B0604030504040204" pitchFamily="50" charset="-128"/>
                        </a:rPr>
                        <a:t>TREC-NBS</a:t>
                      </a:r>
                      <a:endParaRPr kumimoji="1" lang="ja-JP" altLang="en-US" sz="2000" b="1" dirty="0">
                        <a:solidFill>
                          <a:schemeClr val="tx1"/>
                        </a:solidFill>
                        <a:latin typeface="Meiryo UI" panose="020B0604030504040204" pitchFamily="50" charset="-128"/>
                        <a:ea typeface="Meiryo UI" panose="020B0604030504040204" pitchFamily="50" charset="-128"/>
                      </a:endParaRPr>
                    </a:p>
                  </a:txBody>
                  <a:tcPr marL="82918" marR="82918" marT="41459" marB="41459" anchor="ctr">
                    <a:lnL w="38100" cap="flat" cmpd="sng" algn="ctr">
                      <a:solidFill>
                        <a:schemeClr val="bg1">
                          <a:lumMod val="85000"/>
                        </a:schemeClr>
                      </a:solidFill>
                      <a:prstDash val="solid"/>
                      <a:round/>
                      <a:headEnd type="none" w="med" len="med"/>
                      <a:tailEnd type="none" w="med" len="med"/>
                    </a:lnL>
                    <a:lnR w="38100" cap="flat" cmpd="sng" algn="ctr">
                      <a:solidFill>
                        <a:schemeClr val="bg1">
                          <a:lumMod val="85000"/>
                        </a:schemeClr>
                      </a:solidFill>
                      <a:prstDash val="solid"/>
                      <a:round/>
                      <a:headEnd type="none" w="med" len="med"/>
                      <a:tailEnd type="none" w="med" len="med"/>
                    </a:lnR>
                    <a:lnT w="38100" cap="flat" cmpd="sng" algn="ctr">
                      <a:solidFill>
                        <a:schemeClr val="bg1">
                          <a:lumMod val="85000"/>
                        </a:schemeClr>
                      </a:solidFill>
                      <a:prstDash val="solid"/>
                      <a:round/>
                      <a:headEnd type="none" w="med" len="med"/>
                      <a:tailEnd type="none" w="med" len="med"/>
                    </a:lnT>
                    <a:lnB w="38100" cap="flat" cmpd="sng" algn="ctr">
                      <a:solidFill>
                        <a:schemeClr val="bg1">
                          <a:lumMod val="85000"/>
                        </a:schemeClr>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450015773"/>
                  </a:ext>
                </a:extLst>
              </a:tr>
              <a:tr h="3111471">
                <a:tc>
                  <a:txBody>
                    <a:bodyPr/>
                    <a:lstStyle/>
                    <a:p>
                      <a:pPr marL="285750" marR="0" lvl="0" indent="-285750" algn="l" defTabSz="49191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ja-JP" sz="1800" dirty="0">
                          <a:latin typeface="Meiryo UI" panose="020B0604030504040204" pitchFamily="50" charset="-128"/>
                          <a:ea typeface="Meiryo UI" panose="020B0604030504040204" pitchFamily="50" charset="-128"/>
                        </a:rPr>
                        <a:t>Initiated in the United States in 2008</a:t>
                      </a:r>
                    </a:p>
                    <a:p>
                      <a:pPr marL="285750" marR="0" lvl="0" indent="-285750" algn="l" defTabSz="491912"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altLang="ja-JP" sz="1800" dirty="0">
                        <a:latin typeface="Meiryo UI" panose="020B0604030504040204" pitchFamily="50" charset="-128"/>
                        <a:ea typeface="Meiryo UI" panose="020B0604030504040204" pitchFamily="50" charset="-128"/>
                      </a:endParaRPr>
                    </a:p>
                    <a:p>
                      <a:pPr marL="285750" marR="0" lvl="0" indent="-285750" algn="l" defTabSz="49191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ja-JP" sz="1800" dirty="0">
                          <a:latin typeface="Meiryo UI" panose="020B0604030504040204" pitchFamily="50" charset="-128"/>
                          <a:ea typeface="Meiryo UI" panose="020B0604030504040204" pitchFamily="50" charset="-128"/>
                        </a:rPr>
                        <a:t>Early hematopoietic cell transplantation (HCT) for SCID improves survival rates</a:t>
                      </a:r>
                    </a:p>
                    <a:p>
                      <a:pPr marL="0" marR="0" lvl="0" indent="0" algn="l" defTabSz="491912" rtl="0" eaLnBrk="1" fontAlgn="auto" latinLnBrk="0" hangingPunct="1">
                        <a:lnSpc>
                          <a:spcPct val="100000"/>
                        </a:lnSpc>
                        <a:spcBef>
                          <a:spcPts val="0"/>
                        </a:spcBef>
                        <a:spcAft>
                          <a:spcPts val="0"/>
                        </a:spcAft>
                        <a:buClrTx/>
                        <a:buSzTx/>
                        <a:buFontTx/>
                        <a:buNone/>
                        <a:tabLst/>
                        <a:defRPr/>
                      </a:pPr>
                      <a:endParaRPr lang="en-US" altLang="ja-JP" sz="1800" dirty="0">
                        <a:latin typeface="Meiryo UI" panose="020B0604030504040204" pitchFamily="50" charset="-128"/>
                        <a:ea typeface="Meiryo UI" panose="020B0604030504040204" pitchFamily="50" charset="-128"/>
                      </a:endParaRPr>
                    </a:p>
                    <a:p>
                      <a:pPr marL="0" marR="0" lvl="0" indent="0" algn="l" defTabSz="491912" rtl="0" eaLnBrk="1" fontAlgn="auto" latinLnBrk="0" hangingPunct="1">
                        <a:lnSpc>
                          <a:spcPct val="100000"/>
                        </a:lnSpc>
                        <a:spcBef>
                          <a:spcPts val="0"/>
                        </a:spcBef>
                        <a:spcAft>
                          <a:spcPts val="0"/>
                        </a:spcAft>
                        <a:buClrTx/>
                        <a:buSzTx/>
                        <a:buFontTx/>
                        <a:buNone/>
                        <a:tabLst/>
                        <a:defRPr/>
                      </a:pPr>
                      <a:endParaRPr lang="en-US" altLang="ja-JP" sz="1800" dirty="0">
                        <a:latin typeface="Meiryo UI" panose="020B0604030504040204" pitchFamily="50" charset="-128"/>
                        <a:ea typeface="Meiryo UI" panose="020B0604030504040204" pitchFamily="50" charset="-128"/>
                      </a:endParaRPr>
                    </a:p>
                    <a:p>
                      <a:pPr marL="285750" marR="0" lvl="0" indent="-285750" algn="l" defTabSz="491912"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en-US" altLang="ja-JP" sz="1800" dirty="0">
                          <a:latin typeface="Meiryo UI" panose="020B0604030504040204" pitchFamily="50" charset="-128"/>
                          <a:ea typeface="Meiryo UI" panose="020B0604030504040204" pitchFamily="50" charset="-128"/>
                        </a:rPr>
                        <a:t>Being introduced internationally.</a:t>
                      </a:r>
                    </a:p>
                    <a:p>
                      <a:pPr marL="0" marR="0" lvl="0" indent="0" algn="l" defTabSz="491912" rtl="0" eaLnBrk="1" fontAlgn="auto" latinLnBrk="0" hangingPunct="1">
                        <a:lnSpc>
                          <a:spcPct val="100000"/>
                        </a:lnSpc>
                        <a:spcBef>
                          <a:spcPts val="0"/>
                        </a:spcBef>
                        <a:spcAft>
                          <a:spcPts val="0"/>
                        </a:spcAft>
                        <a:buClrTx/>
                        <a:buSzTx/>
                        <a:buFontTx/>
                        <a:buNone/>
                        <a:tabLst/>
                        <a:defRPr/>
                      </a:pPr>
                      <a:endParaRPr lang="en-US" altLang="ja-JP" sz="1800" dirty="0">
                        <a:latin typeface="Meiryo UI" panose="020B0604030504040204" pitchFamily="50" charset="-128"/>
                        <a:ea typeface="Meiryo UI" panose="020B0604030504040204" pitchFamily="50" charset="-128"/>
                      </a:endParaRPr>
                    </a:p>
                    <a:p>
                      <a:pPr marL="0" marR="0" lvl="0" indent="0" algn="r" defTabSz="491912" rtl="0" eaLnBrk="1" fontAlgn="auto" latinLnBrk="0" hangingPunct="1">
                        <a:lnSpc>
                          <a:spcPct val="100000"/>
                        </a:lnSpc>
                        <a:spcBef>
                          <a:spcPts val="0"/>
                        </a:spcBef>
                        <a:spcAft>
                          <a:spcPts val="0"/>
                        </a:spcAft>
                        <a:buClrTx/>
                        <a:buSzTx/>
                        <a:buFontTx/>
                        <a:buNone/>
                        <a:tabLst/>
                        <a:defRPr/>
                      </a:pPr>
                      <a:r>
                        <a:rPr lang="en-US" altLang="ja-JP" sz="1600" dirty="0">
                          <a:latin typeface="Meiryo UI" panose="020B0604030504040204" pitchFamily="50" charset="-128"/>
                          <a:ea typeface="Meiryo UI" panose="020B0604030504040204" pitchFamily="50" charset="-128"/>
                        </a:rPr>
                        <a:t>JAMA. 2014;312(7):729-38. </a:t>
                      </a:r>
                    </a:p>
                    <a:p>
                      <a:pPr marL="0" marR="0" lvl="0" indent="0" algn="r" defTabSz="491912" rtl="0" eaLnBrk="1" fontAlgn="auto" latinLnBrk="0" hangingPunct="1">
                        <a:lnSpc>
                          <a:spcPct val="100000"/>
                        </a:lnSpc>
                        <a:spcBef>
                          <a:spcPts val="0"/>
                        </a:spcBef>
                        <a:spcAft>
                          <a:spcPts val="0"/>
                        </a:spcAft>
                        <a:buClrTx/>
                        <a:buSzTx/>
                        <a:buFontTx/>
                        <a:buNone/>
                        <a:tabLst/>
                        <a:defRPr/>
                      </a:pPr>
                      <a:r>
                        <a:rPr kumimoji="1" lang="en-US" altLang="ja-JP" sz="1600" kern="1200" dirty="0">
                          <a:solidFill>
                            <a:schemeClr val="dk1"/>
                          </a:solidFill>
                          <a:effectLst/>
                          <a:latin typeface="Meiryo UI" panose="020B0604030504040204" pitchFamily="50" charset="-128"/>
                          <a:ea typeface="Meiryo UI" panose="020B0604030504040204" pitchFamily="50" charset="-128"/>
                          <a:cs typeface="+mn-cs"/>
                        </a:rPr>
                        <a:t>Pediatrics. 2019;143(2):e20182300.</a:t>
                      </a:r>
                    </a:p>
                    <a:p>
                      <a:pPr marL="0" marR="0" lvl="0" indent="0" algn="r" defTabSz="491912" rtl="0" eaLnBrk="1" fontAlgn="auto" latinLnBrk="0" hangingPunct="1">
                        <a:lnSpc>
                          <a:spcPct val="100000"/>
                        </a:lnSpc>
                        <a:spcBef>
                          <a:spcPts val="0"/>
                        </a:spcBef>
                        <a:spcAft>
                          <a:spcPts val="0"/>
                        </a:spcAft>
                        <a:buClrTx/>
                        <a:buSzTx/>
                        <a:buFontTx/>
                        <a:buNone/>
                        <a:tabLst/>
                        <a:defRPr/>
                      </a:pPr>
                      <a:r>
                        <a:rPr kumimoji="1" lang="en-US" altLang="ja-JP" sz="1600" kern="1200" dirty="0">
                          <a:solidFill>
                            <a:schemeClr val="dk1"/>
                          </a:solidFill>
                          <a:effectLst/>
                          <a:latin typeface="Meiryo UI" panose="020B0604030504040204" pitchFamily="50" charset="-128"/>
                          <a:ea typeface="Meiryo UI" panose="020B0604030504040204" pitchFamily="50" charset="-128"/>
                          <a:cs typeface="+mn-cs"/>
                        </a:rPr>
                        <a:t>N Engl J Med. 2014;371(5):434-46. </a:t>
                      </a:r>
                      <a:endParaRPr lang="en-US" altLang="ja-JP" sz="1600" dirty="0">
                        <a:latin typeface="Meiryo UI" panose="020B0604030504040204" pitchFamily="50" charset="-128"/>
                        <a:ea typeface="Meiryo UI" panose="020B0604030504040204" pitchFamily="50" charset="-128"/>
                      </a:endParaRPr>
                    </a:p>
                  </a:txBody>
                  <a:tcPr marL="82918" marR="82918" marT="41459" marB="41459">
                    <a:lnL w="38100" cap="flat" cmpd="sng" algn="ctr">
                      <a:solidFill>
                        <a:schemeClr val="bg1">
                          <a:lumMod val="85000"/>
                        </a:schemeClr>
                      </a:solidFill>
                      <a:prstDash val="solid"/>
                      <a:round/>
                      <a:headEnd type="none" w="med" len="med"/>
                      <a:tailEnd type="none" w="med" len="med"/>
                    </a:lnL>
                    <a:lnR w="38100" cap="flat" cmpd="sng" algn="ctr">
                      <a:solidFill>
                        <a:schemeClr val="bg1">
                          <a:lumMod val="85000"/>
                        </a:schemeClr>
                      </a:solidFill>
                      <a:prstDash val="solid"/>
                      <a:round/>
                      <a:headEnd type="none" w="med" len="med"/>
                      <a:tailEnd type="none" w="med" len="med"/>
                    </a:lnR>
                    <a:lnT w="38100" cap="flat" cmpd="sng" algn="ctr">
                      <a:solidFill>
                        <a:schemeClr val="bg1">
                          <a:lumMod val="85000"/>
                        </a:schemeClr>
                      </a:solidFill>
                      <a:prstDash val="solid"/>
                      <a:round/>
                      <a:headEnd type="none" w="med" len="med"/>
                      <a:tailEnd type="none" w="med" len="med"/>
                    </a:lnT>
                    <a:lnB w="381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994369229"/>
                  </a:ext>
                </a:extLst>
              </a:tr>
            </a:tbl>
          </a:graphicData>
        </a:graphic>
      </p:graphicFrame>
      <p:graphicFrame>
        <p:nvGraphicFramePr>
          <p:cNvPr id="7" name="表 6">
            <a:extLst>
              <a:ext uri="{FF2B5EF4-FFF2-40B4-BE49-F238E27FC236}">
                <a16:creationId xmlns:a16="http://schemas.microsoft.com/office/drawing/2014/main" id="{DE71204C-B2C6-FFB0-D2F2-F67422B984A1}"/>
              </a:ext>
            </a:extLst>
          </p:cNvPr>
          <p:cNvGraphicFramePr>
            <a:graphicFrameLocks noGrp="1"/>
          </p:cNvGraphicFramePr>
          <p:nvPr/>
        </p:nvGraphicFramePr>
        <p:xfrm>
          <a:off x="6148296" y="2706056"/>
          <a:ext cx="5305271" cy="3575515"/>
        </p:xfrm>
        <a:graphic>
          <a:graphicData uri="http://schemas.openxmlformats.org/drawingml/2006/table">
            <a:tbl>
              <a:tblPr firstRow="1" bandRow="1">
                <a:tableStyleId>{5C22544A-7EE6-4342-B048-85BDC9FD1C3A}</a:tableStyleId>
              </a:tblPr>
              <a:tblGrid>
                <a:gridCol w="5305271">
                  <a:extLst>
                    <a:ext uri="{9D8B030D-6E8A-4147-A177-3AD203B41FA5}">
                      <a16:colId xmlns:a16="http://schemas.microsoft.com/office/drawing/2014/main" val="2212940743"/>
                    </a:ext>
                  </a:extLst>
                </a:gridCol>
              </a:tblGrid>
              <a:tr h="489673">
                <a:tc>
                  <a:txBody>
                    <a:bodyPr/>
                    <a:lstStyle/>
                    <a:p>
                      <a:pPr algn="ctr"/>
                      <a:r>
                        <a:rPr kumimoji="1" lang="en-US" altLang="ja-JP" sz="2000" b="1" dirty="0">
                          <a:solidFill>
                            <a:schemeClr val="tx1"/>
                          </a:solidFill>
                          <a:latin typeface="Meiryo UI" panose="020B0604030504040204" pitchFamily="50" charset="-128"/>
                          <a:ea typeface="Meiryo UI" panose="020B0604030504040204" pitchFamily="50" charset="-128"/>
                        </a:rPr>
                        <a:t>TREC/KREC-NBS</a:t>
                      </a:r>
                      <a:endParaRPr kumimoji="1" lang="ja-JP" altLang="en-US" sz="2000" b="1" dirty="0">
                        <a:solidFill>
                          <a:schemeClr val="tx1"/>
                        </a:solidFill>
                        <a:latin typeface="Meiryo UI" panose="020B0604030504040204" pitchFamily="50" charset="-128"/>
                        <a:ea typeface="Meiryo UI" panose="020B0604030504040204" pitchFamily="50" charset="-128"/>
                      </a:endParaRPr>
                    </a:p>
                  </a:txBody>
                  <a:tcPr marL="82918" marR="82918" marT="41459" marB="41459" anchor="ctr">
                    <a:lnL w="38100" cap="flat" cmpd="sng" algn="ctr">
                      <a:solidFill>
                        <a:schemeClr val="accent1">
                          <a:lumMod val="40000"/>
                          <a:lumOff val="60000"/>
                        </a:schemeClr>
                      </a:solidFill>
                      <a:prstDash val="solid"/>
                      <a:round/>
                      <a:headEnd type="none" w="med" len="med"/>
                      <a:tailEnd type="none" w="med" len="med"/>
                    </a:lnL>
                    <a:lnR w="38100" cap="flat" cmpd="sng" algn="ctr">
                      <a:solidFill>
                        <a:schemeClr val="accent1">
                          <a:lumMod val="40000"/>
                          <a:lumOff val="60000"/>
                        </a:schemeClr>
                      </a:solidFill>
                      <a:prstDash val="solid"/>
                      <a:round/>
                      <a:headEnd type="none" w="med" len="med"/>
                      <a:tailEnd type="none" w="med" len="med"/>
                    </a:lnR>
                    <a:lnT w="38100" cap="flat" cmpd="sng" algn="ctr">
                      <a:solidFill>
                        <a:schemeClr val="accent1">
                          <a:lumMod val="40000"/>
                          <a:lumOff val="60000"/>
                        </a:schemeClr>
                      </a:solidFill>
                      <a:prstDash val="solid"/>
                      <a:round/>
                      <a:headEnd type="none" w="med" len="med"/>
                      <a:tailEnd type="none" w="med" len="med"/>
                    </a:lnT>
                    <a:lnB w="38100" cap="flat" cmpd="sng" algn="ctr">
                      <a:solidFill>
                        <a:schemeClr val="accent1">
                          <a:lumMod val="40000"/>
                          <a:lumOff val="60000"/>
                        </a:schemeClr>
                      </a:solidFill>
                      <a:prstDash val="solid"/>
                      <a:round/>
                      <a:headEnd type="none" w="med" len="med"/>
                      <a:tailEnd type="none" w="med" len="med"/>
                    </a:lnB>
                    <a:solidFill>
                      <a:schemeClr val="accent1">
                        <a:lumMod val="40000"/>
                        <a:lumOff val="60000"/>
                      </a:schemeClr>
                    </a:solidFill>
                  </a:tcPr>
                </a:tc>
                <a:extLst>
                  <a:ext uri="{0D108BD9-81ED-4DB2-BD59-A6C34878D82A}">
                    <a16:rowId xmlns:a16="http://schemas.microsoft.com/office/drawing/2014/main" val="1450015773"/>
                  </a:ext>
                </a:extLst>
              </a:tr>
              <a:tr h="3085842">
                <a:tc>
                  <a:txBody>
                    <a:bodyPr/>
                    <a:lstStyle/>
                    <a:p>
                      <a:pPr marL="285750" marR="0" lvl="0" indent="-285750" algn="l" defTabSz="49191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ja-JP" sz="1800" dirty="0">
                          <a:latin typeface="Meiryo UI" panose="020B0604030504040204" pitchFamily="50" charset="-128"/>
                          <a:ea typeface="Meiryo UI" panose="020B0604030504040204" pitchFamily="50" charset="-128"/>
                        </a:rPr>
                        <a:t>Immunoglobulin therapy (IGRT) for XLA is effective in preventing infections</a:t>
                      </a:r>
                    </a:p>
                    <a:p>
                      <a:pPr marL="285750" marR="0" lvl="0" indent="-285750" algn="l" defTabSz="49191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ja-JP" sz="1800" dirty="0">
                          <a:latin typeface="Meiryo UI" panose="020B0604030504040204" pitchFamily="50" charset="-128"/>
                          <a:ea typeface="Meiryo UI" panose="020B0604030504040204" pitchFamily="50" charset="-128"/>
                        </a:rPr>
                        <a:t>Insufficient data on false positive rates, cost-effectiveness, and long-term outcomes</a:t>
                      </a:r>
                    </a:p>
                    <a:p>
                      <a:pPr marL="0" marR="0" lvl="0" indent="0" algn="l" defTabSz="491912"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ltLang="ja-JP" sz="1800" dirty="0">
                        <a:latin typeface="Meiryo UI" panose="020B0604030504040204" pitchFamily="50" charset="-128"/>
                        <a:ea typeface="Meiryo UI" panose="020B0604030504040204" pitchFamily="50" charset="-128"/>
                      </a:endParaRPr>
                    </a:p>
                    <a:p>
                      <a:pPr marL="285750" marR="0" lvl="0" indent="-285750" algn="l" defTabSz="491912"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en-US" altLang="ja-JP" sz="1800" dirty="0">
                          <a:latin typeface="Meiryo UI" panose="020B0604030504040204" pitchFamily="50" charset="-128"/>
                          <a:ea typeface="Meiryo UI" panose="020B0604030504040204" pitchFamily="50" charset="-128"/>
                        </a:rPr>
                        <a:t>It remains limited to certain countries and regions.</a:t>
                      </a:r>
                    </a:p>
                    <a:p>
                      <a:pPr marL="0" marR="0" lvl="0" indent="0" algn="l" defTabSz="491912"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ltLang="ja-JP" sz="1800" dirty="0">
                        <a:latin typeface="Meiryo UI" panose="020B0604030504040204" pitchFamily="50" charset="-128"/>
                        <a:ea typeface="Meiryo UI" panose="020B0604030504040204" pitchFamily="50" charset="-128"/>
                      </a:endParaRPr>
                    </a:p>
                    <a:p>
                      <a:pPr marL="0" marR="0" lvl="0" indent="0" algn="r" defTabSz="491912" rtl="0" eaLnBrk="1" fontAlgn="auto" latinLnBrk="0" hangingPunct="1">
                        <a:lnSpc>
                          <a:spcPct val="100000"/>
                        </a:lnSpc>
                        <a:spcBef>
                          <a:spcPts val="0"/>
                        </a:spcBef>
                        <a:spcAft>
                          <a:spcPts val="0"/>
                        </a:spcAft>
                        <a:buClrTx/>
                        <a:buSzTx/>
                        <a:buFontTx/>
                        <a:buNone/>
                        <a:tabLst/>
                        <a:defRPr/>
                      </a:pPr>
                      <a:r>
                        <a:rPr kumimoji="1" lang="en-US" altLang="ja-JP" sz="1600" kern="1200" dirty="0">
                          <a:solidFill>
                            <a:schemeClr val="dk1"/>
                          </a:solidFill>
                          <a:effectLst/>
                          <a:latin typeface="Meiryo UI" panose="020B0604030504040204" pitchFamily="50" charset="-128"/>
                          <a:ea typeface="Meiryo UI" panose="020B0604030504040204" pitchFamily="50" charset="-128"/>
                          <a:cs typeface="+mn-cs"/>
                        </a:rPr>
                        <a:t> J Clin Immunol. 2017;37(1):51-60.</a:t>
                      </a:r>
                      <a:endParaRPr lang="en-US" altLang="ja-JP" sz="1600" dirty="0">
                        <a:latin typeface="Meiryo UI" panose="020B0604030504040204" pitchFamily="50" charset="-128"/>
                        <a:ea typeface="Meiryo UI" panose="020B0604030504040204" pitchFamily="50" charset="-128"/>
                      </a:endParaRPr>
                    </a:p>
                    <a:p>
                      <a:pPr marL="0" marR="0" lvl="0" indent="0" algn="r" defTabSz="491912" rtl="0" eaLnBrk="1" fontAlgn="auto" latinLnBrk="0" hangingPunct="1">
                        <a:lnSpc>
                          <a:spcPct val="100000"/>
                        </a:lnSpc>
                        <a:spcBef>
                          <a:spcPts val="0"/>
                        </a:spcBef>
                        <a:spcAft>
                          <a:spcPts val="0"/>
                        </a:spcAft>
                        <a:buClrTx/>
                        <a:buSzTx/>
                        <a:buFontTx/>
                        <a:buNone/>
                        <a:tabLst/>
                        <a:defRPr/>
                      </a:pPr>
                      <a:r>
                        <a:rPr kumimoji="1" lang="de-DE" altLang="ja-JP" sz="1600" dirty="0">
                          <a:latin typeface="Meiryo UI" panose="020B0604030504040204" pitchFamily="50" charset="-128"/>
                          <a:ea typeface="Meiryo UI" panose="020B0604030504040204" pitchFamily="50" charset="-128"/>
                        </a:rPr>
                        <a:t>J Allergy Clin Immunol. 2020;146(2):429-37.</a:t>
                      </a:r>
                      <a:endParaRPr kumimoji="1" lang="ja-JP" altLang="en-US" sz="1600" dirty="0">
                        <a:latin typeface="Meiryo UI" panose="020B0604030504040204" pitchFamily="50" charset="-128"/>
                        <a:ea typeface="Meiryo UI" panose="020B0604030504040204" pitchFamily="50" charset="-128"/>
                      </a:endParaRPr>
                    </a:p>
                  </a:txBody>
                  <a:tcPr marL="82918" marR="82918" marT="41459" marB="41459">
                    <a:lnL w="38100" cap="flat" cmpd="sng" algn="ctr">
                      <a:solidFill>
                        <a:schemeClr val="accent1">
                          <a:lumMod val="40000"/>
                          <a:lumOff val="60000"/>
                        </a:schemeClr>
                      </a:solidFill>
                      <a:prstDash val="solid"/>
                      <a:round/>
                      <a:headEnd type="none" w="med" len="med"/>
                      <a:tailEnd type="none" w="med" len="med"/>
                    </a:lnL>
                    <a:lnR w="38100" cap="flat" cmpd="sng" algn="ctr">
                      <a:solidFill>
                        <a:schemeClr val="accent1">
                          <a:lumMod val="40000"/>
                          <a:lumOff val="60000"/>
                        </a:schemeClr>
                      </a:solidFill>
                      <a:prstDash val="solid"/>
                      <a:round/>
                      <a:headEnd type="none" w="med" len="med"/>
                      <a:tailEnd type="none" w="med" len="med"/>
                    </a:lnR>
                    <a:lnT w="38100" cap="flat" cmpd="sng" algn="ctr">
                      <a:solidFill>
                        <a:schemeClr val="accent1">
                          <a:lumMod val="40000"/>
                          <a:lumOff val="60000"/>
                        </a:schemeClr>
                      </a:solidFill>
                      <a:prstDash val="solid"/>
                      <a:round/>
                      <a:headEnd type="none" w="med" len="med"/>
                      <a:tailEnd type="none" w="med" len="med"/>
                    </a:lnT>
                    <a:lnB w="38100" cap="flat" cmpd="sng" algn="ctr">
                      <a:solidFill>
                        <a:schemeClr val="accent1">
                          <a:lumMod val="40000"/>
                          <a:lumOff val="60000"/>
                        </a:schemeClr>
                      </a:solidFill>
                      <a:prstDash val="solid"/>
                      <a:round/>
                      <a:headEnd type="none" w="med" len="med"/>
                      <a:tailEnd type="none" w="med" len="med"/>
                    </a:lnB>
                    <a:noFill/>
                  </a:tcPr>
                </a:tc>
                <a:extLst>
                  <a:ext uri="{0D108BD9-81ED-4DB2-BD59-A6C34878D82A}">
                    <a16:rowId xmlns:a16="http://schemas.microsoft.com/office/drawing/2014/main" val="3994369229"/>
                  </a:ext>
                </a:extLst>
              </a:tr>
            </a:tbl>
          </a:graphicData>
        </a:graphic>
      </p:graphicFrame>
    </p:spTree>
    <p:extLst>
      <p:ext uri="{BB962C8B-B14F-4D97-AF65-F5344CB8AC3E}">
        <p14:creationId xmlns:p14="http://schemas.microsoft.com/office/powerpoint/2010/main" val="35287760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DA5383-5A65-8E5A-F787-413AF5FF27B1}"/>
            </a:ext>
          </a:extLst>
        </p:cNvPr>
        <p:cNvGrpSpPr/>
        <p:nvPr/>
      </p:nvGrpSpPr>
      <p:grpSpPr>
        <a:xfrm>
          <a:off x="0" y="0"/>
          <a:ext cx="0" cy="0"/>
          <a:chOff x="0" y="0"/>
          <a:chExt cx="0" cy="0"/>
        </a:xfrm>
      </p:grpSpPr>
      <p:sp>
        <p:nvSpPr>
          <p:cNvPr id="6" name="矢印: 五方向 5">
            <a:extLst>
              <a:ext uri="{FF2B5EF4-FFF2-40B4-BE49-F238E27FC236}">
                <a16:creationId xmlns:a16="http://schemas.microsoft.com/office/drawing/2014/main" id="{C7DABCFE-6D74-6F7B-9430-15E68B431399}"/>
              </a:ext>
            </a:extLst>
          </p:cNvPr>
          <p:cNvSpPr/>
          <p:nvPr/>
        </p:nvSpPr>
        <p:spPr>
          <a:xfrm>
            <a:off x="747063" y="2152870"/>
            <a:ext cx="2904317" cy="1142569"/>
          </a:xfrm>
          <a:prstGeom prst="homePlate">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ja-JP" sz="1400" dirty="0">
                <a:solidFill>
                  <a:schemeClr val="tx1"/>
                </a:solidFill>
                <a:latin typeface="Meiryo UI" panose="020B0604030504040204" pitchFamily="50" charset="-128"/>
                <a:ea typeface="Meiryo UI" panose="020B0604030504040204" pitchFamily="50" charset="-128"/>
              </a:rPr>
              <a:t>TREC-NBS</a:t>
            </a:r>
          </a:p>
          <a:p>
            <a:pPr algn="ctr"/>
            <a:r>
              <a:rPr lang="ja-JP" altLang="en-US" sz="1400" dirty="0">
                <a:solidFill>
                  <a:schemeClr val="tx1"/>
                </a:solidFill>
                <a:latin typeface="Meiryo UI" panose="020B0604030504040204" pitchFamily="50" charset="-128"/>
                <a:ea typeface="Meiryo UI" panose="020B0604030504040204" pitchFamily="50" charset="-128"/>
              </a:rPr>
              <a:t>（</a:t>
            </a:r>
            <a:r>
              <a:rPr lang="en-US" altLang="ja-JP" sz="1400" dirty="0">
                <a:solidFill>
                  <a:schemeClr val="tx1"/>
                </a:solidFill>
                <a:latin typeface="Meiryo UI" panose="020B0604030504040204" pitchFamily="50" charset="-128"/>
                <a:ea typeface="Meiryo UI" panose="020B0604030504040204" pitchFamily="50" charset="-128"/>
              </a:rPr>
              <a:t> Aichi Prefecture </a:t>
            </a:r>
            <a:r>
              <a:rPr lang="ja-JP" altLang="en-US" sz="1400" dirty="0">
                <a:solidFill>
                  <a:schemeClr val="tx1"/>
                </a:solidFill>
                <a:latin typeface="Meiryo UI" panose="020B0604030504040204" pitchFamily="50" charset="-128"/>
                <a:ea typeface="Meiryo UI" panose="020B0604030504040204" pitchFamily="50" charset="-128"/>
              </a:rPr>
              <a:t>～）</a:t>
            </a:r>
          </a:p>
        </p:txBody>
      </p:sp>
      <p:sp>
        <p:nvSpPr>
          <p:cNvPr id="2" name="タイトル 1">
            <a:extLst>
              <a:ext uri="{FF2B5EF4-FFF2-40B4-BE49-F238E27FC236}">
                <a16:creationId xmlns:a16="http://schemas.microsoft.com/office/drawing/2014/main" id="{90A16F5F-9A0B-2E27-80A1-8F326CF4A0CE}"/>
              </a:ext>
            </a:extLst>
          </p:cNvPr>
          <p:cNvSpPr>
            <a:spLocks noGrp="1"/>
          </p:cNvSpPr>
          <p:nvPr>
            <p:ph type="title"/>
          </p:nvPr>
        </p:nvSpPr>
        <p:spPr>
          <a:xfrm>
            <a:off x="838200" y="365125"/>
            <a:ext cx="10515600" cy="573255"/>
          </a:xfrm>
        </p:spPr>
        <p:txBody>
          <a:bodyPr>
            <a:noAutofit/>
          </a:bodyPr>
          <a:lstStyle/>
          <a:p>
            <a:r>
              <a:rPr lang="en-US" altLang="ja-JP" sz="3600" dirty="0">
                <a:latin typeface="Meiryo UI" panose="020B0604030504040204" pitchFamily="50" charset="-128"/>
                <a:ea typeface="Meiryo UI" panose="020B0604030504040204" pitchFamily="50" charset="-128"/>
              </a:rPr>
              <a:t>Background</a:t>
            </a:r>
            <a:endParaRPr lang="ja-JP" altLang="en-US" sz="3600" dirty="0">
              <a:latin typeface="Meiryo UI" panose="020B0604030504040204" pitchFamily="50" charset="-128"/>
              <a:ea typeface="Meiryo UI" panose="020B0604030504040204" pitchFamily="50" charset="-128"/>
            </a:endParaRPr>
          </a:p>
        </p:txBody>
      </p:sp>
      <p:sp>
        <p:nvSpPr>
          <p:cNvPr id="3" name="コンテンツ プレースホルダー 2">
            <a:extLst>
              <a:ext uri="{FF2B5EF4-FFF2-40B4-BE49-F238E27FC236}">
                <a16:creationId xmlns:a16="http://schemas.microsoft.com/office/drawing/2014/main" id="{5F50629A-3C0E-96A6-02FF-9EDC9E39A668}"/>
              </a:ext>
            </a:extLst>
          </p:cNvPr>
          <p:cNvSpPr>
            <a:spLocks noGrp="1"/>
          </p:cNvSpPr>
          <p:nvPr>
            <p:ph idx="1"/>
          </p:nvPr>
        </p:nvSpPr>
        <p:spPr>
          <a:xfrm>
            <a:off x="1482408" y="4948212"/>
            <a:ext cx="9371904" cy="621456"/>
          </a:xfrm>
        </p:spPr>
        <p:txBody>
          <a:bodyPr>
            <a:noAutofit/>
          </a:bodyPr>
          <a:lstStyle/>
          <a:p>
            <a:pPr marL="0" indent="0">
              <a:buNone/>
            </a:pPr>
            <a:r>
              <a:rPr lang="en-US" altLang="ja-JP" sz="1800" dirty="0">
                <a:latin typeface="Meiryo UI" panose="020B0604030504040204" pitchFamily="50" charset="-128"/>
                <a:ea typeface="Meiryo UI" panose="020B0604030504040204" pitchFamily="50" charset="-128"/>
              </a:rPr>
              <a:t>This study targeted approximately </a:t>
            </a:r>
            <a:r>
              <a:rPr lang="en-US" altLang="ja-JP" sz="1800" b="1" dirty="0">
                <a:latin typeface="Meiryo UI" panose="020B0604030504040204" pitchFamily="50" charset="-128"/>
                <a:ea typeface="Meiryo UI" panose="020B0604030504040204" pitchFamily="50" charset="-128"/>
              </a:rPr>
              <a:t>1.3 million </a:t>
            </a:r>
            <a:r>
              <a:rPr lang="en-US" altLang="ja-JP" sz="1800" dirty="0">
                <a:latin typeface="Meiryo UI" panose="020B0604030504040204" pitchFamily="50" charset="-128"/>
                <a:ea typeface="Meiryo UI" panose="020B0604030504040204" pitchFamily="50" charset="-128"/>
              </a:rPr>
              <a:t>newborns in Japan who underwent TREC/KREC-NBS testing over a 5 years from April 2020 to March 2025.</a:t>
            </a:r>
          </a:p>
        </p:txBody>
      </p:sp>
      <p:sp>
        <p:nvSpPr>
          <p:cNvPr id="7" name="矢印: 山形 6">
            <a:extLst>
              <a:ext uri="{FF2B5EF4-FFF2-40B4-BE49-F238E27FC236}">
                <a16:creationId xmlns:a16="http://schemas.microsoft.com/office/drawing/2014/main" id="{67452568-6F3B-18DD-6CDF-FAECB58AF28C}"/>
              </a:ext>
            </a:extLst>
          </p:cNvPr>
          <p:cNvSpPr/>
          <p:nvPr/>
        </p:nvSpPr>
        <p:spPr>
          <a:xfrm>
            <a:off x="3411354" y="2152881"/>
            <a:ext cx="3807677" cy="1142564"/>
          </a:xfrm>
          <a:prstGeom prst="chevron">
            <a:avLst/>
          </a:prstGeom>
          <a:solidFill>
            <a:schemeClr val="accent1">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ja-JP" sz="1400" dirty="0">
                <a:solidFill>
                  <a:schemeClr val="tx1"/>
                </a:solidFill>
                <a:latin typeface="Meiryo UI" panose="020B0604030504040204" pitchFamily="50" charset="-128"/>
                <a:ea typeface="Meiryo UI" panose="020B0604030504040204" pitchFamily="50" charset="-128"/>
              </a:rPr>
              <a:t>TREC/KREC-NBS</a:t>
            </a:r>
          </a:p>
          <a:p>
            <a:pPr algn="ctr"/>
            <a:r>
              <a:rPr lang="ja-JP" altLang="en-US" sz="1400" dirty="0">
                <a:solidFill>
                  <a:schemeClr val="tx1"/>
                </a:solidFill>
                <a:latin typeface="Meiryo UI" panose="020B0604030504040204" pitchFamily="50" charset="-128"/>
                <a:ea typeface="Meiryo UI" panose="020B0604030504040204" pitchFamily="50" charset="-128"/>
              </a:rPr>
              <a:t>（</a:t>
            </a:r>
            <a:r>
              <a:rPr lang="en-US" altLang="ja-JP" sz="1400" dirty="0">
                <a:solidFill>
                  <a:schemeClr val="tx1"/>
                </a:solidFill>
                <a:latin typeface="Meiryo UI" panose="020B0604030504040204" pitchFamily="50" charset="-128"/>
                <a:ea typeface="Meiryo UI" panose="020B0604030504040204" pitchFamily="50" charset="-128"/>
              </a:rPr>
              <a:t>Any/All local governments</a:t>
            </a:r>
            <a:r>
              <a:rPr lang="ja-JP" altLang="en-US" sz="1400" dirty="0">
                <a:solidFill>
                  <a:schemeClr val="tx1"/>
                </a:solidFill>
                <a:latin typeface="Meiryo UI" panose="020B0604030504040204" pitchFamily="50" charset="-128"/>
                <a:ea typeface="Meiryo UI" panose="020B0604030504040204" pitchFamily="50" charset="-128"/>
              </a:rPr>
              <a:t>）</a:t>
            </a:r>
          </a:p>
        </p:txBody>
      </p:sp>
      <p:sp>
        <p:nvSpPr>
          <p:cNvPr id="8" name="矢印: 山形 7">
            <a:extLst>
              <a:ext uri="{FF2B5EF4-FFF2-40B4-BE49-F238E27FC236}">
                <a16:creationId xmlns:a16="http://schemas.microsoft.com/office/drawing/2014/main" id="{D78C4BA0-6B7D-6575-DBF7-492FDA6B7236}"/>
              </a:ext>
            </a:extLst>
          </p:cNvPr>
          <p:cNvSpPr/>
          <p:nvPr/>
        </p:nvSpPr>
        <p:spPr>
          <a:xfrm>
            <a:off x="6837172" y="2152875"/>
            <a:ext cx="4309547" cy="1142564"/>
          </a:xfrm>
          <a:prstGeom prst="chevron">
            <a:avLst/>
          </a:prstGeom>
          <a:solidFill>
            <a:schemeClr val="accent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ja-JP" sz="1400" dirty="0">
                <a:solidFill>
                  <a:schemeClr val="bg1"/>
                </a:solidFill>
                <a:latin typeface="Meiryo UI" panose="020B0604030504040204" pitchFamily="50" charset="-128"/>
                <a:ea typeface="Meiryo UI" panose="020B0604030504040204" pitchFamily="50" charset="-128"/>
              </a:rPr>
              <a:t>Ministry for Children and Families Demonstration Project</a:t>
            </a:r>
            <a:r>
              <a:rPr lang="ja-JP" altLang="en-US" sz="1400" dirty="0">
                <a:solidFill>
                  <a:schemeClr val="bg1"/>
                </a:solidFill>
                <a:latin typeface="Meiryo UI" panose="020B0604030504040204" pitchFamily="50" charset="-128"/>
                <a:ea typeface="Meiryo UI" panose="020B0604030504040204" pitchFamily="50" charset="-128"/>
              </a:rPr>
              <a:t>（</a:t>
            </a:r>
            <a:r>
              <a:rPr lang="en-US" altLang="ja-JP" sz="1400" dirty="0">
                <a:solidFill>
                  <a:schemeClr val="bg1"/>
                </a:solidFill>
                <a:latin typeface="Meiryo UI" panose="020B0604030504040204" pitchFamily="50" charset="-128"/>
                <a:ea typeface="Meiryo UI" panose="020B0604030504040204" pitchFamily="50" charset="-128"/>
              </a:rPr>
              <a:t>Public funding assistance/Some municipalities</a:t>
            </a:r>
            <a:r>
              <a:rPr lang="ja-JP" altLang="en-US" sz="1400" dirty="0">
                <a:solidFill>
                  <a:schemeClr val="bg1"/>
                </a:solidFill>
                <a:latin typeface="Meiryo UI" panose="020B0604030504040204" pitchFamily="50" charset="-128"/>
                <a:ea typeface="Meiryo UI" panose="020B0604030504040204" pitchFamily="50" charset="-128"/>
              </a:rPr>
              <a:t>）</a:t>
            </a:r>
          </a:p>
        </p:txBody>
      </p:sp>
      <p:sp>
        <p:nvSpPr>
          <p:cNvPr id="10" name="テキスト ボックス 9">
            <a:extLst>
              <a:ext uri="{FF2B5EF4-FFF2-40B4-BE49-F238E27FC236}">
                <a16:creationId xmlns:a16="http://schemas.microsoft.com/office/drawing/2014/main" id="{11B9A460-4BD4-52AF-A301-58A59971564C}"/>
              </a:ext>
            </a:extLst>
          </p:cNvPr>
          <p:cNvSpPr txBox="1"/>
          <p:nvPr/>
        </p:nvSpPr>
        <p:spPr>
          <a:xfrm>
            <a:off x="1503716" y="1586456"/>
            <a:ext cx="1226618" cy="427168"/>
          </a:xfrm>
          <a:prstGeom prst="rect">
            <a:avLst/>
          </a:prstGeom>
          <a:noFill/>
        </p:spPr>
        <p:txBody>
          <a:bodyPr wrap="none" rtlCol="0">
            <a:spAutoFit/>
          </a:bodyPr>
          <a:lstStyle/>
          <a:p>
            <a:r>
              <a:rPr lang="en-US" altLang="ja-JP" sz="2176" b="1" dirty="0">
                <a:latin typeface="Meiryo UI" panose="020B0604030504040204" pitchFamily="50" charset="-128"/>
                <a:ea typeface="Meiryo UI" panose="020B0604030504040204" pitchFamily="50" charset="-128"/>
              </a:rPr>
              <a:t>2017.4</a:t>
            </a:r>
          </a:p>
        </p:txBody>
      </p:sp>
      <p:sp>
        <p:nvSpPr>
          <p:cNvPr id="11" name="テキスト ボックス 10">
            <a:extLst>
              <a:ext uri="{FF2B5EF4-FFF2-40B4-BE49-F238E27FC236}">
                <a16:creationId xmlns:a16="http://schemas.microsoft.com/office/drawing/2014/main" id="{182B318F-A9C5-226D-7AD1-AEFCC85CCD61}"/>
              </a:ext>
            </a:extLst>
          </p:cNvPr>
          <p:cNvSpPr txBox="1"/>
          <p:nvPr/>
        </p:nvSpPr>
        <p:spPr>
          <a:xfrm>
            <a:off x="4878508" y="1586456"/>
            <a:ext cx="1226618" cy="427168"/>
          </a:xfrm>
          <a:prstGeom prst="rect">
            <a:avLst/>
          </a:prstGeom>
          <a:noFill/>
        </p:spPr>
        <p:txBody>
          <a:bodyPr wrap="none" rtlCol="0">
            <a:spAutoFit/>
          </a:bodyPr>
          <a:lstStyle/>
          <a:p>
            <a:r>
              <a:rPr lang="en-US" altLang="ja-JP" sz="2176" b="1" dirty="0">
                <a:latin typeface="Meiryo UI" panose="020B0604030504040204" pitchFamily="50" charset="-128"/>
                <a:ea typeface="Meiryo UI" panose="020B0604030504040204" pitchFamily="50" charset="-128"/>
              </a:rPr>
              <a:t>2020.4</a:t>
            </a:r>
          </a:p>
        </p:txBody>
      </p:sp>
      <p:sp>
        <p:nvSpPr>
          <p:cNvPr id="12" name="テキスト ボックス 11">
            <a:extLst>
              <a:ext uri="{FF2B5EF4-FFF2-40B4-BE49-F238E27FC236}">
                <a16:creationId xmlns:a16="http://schemas.microsoft.com/office/drawing/2014/main" id="{ABD79EB9-3D3D-C5C3-79FF-6EA58A705A8F}"/>
              </a:ext>
            </a:extLst>
          </p:cNvPr>
          <p:cNvSpPr txBox="1"/>
          <p:nvPr/>
        </p:nvSpPr>
        <p:spPr>
          <a:xfrm>
            <a:off x="8497072" y="1586456"/>
            <a:ext cx="1226618" cy="427168"/>
          </a:xfrm>
          <a:prstGeom prst="rect">
            <a:avLst/>
          </a:prstGeom>
          <a:noFill/>
        </p:spPr>
        <p:txBody>
          <a:bodyPr wrap="none" rtlCol="0">
            <a:spAutoFit/>
          </a:bodyPr>
          <a:lstStyle/>
          <a:p>
            <a:r>
              <a:rPr lang="en-US" altLang="ja-JP" sz="2176" b="1" dirty="0">
                <a:solidFill>
                  <a:schemeClr val="tx2"/>
                </a:solidFill>
                <a:latin typeface="Meiryo UI" panose="020B0604030504040204" pitchFamily="50" charset="-128"/>
                <a:ea typeface="Meiryo UI" panose="020B0604030504040204" pitchFamily="50" charset="-128"/>
              </a:rPr>
              <a:t>2024.3</a:t>
            </a:r>
          </a:p>
        </p:txBody>
      </p:sp>
      <p:sp>
        <p:nvSpPr>
          <p:cNvPr id="13" name="正方形/長方形 12">
            <a:extLst>
              <a:ext uri="{FF2B5EF4-FFF2-40B4-BE49-F238E27FC236}">
                <a16:creationId xmlns:a16="http://schemas.microsoft.com/office/drawing/2014/main" id="{A81AE377-18C8-3A65-5DCE-DE31BC7BE5DF}"/>
              </a:ext>
            </a:extLst>
          </p:cNvPr>
          <p:cNvSpPr/>
          <p:nvPr/>
        </p:nvSpPr>
        <p:spPr>
          <a:xfrm>
            <a:off x="1482409" y="4804391"/>
            <a:ext cx="9371904" cy="909098"/>
          </a:xfrm>
          <a:prstGeom prst="rect">
            <a:avLst/>
          </a:prstGeom>
          <a:noFill/>
          <a:ln w="19050">
            <a:solidFill>
              <a:schemeClr val="accent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sz="1632">
              <a:latin typeface="Meiryo UI" panose="020B0604030504040204" pitchFamily="50" charset="-128"/>
              <a:ea typeface="Meiryo UI" panose="020B0604030504040204" pitchFamily="50" charset="-128"/>
            </a:endParaRPr>
          </a:p>
        </p:txBody>
      </p:sp>
      <p:sp>
        <p:nvSpPr>
          <p:cNvPr id="15" name="左大かっこ 14">
            <a:extLst>
              <a:ext uri="{FF2B5EF4-FFF2-40B4-BE49-F238E27FC236}">
                <a16:creationId xmlns:a16="http://schemas.microsoft.com/office/drawing/2014/main" id="{F0BCCC5E-4115-6B9C-3ABB-EE0E07186F10}"/>
              </a:ext>
            </a:extLst>
          </p:cNvPr>
          <p:cNvSpPr/>
          <p:nvPr/>
        </p:nvSpPr>
        <p:spPr>
          <a:xfrm rot="16200000">
            <a:off x="7176796" y="-73328"/>
            <a:ext cx="84469" cy="7270563"/>
          </a:xfrm>
          <a:prstGeom prst="leftBracket">
            <a:avLst/>
          </a:prstGeom>
          <a:ln>
            <a:solidFill>
              <a:schemeClr val="accent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ja-JP" altLang="en-US" sz="1632">
              <a:latin typeface="Meiryo UI" panose="020B0604030504040204" pitchFamily="50" charset="-128"/>
              <a:ea typeface="Meiryo UI" panose="020B0604030504040204" pitchFamily="50" charset="-128"/>
            </a:endParaRPr>
          </a:p>
        </p:txBody>
      </p:sp>
      <p:sp>
        <p:nvSpPr>
          <p:cNvPr id="16" name="テキスト ボックス 15">
            <a:extLst>
              <a:ext uri="{FF2B5EF4-FFF2-40B4-BE49-F238E27FC236}">
                <a16:creationId xmlns:a16="http://schemas.microsoft.com/office/drawing/2014/main" id="{B52E9D3C-AF0C-8F69-9A0D-23FDD80B676C}"/>
              </a:ext>
            </a:extLst>
          </p:cNvPr>
          <p:cNvSpPr txBox="1"/>
          <p:nvPr/>
        </p:nvSpPr>
        <p:spPr>
          <a:xfrm>
            <a:off x="6130862" y="3654688"/>
            <a:ext cx="2480166" cy="427168"/>
          </a:xfrm>
          <a:prstGeom prst="rect">
            <a:avLst/>
          </a:prstGeom>
          <a:noFill/>
        </p:spPr>
        <p:txBody>
          <a:bodyPr wrap="none" rtlCol="0">
            <a:spAutoFit/>
          </a:bodyPr>
          <a:lstStyle/>
          <a:p>
            <a:r>
              <a:rPr lang="en-US" altLang="ja-JP" sz="2176" dirty="0">
                <a:latin typeface="Meiryo UI" panose="020B0604030504040204" pitchFamily="50" charset="-128"/>
                <a:ea typeface="Meiryo UI" panose="020B0604030504040204" pitchFamily="50" charset="-128"/>
              </a:rPr>
              <a:t>TREC/KREC-NBS</a:t>
            </a:r>
          </a:p>
        </p:txBody>
      </p:sp>
    </p:spTree>
    <p:extLst>
      <p:ext uri="{BB962C8B-B14F-4D97-AF65-F5344CB8AC3E}">
        <p14:creationId xmlns:p14="http://schemas.microsoft.com/office/powerpoint/2010/main" val="299121862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図 9" descr="ダイアグラム&#10;&#10;AI 生成コンテンツは誤りを含む可能性があります。">
            <a:extLst>
              <a:ext uri="{FF2B5EF4-FFF2-40B4-BE49-F238E27FC236}">
                <a16:creationId xmlns:a16="http://schemas.microsoft.com/office/drawing/2014/main" id="{E814585E-F629-9A63-BE7B-3C1BB76B8036}"/>
              </a:ext>
            </a:extLst>
          </p:cNvPr>
          <p:cNvPicPr>
            <a:picLocks noChangeAspect="1"/>
          </p:cNvPicPr>
          <p:nvPr/>
        </p:nvPicPr>
        <p:blipFill>
          <a:blip r:embed="rId3"/>
          <a:srcRect b="21973"/>
          <a:stretch>
            <a:fillRect/>
          </a:stretch>
        </p:blipFill>
        <p:spPr>
          <a:xfrm>
            <a:off x="931139" y="818296"/>
            <a:ext cx="5833455" cy="5853132"/>
          </a:xfrm>
          <a:prstGeom prst="rect">
            <a:avLst/>
          </a:prstGeom>
        </p:spPr>
      </p:pic>
      <p:sp>
        <p:nvSpPr>
          <p:cNvPr id="12" name="テキスト ボックス 11">
            <a:extLst>
              <a:ext uri="{FF2B5EF4-FFF2-40B4-BE49-F238E27FC236}">
                <a16:creationId xmlns:a16="http://schemas.microsoft.com/office/drawing/2014/main" id="{992F080E-81CC-A80D-6E6D-9B25281E77D8}"/>
              </a:ext>
            </a:extLst>
          </p:cNvPr>
          <p:cNvSpPr txBox="1"/>
          <p:nvPr/>
        </p:nvSpPr>
        <p:spPr>
          <a:xfrm>
            <a:off x="6764594" y="1628856"/>
            <a:ext cx="5127816" cy="3785652"/>
          </a:xfrm>
          <a:prstGeom prst="rect">
            <a:avLst/>
          </a:prstGeom>
          <a:noFill/>
        </p:spPr>
        <p:txBody>
          <a:bodyPr wrap="square">
            <a:spAutoFit/>
          </a:bodyPr>
          <a:lstStyle/>
          <a:p>
            <a:pPr marL="285750" indent="-285750">
              <a:buFont typeface="Arial" panose="020B0604020202020204" pitchFamily="34" charset="0"/>
              <a:buChar char="•"/>
            </a:pPr>
            <a:r>
              <a:rPr lang="en-US" altLang="ja-JP" sz="1600" dirty="0">
                <a:latin typeface="Meiryo UI" panose="020B0604030504040204" pitchFamily="50" charset="-128"/>
                <a:ea typeface="Meiryo UI" panose="020B0604030504040204" pitchFamily="50" charset="-128"/>
              </a:rPr>
              <a:t>Target population: </a:t>
            </a:r>
            <a:r>
              <a:rPr lang="en-US" altLang="ja-JP" sz="1600" b="1" dirty="0">
                <a:latin typeface="Meiryo UI" panose="020B0604030504040204" pitchFamily="50" charset="-128"/>
                <a:ea typeface="Meiryo UI" panose="020B0604030504040204" pitchFamily="50" charset="-128"/>
              </a:rPr>
              <a:t>1,306,190</a:t>
            </a:r>
            <a:r>
              <a:rPr lang="en-US" altLang="ja-JP" sz="1600" dirty="0">
                <a:latin typeface="Meiryo UI" panose="020B0604030504040204" pitchFamily="50" charset="-128"/>
                <a:ea typeface="Meiryo UI" panose="020B0604030504040204" pitchFamily="50" charset="-128"/>
              </a:rPr>
              <a:t> babies</a:t>
            </a:r>
          </a:p>
          <a:p>
            <a:pPr marL="285750" indent="-285750">
              <a:buFont typeface="Arial" panose="020B0604020202020204" pitchFamily="34" charset="0"/>
              <a:buChar char="•"/>
            </a:pPr>
            <a:endParaRPr lang="en-US" altLang="ja-JP" sz="1600" dirty="0">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600" dirty="0">
                <a:latin typeface="Meiryo UI" panose="020B0604030504040204" pitchFamily="50" charset="-128"/>
                <a:ea typeface="Meiryo UI" panose="020B0604030504040204" pitchFamily="50" charset="-128"/>
              </a:rPr>
              <a:t>30 testing facilities referred babies only if positive on retesting</a:t>
            </a:r>
          </a:p>
          <a:p>
            <a:r>
              <a:rPr lang="ja-JP" altLang="en-US" sz="1600" dirty="0">
                <a:latin typeface="Meiryo UI" panose="020B0604030504040204" pitchFamily="50" charset="-128"/>
                <a:ea typeface="Meiryo UI" panose="020B0604030504040204" pitchFamily="50" charset="-128"/>
              </a:rPr>
              <a:t>　　　</a:t>
            </a:r>
            <a:r>
              <a:rPr lang="en-US" altLang="ja-JP" sz="1600" dirty="0">
                <a:latin typeface="Meiryo UI" panose="020B0604030504040204" pitchFamily="50" charset="-128"/>
                <a:ea typeface="Meiryo UI" panose="020B0604030504040204" pitchFamily="50" charset="-128"/>
              </a:rPr>
              <a:t>(Retest rate: </a:t>
            </a:r>
            <a:r>
              <a:rPr lang="en-US" altLang="ja-JP" sz="1600" b="1" dirty="0">
                <a:latin typeface="Meiryo UI" panose="020B0604030504040204" pitchFamily="50" charset="-128"/>
                <a:ea typeface="Meiryo UI" panose="020B0604030504040204" pitchFamily="50" charset="-128"/>
              </a:rPr>
              <a:t>0.32%</a:t>
            </a:r>
            <a:r>
              <a:rPr lang="en-US" altLang="ja-JP" sz="1600" dirty="0">
                <a:latin typeface="Meiryo UI" panose="020B0604030504040204" pitchFamily="50" charset="-128"/>
                <a:ea typeface="Meiryo UI" panose="020B0604030504040204" pitchFamily="50" charset="-128"/>
              </a:rPr>
              <a:t>, Referral rate: </a:t>
            </a:r>
            <a:r>
              <a:rPr lang="en-US" altLang="ja-JP" sz="1600" b="1" dirty="0">
                <a:latin typeface="Meiryo UI" panose="020B0604030504040204" pitchFamily="50" charset="-128"/>
                <a:ea typeface="Meiryo UI" panose="020B0604030504040204" pitchFamily="50" charset="-128"/>
              </a:rPr>
              <a:t>0.06%</a:t>
            </a:r>
            <a:r>
              <a:rPr lang="en-US" altLang="ja-JP" sz="1600" dirty="0">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endParaRPr lang="en-US" altLang="ja-JP" sz="1600" dirty="0">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600" dirty="0">
                <a:latin typeface="Meiryo UI" panose="020B0604030504040204" pitchFamily="50" charset="-128"/>
                <a:ea typeface="Meiryo UI" panose="020B0604030504040204" pitchFamily="50" charset="-128"/>
              </a:rPr>
              <a:t>2 testing facilities referred babies without retesting</a:t>
            </a:r>
          </a:p>
          <a:p>
            <a:r>
              <a:rPr lang="ja-JP" altLang="en-US" sz="1600" dirty="0">
                <a:latin typeface="Meiryo UI" panose="020B0604030504040204" pitchFamily="50" charset="-128"/>
                <a:ea typeface="Meiryo UI" panose="020B0604030504040204" pitchFamily="50" charset="-128"/>
              </a:rPr>
              <a:t>　　　</a:t>
            </a:r>
            <a:r>
              <a:rPr lang="en-US" altLang="ja-JP" sz="1600" dirty="0">
                <a:latin typeface="Meiryo UI" panose="020B0604030504040204" pitchFamily="50" charset="-128"/>
                <a:ea typeface="Meiryo UI" panose="020B0604030504040204" pitchFamily="50" charset="-128"/>
              </a:rPr>
              <a:t>(Referral rate: </a:t>
            </a:r>
            <a:r>
              <a:rPr lang="en-US" altLang="ja-JP" sz="1600" b="1" dirty="0">
                <a:latin typeface="Meiryo UI" panose="020B0604030504040204" pitchFamily="50" charset="-128"/>
                <a:ea typeface="Meiryo UI" panose="020B0604030504040204" pitchFamily="50" charset="-128"/>
              </a:rPr>
              <a:t>0.56%</a:t>
            </a:r>
            <a:r>
              <a:rPr lang="en-US" altLang="ja-JP" sz="1600" dirty="0">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endParaRPr lang="en-US" altLang="ja-JP" sz="1600" dirty="0">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600" dirty="0">
                <a:latin typeface="Meiryo UI" panose="020B0604030504040204" pitchFamily="50" charset="-128"/>
                <a:ea typeface="Meiryo UI" panose="020B0604030504040204" pitchFamily="50" charset="-128"/>
              </a:rPr>
              <a:t>Total </a:t>
            </a:r>
            <a:r>
              <a:rPr lang="en-US" altLang="ja-JP" sz="1600" b="1" dirty="0">
                <a:latin typeface="Meiryo UI" panose="020B0604030504040204" pitchFamily="50" charset="-128"/>
                <a:ea typeface="Meiryo UI" panose="020B0604030504040204" pitchFamily="50" charset="-128"/>
              </a:rPr>
              <a:t>959</a:t>
            </a:r>
            <a:r>
              <a:rPr lang="en-US" altLang="ja-JP" sz="1600" dirty="0">
                <a:latin typeface="Meiryo UI" panose="020B0604030504040204" pitchFamily="50" charset="-128"/>
                <a:ea typeface="Meiryo UI" panose="020B0604030504040204" pitchFamily="50" charset="-128"/>
              </a:rPr>
              <a:t> babies (referral rate </a:t>
            </a:r>
            <a:r>
              <a:rPr lang="en-US" altLang="ja-JP" sz="1600" b="1" dirty="0">
                <a:latin typeface="Meiryo UI" panose="020B0604030504040204" pitchFamily="50" charset="-128"/>
                <a:ea typeface="Meiryo UI" panose="020B0604030504040204" pitchFamily="50" charset="-128"/>
              </a:rPr>
              <a:t>0.07%</a:t>
            </a:r>
            <a:r>
              <a:rPr lang="en-US" altLang="ja-JP" sz="1600" dirty="0">
                <a:latin typeface="Meiryo UI" panose="020B0604030504040204" pitchFamily="50" charset="-128"/>
                <a:ea typeface="Meiryo UI" panose="020B0604030504040204" pitchFamily="50" charset="-128"/>
              </a:rPr>
              <a:t>) referred to specialized institutions</a:t>
            </a:r>
          </a:p>
          <a:p>
            <a:r>
              <a:rPr lang="ja-JP" altLang="en-US" sz="1600" dirty="0">
                <a:latin typeface="Meiryo UI" panose="020B0604030504040204" pitchFamily="50" charset="-128"/>
                <a:ea typeface="Meiryo UI" panose="020B0604030504040204" pitchFamily="50" charset="-128"/>
              </a:rPr>
              <a:t>　　　</a:t>
            </a:r>
            <a:r>
              <a:rPr lang="en-US" altLang="ja-JP" sz="1600" dirty="0">
                <a:latin typeface="Meiryo UI" panose="020B0604030504040204" pitchFamily="50" charset="-128"/>
                <a:ea typeface="Meiryo UI" panose="020B0604030504040204" pitchFamily="50" charset="-128"/>
              </a:rPr>
              <a:t>Low TREC 0.05%</a:t>
            </a:r>
          </a:p>
          <a:p>
            <a:r>
              <a:rPr lang="ja-JP" altLang="en-US" sz="1600" dirty="0">
                <a:latin typeface="Meiryo UI" panose="020B0604030504040204" pitchFamily="50" charset="-128"/>
                <a:ea typeface="Meiryo UI" panose="020B0604030504040204" pitchFamily="50" charset="-128"/>
              </a:rPr>
              <a:t>　　　</a:t>
            </a:r>
            <a:r>
              <a:rPr lang="en-US" altLang="ja-JP" sz="1600" dirty="0">
                <a:latin typeface="Meiryo UI" panose="020B0604030504040204" pitchFamily="50" charset="-128"/>
                <a:ea typeface="Meiryo UI" panose="020B0604030504040204" pitchFamily="50" charset="-128"/>
              </a:rPr>
              <a:t>Low KREC 0.03%</a:t>
            </a:r>
          </a:p>
          <a:p>
            <a:r>
              <a:rPr lang="ja-JP" altLang="en-US" sz="1600" dirty="0">
                <a:latin typeface="Meiryo UI" panose="020B0604030504040204" pitchFamily="50" charset="-128"/>
                <a:ea typeface="Meiryo UI" panose="020B0604030504040204" pitchFamily="50" charset="-128"/>
              </a:rPr>
              <a:t>　　　</a:t>
            </a:r>
            <a:r>
              <a:rPr lang="en-US" altLang="ja-JP" sz="1600" dirty="0">
                <a:latin typeface="Meiryo UI" panose="020B0604030504040204" pitchFamily="50" charset="-128"/>
                <a:ea typeface="Meiryo UI" panose="020B0604030504040204" pitchFamily="50" charset="-128"/>
              </a:rPr>
              <a:t>Low TREC/KREC 0.004%</a:t>
            </a:r>
          </a:p>
        </p:txBody>
      </p:sp>
    </p:spTree>
    <p:extLst>
      <p:ext uri="{BB962C8B-B14F-4D97-AF65-F5344CB8AC3E}">
        <p14:creationId xmlns:p14="http://schemas.microsoft.com/office/powerpoint/2010/main" val="20876108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68CD19-66F6-98A8-72CD-9AD5C039527E}"/>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52E31C7A-B5D2-D68D-3A16-54D5FEE375E0}"/>
              </a:ext>
            </a:extLst>
          </p:cNvPr>
          <p:cNvSpPr>
            <a:spLocks noGrp="1"/>
          </p:cNvSpPr>
          <p:nvPr>
            <p:ph type="title"/>
          </p:nvPr>
        </p:nvSpPr>
        <p:spPr/>
        <p:txBody>
          <a:bodyPr>
            <a:noAutofit/>
          </a:bodyPr>
          <a:lstStyle/>
          <a:p>
            <a:r>
              <a:rPr lang="ja-JP" altLang="en-US" sz="2176" dirty="0"/>
              <a:t>①スクリーニング結果：診断</a:t>
            </a:r>
          </a:p>
        </p:txBody>
      </p:sp>
      <p:pic>
        <p:nvPicPr>
          <p:cNvPr id="13" name="図 12" descr="テキスト, 手紙&#10;&#10;AI 生成コンテンツは誤りを含む可能性があります。">
            <a:extLst>
              <a:ext uri="{FF2B5EF4-FFF2-40B4-BE49-F238E27FC236}">
                <a16:creationId xmlns:a16="http://schemas.microsoft.com/office/drawing/2014/main" id="{1917CE15-7774-D63B-8A85-A8D0A0A8C86E}"/>
              </a:ext>
            </a:extLst>
          </p:cNvPr>
          <p:cNvPicPr>
            <a:picLocks noChangeAspect="1"/>
          </p:cNvPicPr>
          <p:nvPr/>
        </p:nvPicPr>
        <p:blipFill>
          <a:blip r:embed="rId3"/>
          <a:srcRect t="5405" r="21228"/>
          <a:stretch>
            <a:fillRect/>
          </a:stretch>
        </p:blipFill>
        <p:spPr>
          <a:xfrm>
            <a:off x="3585391" y="4265905"/>
            <a:ext cx="6430457" cy="2418794"/>
          </a:xfrm>
          <a:prstGeom prst="rect">
            <a:avLst/>
          </a:prstGeom>
        </p:spPr>
      </p:pic>
      <p:pic>
        <p:nvPicPr>
          <p:cNvPr id="4" name="図 3" descr="テーブル&#10;&#10;AI 生成コンテンツは誤りを含む可能性があります。">
            <a:extLst>
              <a:ext uri="{FF2B5EF4-FFF2-40B4-BE49-F238E27FC236}">
                <a16:creationId xmlns:a16="http://schemas.microsoft.com/office/drawing/2014/main" id="{BE7B3A60-28E5-AA52-71BA-3A48D48C3DFB}"/>
              </a:ext>
            </a:extLst>
          </p:cNvPr>
          <p:cNvPicPr>
            <a:picLocks noChangeAspect="1"/>
          </p:cNvPicPr>
          <p:nvPr/>
        </p:nvPicPr>
        <p:blipFill>
          <a:blip r:embed="rId4"/>
          <a:stretch>
            <a:fillRect/>
          </a:stretch>
        </p:blipFill>
        <p:spPr>
          <a:xfrm>
            <a:off x="240" y="738231"/>
            <a:ext cx="12102518" cy="3429479"/>
          </a:xfrm>
          <a:prstGeom prst="rect">
            <a:avLst/>
          </a:prstGeom>
        </p:spPr>
      </p:pic>
    </p:spTree>
    <p:extLst>
      <p:ext uri="{BB962C8B-B14F-4D97-AF65-F5344CB8AC3E}">
        <p14:creationId xmlns:p14="http://schemas.microsoft.com/office/powerpoint/2010/main" val="327972871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3FF54D-9BD2-412F-6BE4-BE5ECD541288}"/>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25F9D1D5-AAFD-7391-FD96-444DD189977A}"/>
              </a:ext>
            </a:extLst>
          </p:cNvPr>
          <p:cNvSpPr>
            <a:spLocks noGrp="1"/>
          </p:cNvSpPr>
          <p:nvPr>
            <p:ph type="title"/>
          </p:nvPr>
        </p:nvSpPr>
        <p:spPr/>
        <p:txBody>
          <a:bodyPr>
            <a:noAutofit/>
          </a:bodyPr>
          <a:lstStyle/>
          <a:p>
            <a:r>
              <a:rPr lang="ja-JP" altLang="en-US" sz="2176" dirty="0"/>
              <a:t>①スクリーニング結果：治療</a:t>
            </a:r>
          </a:p>
        </p:txBody>
      </p:sp>
      <p:pic>
        <p:nvPicPr>
          <p:cNvPr id="9" name="図 8" descr="グラフ&#10;&#10;AI 生成コンテンツは誤りを含む可能性があります。">
            <a:extLst>
              <a:ext uri="{FF2B5EF4-FFF2-40B4-BE49-F238E27FC236}">
                <a16:creationId xmlns:a16="http://schemas.microsoft.com/office/drawing/2014/main" id="{E30BD12D-E189-A81F-49D2-2E4DF945D6E3}"/>
              </a:ext>
            </a:extLst>
          </p:cNvPr>
          <p:cNvPicPr>
            <a:picLocks noChangeAspect="1"/>
          </p:cNvPicPr>
          <p:nvPr/>
        </p:nvPicPr>
        <p:blipFill>
          <a:blip r:embed="rId3"/>
          <a:srcRect b="68648"/>
          <a:stretch>
            <a:fillRect/>
          </a:stretch>
        </p:blipFill>
        <p:spPr>
          <a:xfrm>
            <a:off x="240" y="849680"/>
            <a:ext cx="12145710" cy="1738776"/>
          </a:xfrm>
          <a:prstGeom prst="rect">
            <a:avLst/>
          </a:prstGeom>
        </p:spPr>
      </p:pic>
      <p:pic>
        <p:nvPicPr>
          <p:cNvPr id="13" name="図 12" descr="テキスト, 手紙&#10;&#10;AI 生成コンテンツは誤りを含む可能性があります。">
            <a:extLst>
              <a:ext uri="{FF2B5EF4-FFF2-40B4-BE49-F238E27FC236}">
                <a16:creationId xmlns:a16="http://schemas.microsoft.com/office/drawing/2014/main" id="{63309563-2E87-EEBB-9541-196E41866EF3}"/>
              </a:ext>
            </a:extLst>
          </p:cNvPr>
          <p:cNvPicPr>
            <a:picLocks noChangeAspect="1"/>
          </p:cNvPicPr>
          <p:nvPr/>
        </p:nvPicPr>
        <p:blipFill>
          <a:blip r:embed="rId4"/>
          <a:srcRect l="83316" r="646" b="48514"/>
          <a:stretch>
            <a:fillRect/>
          </a:stretch>
        </p:blipFill>
        <p:spPr>
          <a:xfrm>
            <a:off x="4036465" y="4595462"/>
            <a:ext cx="1309230" cy="1316502"/>
          </a:xfrm>
          <a:prstGeom prst="rect">
            <a:avLst/>
          </a:prstGeom>
        </p:spPr>
      </p:pic>
      <p:pic>
        <p:nvPicPr>
          <p:cNvPr id="6" name="図 5" descr="テキスト, 手紙&#10;&#10;AI 生成コンテンツは誤りを含む可能性があります。">
            <a:extLst>
              <a:ext uri="{FF2B5EF4-FFF2-40B4-BE49-F238E27FC236}">
                <a16:creationId xmlns:a16="http://schemas.microsoft.com/office/drawing/2014/main" id="{94B065DC-9F02-6AC3-2F7B-D5638273B3E1}"/>
              </a:ext>
            </a:extLst>
          </p:cNvPr>
          <p:cNvPicPr>
            <a:picLocks noChangeAspect="1"/>
          </p:cNvPicPr>
          <p:nvPr/>
        </p:nvPicPr>
        <p:blipFill>
          <a:blip r:embed="rId4"/>
          <a:srcRect l="1" t="5405" r="74553"/>
          <a:stretch>
            <a:fillRect/>
          </a:stretch>
        </p:blipFill>
        <p:spPr>
          <a:xfrm>
            <a:off x="2352533" y="4786559"/>
            <a:ext cx="1532637" cy="1784620"/>
          </a:xfrm>
          <a:prstGeom prst="rect">
            <a:avLst/>
          </a:prstGeom>
        </p:spPr>
      </p:pic>
      <p:sp>
        <p:nvSpPr>
          <p:cNvPr id="7" name="テキスト ボックス 6">
            <a:extLst>
              <a:ext uri="{FF2B5EF4-FFF2-40B4-BE49-F238E27FC236}">
                <a16:creationId xmlns:a16="http://schemas.microsoft.com/office/drawing/2014/main" id="{5064C0DB-A923-7DD6-1203-9E444CCBB312}"/>
              </a:ext>
            </a:extLst>
          </p:cNvPr>
          <p:cNvSpPr txBox="1"/>
          <p:nvPr/>
        </p:nvSpPr>
        <p:spPr>
          <a:xfrm>
            <a:off x="5786197" y="5246047"/>
            <a:ext cx="6127740" cy="1077218"/>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marL="285750" indent="-285750">
              <a:buFont typeface="Arial" panose="020B0604020202020204" pitchFamily="34" charset="0"/>
              <a:buChar char="•"/>
            </a:pPr>
            <a:r>
              <a:rPr lang="en-US" altLang="ja-JP" sz="1600" dirty="0">
                <a:latin typeface="Meiryo UI" panose="020B0604030504040204" pitchFamily="50" charset="-128"/>
                <a:ea typeface="Meiryo UI" panose="020B0604030504040204" pitchFamily="50" charset="-128"/>
              </a:rPr>
              <a:t>Final follow-up: median 19 months, range 3–51 months</a:t>
            </a:r>
          </a:p>
          <a:p>
            <a:pPr marL="285750" indent="-285750">
              <a:buFont typeface="Arial" panose="020B0604020202020204" pitchFamily="34" charset="0"/>
              <a:buChar char="•"/>
            </a:pPr>
            <a:r>
              <a:rPr lang="en-US" altLang="ja-JP" sz="1600" dirty="0">
                <a:latin typeface="Meiryo UI" panose="020B0604030504040204" pitchFamily="50" charset="-128"/>
                <a:ea typeface="Meiryo UI" panose="020B0604030504040204" pitchFamily="50" charset="-128"/>
              </a:rPr>
              <a:t>All 15 patients with SCID survived</a:t>
            </a:r>
          </a:p>
          <a:p>
            <a:pPr marL="285750" indent="-285750">
              <a:buFont typeface="Arial" panose="020B0604020202020204" pitchFamily="34" charset="0"/>
              <a:buChar char="•"/>
            </a:pPr>
            <a:r>
              <a:rPr lang="en-US" altLang="ja-JP" sz="1600" dirty="0">
                <a:latin typeface="Meiryo UI" panose="020B0604030504040204" pitchFamily="50" charset="-128"/>
                <a:ea typeface="Meiryo UI" panose="020B0604030504040204" pitchFamily="50" charset="-128"/>
              </a:rPr>
              <a:t>40 of 41 total patients survived</a:t>
            </a:r>
          </a:p>
          <a:p>
            <a:r>
              <a:rPr lang="en-US" altLang="ja-JP" sz="1600" dirty="0">
                <a:latin typeface="Meiryo UI" panose="020B0604030504040204" pitchFamily="50" charset="-128"/>
                <a:ea typeface="Meiryo UI" panose="020B0604030504040204" pitchFamily="50" charset="-128"/>
              </a:rPr>
              <a:t>   (1 patient with </a:t>
            </a:r>
            <a:r>
              <a:rPr lang="en-US" altLang="ja-JP" sz="1600" dirty="0" err="1">
                <a:latin typeface="Meiryo UI" panose="020B0604030504040204" pitchFamily="50" charset="-128"/>
                <a:ea typeface="Meiryo UI" panose="020B0604030504040204" pitchFamily="50" charset="-128"/>
              </a:rPr>
              <a:t>cDGS</a:t>
            </a:r>
            <a:r>
              <a:rPr lang="en-US" altLang="ja-JP" sz="1600" dirty="0">
                <a:latin typeface="Meiryo UI" panose="020B0604030504040204" pitchFamily="50" charset="-128"/>
                <a:ea typeface="Meiryo UI" panose="020B0604030504040204" pitchFamily="50" charset="-128"/>
              </a:rPr>
              <a:t> died of congenital heart disease)</a:t>
            </a:r>
          </a:p>
        </p:txBody>
      </p:sp>
      <p:pic>
        <p:nvPicPr>
          <p:cNvPr id="5" name="図 4" descr="障子のcg&#10;&#10;AI 生成コンテンツは誤りを含む可能性があります。">
            <a:extLst>
              <a:ext uri="{FF2B5EF4-FFF2-40B4-BE49-F238E27FC236}">
                <a16:creationId xmlns:a16="http://schemas.microsoft.com/office/drawing/2014/main" id="{16F17B40-5573-9697-0CAA-DB51F4D407C6}"/>
              </a:ext>
            </a:extLst>
          </p:cNvPr>
          <p:cNvPicPr>
            <a:picLocks noChangeAspect="1"/>
          </p:cNvPicPr>
          <p:nvPr/>
        </p:nvPicPr>
        <p:blipFill>
          <a:blip r:embed="rId5"/>
          <a:stretch>
            <a:fillRect/>
          </a:stretch>
        </p:blipFill>
        <p:spPr>
          <a:xfrm>
            <a:off x="151534" y="2563895"/>
            <a:ext cx="12007494" cy="2133705"/>
          </a:xfrm>
          <a:prstGeom prst="rect">
            <a:avLst/>
          </a:prstGeom>
        </p:spPr>
      </p:pic>
      <p:pic>
        <p:nvPicPr>
          <p:cNvPr id="8" name="図 7" descr="テキスト&#10;&#10;AI 生成コンテンツは誤りを含む可能性があります。">
            <a:extLst>
              <a:ext uri="{FF2B5EF4-FFF2-40B4-BE49-F238E27FC236}">
                <a16:creationId xmlns:a16="http://schemas.microsoft.com/office/drawing/2014/main" id="{199A9BA3-CDCC-617C-1B38-F626929720C6}"/>
              </a:ext>
            </a:extLst>
          </p:cNvPr>
          <p:cNvPicPr>
            <a:picLocks noChangeAspect="1"/>
          </p:cNvPicPr>
          <p:nvPr/>
        </p:nvPicPr>
        <p:blipFill>
          <a:blip r:embed="rId6"/>
          <a:stretch>
            <a:fillRect/>
          </a:stretch>
        </p:blipFill>
        <p:spPr>
          <a:xfrm>
            <a:off x="4091581" y="5784656"/>
            <a:ext cx="1321688" cy="863849"/>
          </a:xfrm>
          <a:prstGeom prst="rect">
            <a:avLst/>
          </a:prstGeom>
        </p:spPr>
      </p:pic>
    </p:spTree>
    <p:extLst>
      <p:ext uri="{BB962C8B-B14F-4D97-AF65-F5344CB8AC3E}">
        <p14:creationId xmlns:p14="http://schemas.microsoft.com/office/powerpoint/2010/main" val="296417540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91BCD0-39AC-7C73-E475-EB31F5927344}"/>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68FE3AD3-0B11-1FE0-ECE6-3EE2884A8800}"/>
              </a:ext>
            </a:extLst>
          </p:cNvPr>
          <p:cNvSpPr>
            <a:spLocks noGrp="1"/>
          </p:cNvSpPr>
          <p:nvPr>
            <p:ph type="title"/>
          </p:nvPr>
        </p:nvSpPr>
        <p:spPr>
          <a:xfrm>
            <a:off x="838200" y="188145"/>
            <a:ext cx="10515600" cy="478278"/>
          </a:xfrm>
        </p:spPr>
        <p:txBody>
          <a:bodyPr>
            <a:noAutofit/>
          </a:bodyPr>
          <a:lstStyle/>
          <a:p>
            <a:r>
              <a:rPr lang="en-US" altLang="ja-JP" sz="2400" dirty="0">
                <a:latin typeface="Meiryo UI" panose="020B0604030504040204" pitchFamily="50" charset="-128"/>
                <a:ea typeface="Meiryo UI" panose="020B0604030504040204" pitchFamily="50" charset="-128"/>
              </a:rPr>
              <a:t>① Screening Results: Incidence Rate, Positive Predictive Value (PPV)</a:t>
            </a:r>
            <a:endParaRPr lang="ja-JP" altLang="en-US" sz="2400" dirty="0">
              <a:latin typeface="Meiryo UI" panose="020B0604030504040204" pitchFamily="50" charset="-128"/>
              <a:ea typeface="Meiryo UI" panose="020B0604030504040204" pitchFamily="50" charset="-128"/>
            </a:endParaRPr>
          </a:p>
        </p:txBody>
      </p:sp>
      <p:graphicFrame>
        <p:nvGraphicFramePr>
          <p:cNvPr id="4" name="表 3">
            <a:extLst>
              <a:ext uri="{FF2B5EF4-FFF2-40B4-BE49-F238E27FC236}">
                <a16:creationId xmlns:a16="http://schemas.microsoft.com/office/drawing/2014/main" id="{F4CA959C-870D-6BB9-4195-A7520BA2ED01}"/>
              </a:ext>
            </a:extLst>
          </p:cNvPr>
          <p:cNvGraphicFramePr>
            <a:graphicFrameLocks noGrp="1"/>
          </p:cNvGraphicFramePr>
          <p:nvPr/>
        </p:nvGraphicFramePr>
        <p:xfrm>
          <a:off x="1308130" y="843403"/>
          <a:ext cx="9608384" cy="5238648"/>
        </p:xfrm>
        <a:graphic>
          <a:graphicData uri="http://schemas.openxmlformats.org/drawingml/2006/table">
            <a:tbl>
              <a:tblPr>
                <a:tableStyleId>{5C22544A-7EE6-4342-B048-85BDC9FD1C3A}</a:tableStyleId>
              </a:tblPr>
              <a:tblGrid>
                <a:gridCol w="2328081">
                  <a:extLst>
                    <a:ext uri="{9D8B030D-6E8A-4147-A177-3AD203B41FA5}">
                      <a16:colId xmlns:a16="http://schemas.microsoft.com/office/drawing/2014/main" val="4138500847"/>
                    </a:ext>
                  </a:extLst>
                </a:gridCol>
                <a:gridCol w="1132271">
                  <a:extLst>
                    <a:ext uri="{9D8B030D-6E8A-4147-A177-3AD203B41FA5}">
                      <a16:colId xmlns:a16="http://schemas.microsoft.com/office/drawing/2014/main" val="1203123829"/>
                    </a:ext>
                  </a:extLst>
                </a:gridCol>
                <a:gridCol w="1044635">
                  <a:extLst>
                    <a:ext uri="{9D8B030D-6E8A-4147-A177-3AD203B41FA5}">
                      <a16:colId xmlns:a16="http://schemas.microsoft.com/office/drawing/2014/main" val="62344211"/>
                    </a:ext>
                  </a:extLst>
                </a:gridCol>
                <a:gridCol w="881411">
                  <a:extLst>
                    <a:ext uri="{9D8B030D-6E8A-4147-A177-3AD203B41FA5}">
                      <a16:colId xmlns:a16="http://schemas.microsoft.com/office/drawing/2014/main" val="2472769616"/>
                    </a:ext>
                  </a:extLst>
                </a:gridCol>
                <a:gridCol w="391738">
                  <a:extLst>
                    <a:ext uri="{9D8B030D-6E8A-4147-A177-3AD203B41FA5}">
                      <a16:colId xmlns:a16="http://schemas.microsoft.com/office/drawing/2014/main" val="3107330059"/>
                    </a:ext>
                  </a:extLst>
                </a:gridCol>
                <a:gridCol w="1048976">
                  <a:extLst>
                    <a:ext uri="{9D8B030D-6E8A-4147-A177-3AD203B41FA5}">
                      <a16:colId xmlns:a16="http://schemas.microsoft.com/office/drawing/2014/main" val="529790041"/>
                    </a:ext>
                  </a:extLst>
                </a:gridCol>
                <a:gridCol w="612793">
                  <a:extLst>
                    <a:ext uri="{9D8B030D-6E8A-4147-A177-3AD203B41FA5}">
                      <a16:colId xmlns:a16="http://schemas.microsoft.com/office/drawing/2014/main" val="1746669783"/>
                    </a:ext>
                  </a:extLst>
                </a:gridCol>
                <a:gridCol w="32645">
                  <a:extLst>
                    <a:ext uri="{9D8B030D-6E8A-4147-A177-3AD203B41FA5}">
                      <a16:colId xmlns:a16="http://schemas.microsoft.com/office/drawing/2014/main" val="3307554486"/>
                    </a:ext>
                  </a:extLst>
                </a:gridCol>
                <a:gridCol w="387909">
                  <a:extLst>
                    <a:ext uri="{9D8B030D-6E8A-4147-A177-3AD203B41FA5}">
                      <a16:colId xmlns:a16="http://schemas.microsoft.com/office/drawing/2014/main" val="888443007"/>
                    </a:ext>
                  </a:extLst>
                </a:gridCol>
                <a:gridCol w="1103491">
                  <a:extLst>
                    <a:ext uri="{9D8B030D-6E8A-4147-A177-3AD203B41FA5}">
                      <a16:colId xmlns:a16="http://schemas.microsoft.com/office/drawing/2014/main" val="1925758518"/>
                    </a:ext>
                  </a:extLst>
                </a:gridCol>
                <a:gridCol w="644434">
                  <a:extLst>
                    <a:ext uri="{9D8B030D-6E8A-4147-A177-3AD203B41FA5}">
                      <a16:colId xmlns:a16="http://schemas.microsoft.com/office/drawing/2014/main" val="3817462830"/>
                    </a:ext>
                  </a:extLst>
                </a:gridCol>
              </a:tblGrid>
              <a:tr h="500160">
                <a:tc rowSpan="2">
                  <a:txBody>
                    <a:bodyPr/>
                    <a:lstStyle/>
                    <a:p>
                      <a:pPr algn="ctr" fontAlgn="ctr">
                        <a:buNone/>
                      </a:pPr>
                      <a:r>
                        <a:rPr lang="en-US" altLang="ja-JP" sz="1400" u="none" strike="noStrike" dirty="0">
                          <a:effectLst/>
                          <a:latin typeface="Meiryo UI" panose="020B0604030504040204" pitchFamily="50" charset="-128"/>
                          <a:ea typeface="Meiryo UI" panose="020B0604030504040204" pitchFamily="50" charset="-128"/>
                        </a:rPr>
                        <a:t>Country (Region)</a:t>
                      </a:r>
                      <a:endParaRPr lang="en-AU" sz="1400" b="0" i="0" u="none" strike="noStrike" dirty="0">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rowSpan="2">
                  <a:txBody>
                    <a:bodyPr/>
                    <a:lstStyle/>
                    <a:p>
                      <a:pPr algn="ctr" fontAlgn="ctr">
                        <a:buNone/>
                      </a:pPr>
                      <a:r>
                        <a:rPr lang="en-US" sz="1400" b="0" i="0" u="none" strike="noStrike" dirty="0">
                          <a:solidFill>
                            <a:srgbClr val="000000"/>
                          </a:solidFill>
                          <a:effectLst/>
                          <a:latin typeface="Meiryo UI" panose="020B0604030504040204" pitchFamily="50" charset="-128"/>
                          <a:ea typeface="Meiryo UI" panose="020B0604030504040204" pitchFamily="50" charset="-128"/>
                        </a:rPr>
                        <a:t>Period</a:t>
                      </a:r>
                      <a:endParaRPr lang="en-AU" sz="1400" b="0" i="0" u="none" strike="noStrike" dirty="0">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rowSpan="2">
                  <a:txBody>
                    <a:bodyPr/>
                    <a:lstStyle/>
                    <a:p>
                      <a:pPr algn="ctr" fontAlgn="ctr">
                        <a:buNone/>
                      </a:pPr>
                      <a:r>
                        <a:rPr lang="en-US" altLang="ja-JP" sz="1400" u="none" strike="noStrike" dirty="0">
                          <a:effectLst/>
                          <a:latin typeface="Meiryo UI" panose="020B0604030504040204" pitchFamily="50" charset="-128"/>
                          <a:ea typeface="Meiryo UI" panose="020B0604030504040204" pitchFamily="50" charset="-128"/>
                        </a:rPr>
                        <a:t>Number of items</a:t>
                      </a:r>
                      <a:r>
                        <a:rPr lang="en-AU" sz="1400" u="none" strike="noStrike" dirty="0">
                          <a:effectLst/>
                          <a:latin typeface="Meiryo UI" panose="020B0604030504040204" pitchFamily="50" charset="-128"/>
                          <a:ea typeface="Meiryo UI" panose="020B0604030504040204" pitchFamily="50" charset="-128"/>
                        </a:rPr>
                        <a:t> (n)</a:t>
                      </a:r>
                      <a:endParaRPr lang="en-AU" sz="1400" b="0" i="0" u="none" strike="noStrike" dirty="0">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rowSpan="2">
                  <a:txBody>
                    <a:bodyPr/>
                    <a:lstStyle/>
                    <a:p>
                      <a:pPr algn="ctr" fontAlgn="ctr">
                        <a:buNone/>
                      </a:pPr>
                      <a:r>
                        <a:rPr lang="en-US" sz="1400" b="0" i="0" u="none" strike="noStrike" dirty="0">
                          <a:solidFill>
                            <a:srgbClr val="000000"/>
                          </a:solidFill>
                          <a:effectLst/>
                          <a:latin typeface="Meiryo UI" panose="020B0604030504040204" pitchFamily="50" charset="-128"/>
                          <a:ea typeface="Meiryo UI" panose="020B0604030504040204" pitchFamily="50" charset="-128"/>
                        </a:rPr>
                        <a:t>Referral rate</a:t>
                      </a:r>
                      <a:endParaRPr lang="en-AU" sz="1400" b="0" i="0" u="none" strike="noStrike" dirty="0">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gridSpan="3">
                  <a:txBody>
                    <a:bodyPr/>
                    <a:lstStyle/>
                    <a:p>
                      <a:pPr algn="ctr" fontAlgn="ctr">
                        <a:buNone/>
                      </a:pPr>
                      <a:r>
                        <a:rPr lang="en-AU" sz="1400" u="none" strike="noStrike" dirty="0">
                          <a:effectLst/>
                          <a:latin typeface="Meiryo UI" panose="020B0604030504040204" pitchFamily="50" charset="-128"/>
                          <a:ea typeface="Meiryo UI" panose="020B0604030504040204" pitchFamily="50" charset="-128"/>
                        </a:rPr>
                        <a:t>SCID</a:t>
                      </a:r>
                      <a:endParaRPr lang="en-AU" sz="1400" b="0" i="0" u="none" strike="noStrike" dirty="0">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hMerge="1">
                  <a:txBody>
                    <a:bodyPr/>
                    <a:lstStyle/>
                    <a:p>
                      <a:endParaRPr kumimoji="1" lang="ja-JP" altLang="en-US"/>
                    </a:p>
                  </a:txBody>
                  <a:tcPr/>
                </a:tc>
                <a:tc hMerge="1">
                  <a:txBody>
                    <a:bodyPr/>
                    <a:lstStyle/>
                    <a:p>
                      <a:endParaRPr kumimoji="1" lang="ja-JP" altLang="en-US"/>
                    </a:p>
                  </a:txBody>
                  <a:tcPr/>
                </a:tc>
                <a:tc>
                  <a:txBody>
                    <a:bodyPr/>
                    <a:lstStyle/>
                    <a:p>
                      <a:pPr algn="ctr" fontAlgn="ctr">
                        <a:buNone/>
                      </a:pPr>
                      <a:endParaRPr lang="en-AU" sz="1400" b="0" i="0" u="none" strike="noStrike" dirty="0">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lumMod val="95000"/>
                      </a:schemeClr>
                    </a:solidFill>
                  </a:tcPr>
                </a:tc>
                <a:tc gridSpan="3">
                  <a:txBody>
                    <a:bodyPr/>
                    <a:lstStyle/>
                    <a:p>
                      <a:pPr algn="ctr" fontAlgn="ctr">
                        <a:buNone/>
                      </a:pPr>
                      <a:r>
                        <a:rPr lang="en-AU" sz="1400" u="none" strike="noStrike" dirty="0">
                          <a:effectLst/>
                          <a:latin typeface="Meiryo UI" panose="020B0604030504040204" pitchFamily="50" charset="-128"/>
                          <a:ea typeface="Meiryo UI" panose="020B0604030504040204" pitchFamily="50" charset="-128"/>
                        </a:rPr>
                        <a:t>XLA</a:t>
                      </a:r>
                      <a:r>
                        <a:rPr lang="ja-JP" altLang="en-US" sz="1400" u="none" strike="noStrike" dirty="0">
                          <a:effectLst/>
                          <a:latin typeface="Meiryo UI" panose="020B0604030504040204" pitchFamily="50" charset="-128"/>
                          <a:ea typeface="Meiryo UI" panose="020B0604030504040204" pitchFamily="50" charset="-128"/>
                        </a:rPr>
                        <a:t>・</a:t>
                      </a:r>
                      <a:r>
                        <a:rPr lang="en-US" altLang="ja-JP" sz="1400" u="none" strike="noStrike" dirty="0">
                          <a:effectLst/>
                          <a:latin typeface="Meiryo UI" panose="020B0604030504040204" pitchFamily="50" charset="-128"/>
                          <a:ea typeface="Meiryo UI" panose="020B0604030504040204" pitchFamily="50" charset="-128"/>
                        </a:rPr>
                        <a:t>Agammaglobulinemia</a:t>
                      </a:r>
                      <a:endParaRPr lang="en-AU" sz="1400" b="0" i="0" u="none" strike="noStrike" dirty="0">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960307407"/>
                  </a:ext>
                </a:extLst>
              </a:tr>
              <a:tr h="326448">
                <a:tc vMerge="1">
                  <a:txBody>
                    <a:bodyPr/>
                    <a:lstStyle/>
                    <a:p>
                      <a:endParaRPr dirty="0"/>
                    </a:p>
                  </a:txBody>
                  <a:tcPr marL="2652" marR="2652" marT="2652"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vMerge="1">
                  <a:txBody>
                    <a:bodyPr/>
                    <a:lstStyle/>
                    <a:p>
                      <a:endParaRPr dirty="0"/>
                    </a:p>
                  </a:txBody>
                  <a:tcPr marL="2652" marR="2652" marT="2652"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vMerge="1">
                  <a:txBody>
                    <a:bodyPr/>
                    <a:lstStyle/>
                    <a:p>
                      <a:endParaRPr dirty="0"/>
                    </a:p>
                  </a:txBody>
                  <a:tcPr marL="2652" marR="2652" marT="2652"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vMerge="1">
                  <a:txBody>
                    <a:bodyPr/>
                    <a:lstStyle/>
                    <a:p>
                      <a:endParaRPr dirty="0"/>
                    </a:p>
                  </a:txBody>
                  <a:tcPr marL="2652" marR="2652" marT="2652"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fontAlgn="ctr">
                        <a:buNone/>
                      </a:pPr>
                      <a:r>
                        <a:rPr lang="en-AU" sz="1400" u="none" strike="noStrike" dirty="0">
                          <a:effectLst/>
                          <a:latin typeface="Meiryo UI" panose="020B0604030504040204" pitchFamily="50" charset="-128"/>
                          <a:ea typeface="Meiryo UI" panose="020B0604030504040204" pitchFamily="50" charset="-128"/>
                        </a:rPr>
                        <a:t>(n)</a:t>
                      </a:r>
                      <a:endParaRPr lang="en-AU" sz="1400" b="0" i="0" u="none" strike="noStrike" dirty="0">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fontAlgn="ctr">
                        <a:buNone/>
                      </a:pPr>
                      <a:r>
                        <a:rPr lang="en-US" sz="1400" b="0" i="0" u="none" strike="noStrike" dirty="0">
                          <a:solidFill>
                            <a:srgbClr val="000000"/>
                          </a:solidFill>
                          <a:effectLst/>
                          <a:latin typeface="Meiryo UI" panose="020B0604030504040204" pitchFamily="50" charset="-128"/>
                          <a:ea typeface="Meiryo UI" panose="020B0604030504040204" pitchFamily="50" charset="-128"/>
                        </a:rPr>
                        <a:t>Incidence rate</a:t>
                      </a:r>
                      <a:endParaRPr lang="en-AU" sz="1400" b="0" i="0" u="none" strike="noStrike" dirty="0">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fontAlgn="ctr">
                        <a:buNone/>
                      </a:pPr>
                      <a:r>
                        <a:rPr lang="en-AU" sz="1400" u="none" strike="noStrike" dirty="0">
                          <a:effectLst/>
                          <a:latin typeface="Meiryo UI" panose="020B0604030504040204" pitchFamily="50" charset="-128"/>
                          <a:ea typeface="Meiryo UI" panose="020B0604030504040204" pitchFamily="50" charset="-128"/>
                        </a:rPr>
                        <a:t>PPV</a:t>
                      </a:r>
                      <a:endParaRPr lang="en-AU" sz="1400" b="0" i="0" u="none" strike="noStrike" dirty="0">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fontAlgn="ctr">
                        <a:buNone/>
                      </a:pPr>
                      <a:endParaRPr lang="en-AU" sz="1400" b="0" i="0" u="none" strike="noStrike" dirty="0">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fontAlgn="ctr">
                        <a:buNone/>
                      </a:pPr>
                      <a:r>
                        <a:rPr lang="en-AU" sz="1400" u="none" strike="noStrike" dirty="0">
                          <a:effectLst/>
                          <a:latin typeface="Meiryo UI" panose="020B0604030504040204" pitchFamily="50" charset="-128"/>
                          <a:ea typeface="Meiryo UI" panose="020B0604030504040204" pitchFamily="50" charset="-128"/>
                        </a:rPr>
                        <a:t>(n)</a:t>
                      </a:r>
                      <a:endParaRPr lang="en-AU" sz="1400" b="0" i="0" u="none" strike="noStrike" dirty="0">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fontAlgn="ctr">
                        <a:buNone/>
                      </a:pPr>
                      <a:r>
                        <a:rPr lang="en-US" altLang="ja-JP" sz="1400" b="0" i="0" u="none" strike="noStrike" dirty="0">
                          <a:solidFill>
                            <a:srgbClr val="000000"/>
                          </a:solidFill>
                          <a:effectLst/>
                          <a:latin typeface="Meiryo UI" panose="020B0604030504040204" pitchFamily="50" charset="-128"/>
                          <a:ea typeface="Meiryo UI" panose="020B0604030504040204" pitchFamily="50" charset="-128"/>
                        </a:rPr>
                        <a:t>Incidence rate</a:t>
                      </a:r>
                      <a:endParaRPr lang="en-AU" altLang="ja-JP" sz="1400" b="0" i="0" u="none" strike="noStrike" dirty="0">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fontAlgn="ctr">
                        <a:buNone/>
                      </a:pPr>
                      <a:r>
                        <a:rPr lang="en-AU" sz="1400" u="none" strike="noStrike" dirty="0">
                          <a:effectLst/>
                          <a:latin typeface="Meiryo UI" panose="020B0604030504040204" pitchFamily="50" charset="-128"/>
                          <a:ea typeface="Meiryo UI" panose="020B0604030504040204" pitchFamily="50" charset="-128"/>
                        </a:rPr>
                        <a:t>PPV</a:t>
                      </a:r>
                      <a:endParaRPr lang="en-AU" sz="1400" b="0" i="0" u="none" strike="noStrike" dirty="0">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extLst>
                  <a:ext uri="{0D108BD9-81ED-4DB2-BD59-A6C34878D82A}">
                    <a16:rowId xmlns:a16="http://schemas.microsoft.com/office/drawing/2014/main" val="632760137"/>
                  </a:ext>
                </a:extLst>
              </a:tr>
              <a:tr h="359093">
                <a:tc>
                  <a:txBody>
                    <a:bodyPr/>
                    <a:lstStyle/>
                    <a:p>
                      <a:pPr algn="ctr" fontAlgn="ctr">
                        <a:buNone/>
                      </a:pPr>
                      <a:r>
                        <a:rPr lang="en-US" altLang="ja-JP" sz="1400" b="0" i="0" u="none" strike="noStrike" dirty="0">
                          <a:solidFill>
                            <a:schemeClr val="accent2"/>
                          </a:solidFill>
                          <a:effectLst/>
                          <a:latin typeface="Meiryo UI" panose="020B0604030504040204" pitchFamily="50" charset="-128"/>
                          <a:ea typeface="Meiryo UI" panose="020B0604030504040204" pitchFamily="50" charset="-128"/>
                        </a:rPr>
                        <a:t>Japan</a:t>
                      </a:r>
                      <a:endParaRPr lang="en-AU" sz="1400" b="0" i="0" u="none" strike="noStrike" dirty="0">
                        <a:solidFill>
                          <a:schemeClr val="accent2"/>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fontAlgn="ctr">
                        <a:buNone/>
                      </a:pPr>
                      <a:r>
                        <a:rPr lang="en-US" altLang="ja-JP" sz="1400" u="none" strike="noStrike" dirty="0">
                          <a:solidFill>
                            <a:schemeClr val="accent2"/>
                          </a:solidFill>
                          <a:effectLst/>
                          <a:latin typeface="Meiryo UI" panose="020B0604030504040204" pitchFamily="50" charset="-128"/>
                          <a:ea typeface="Meiryo UI" panose="020B0604030504040204" pitchFamily="50" charset="-128"/>
                        </a:rPr>
                        <a:t>2020–2025</a:t>
                      </a:r>
                      <a:endParaRPr lang="en-US" altLang="ja-JP" sz="1400" b="0" i="0" u="none" strike="noStrike" dirty="0">
                        <a:solidFill>
                          <a:schemeClr val="accent2"/>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fontAlgn="ctr">
                        <a:buNone/>
                      </a:pPr>
                      <a:r>
                        <a:rPr lang="en-US" altLang="ja-JP" sz="1400" u="none" strike="noStrike" dirty="0">
                          <a:solidFill>
                            <a:schemeClr val="accent2"/>
                          </a:solidFill>
                          <a:effectLst/>
                          <a:latin typeface="Meiryo UI" panose="020B0604030504040204" pitchFamily="50" charset="-128"/>
                          <a:ea typeface="Meiryo UI" panose="020B0604030504040204" pitchFamily="50" charset="-128"/>
                        </a:rPr>
                        <a:t>1,306,190</a:t>
                      </a:r>
                      <a:endParaRPr lang="en-US" altLang="ja-JP" sz="1400" b="0" i="0" u="none" strike="noStrike" dirty="0">
                        <a:solidFill>
                          <a:schemeClr val="accent2"/>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fontAlgn="ctr">
                        <a:buNone/>
                      </a:pPr>
                      <a:r>
                        <a:rPr lang="en-US" altLang="ja-JP" sz="1400" u="none" strike="noStrike">
                          <a:solidFill>
                            <a:schemeClr val="accent2"/>
                          </a:solidFill>
                          <a:effectLst/>
                          <a:latin typeface="Meiryo UI" panose="020B0604030504040204" pitchFamily="50" charset="-128"/>
                          <a:ea typeface="Meiryo UI" panose="020B0604030504040204" pitchFamily="50" charset="-128"/>
                        </a:rPr>
                        <a:t>0.07%</a:t>
                      </a:r>
                      <a:endParaRPr lang="en-US" altLang="ja-JP" sz="1400" b="0" i="0" u="none" strike="noStrike">
                        <a:solidFill>
                          <a:schemeClr val="accent2"/>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fontAlgn="ctr">
                        <a:buNone/>
                      </a:pPr>
                      <a:r>
                        <a:rPr lang="en-US" altLang="ja-JP" sz="1400" u="none" strike="noStrike" dirty="0">
                          <a:solidFill>
                            <a:schemeClr val="accent2"/>
                          </a:solidFill>
                          <a:effectLst/>
                          <a:latin typeface="Meiryo UI" panose="020B0604030504040204" pitchFamily="50" charset="-128"/>
                          <a:ea typeface="Meiryo UI" panose="020B0604030504040204" pitchFamily="50" charset="-128"/>
                        </a:rPr>
                        <a:t>15</a:t>
                      </a:r>
                      <a:endParaRPr lang="en-US" altLang="ja-JP" sz="1400" b="0" i="0" u="none" strike="noStrike" dirty="0">
                        <a:solidFill>
                          <a:schemeClr val="accent2"/>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fontAlgn="ctr">
                        <a:buNone/>
                      </a:pPr>
                      <a:r>
                        <a:rPr lang="en-US" altLang="ja-JP" sz="1400" b="1" u="none" strike="noStrike" dirty="0">
                          <a:solidFill>
                            <a:schemeClr val="accent2"/>
                          </a:solidFill>
                          <a:effectLst/>
                          <a:latin typeface="Meiryo UI" panose="020B0604030504040204" pitchFamily="50" charset="-128"/>
                          <a:ea typeface="Meiryo UI" panose="020B0604030504040204" pitchFamily="50" charset="-128"/>
                        </a:rPr>
                        <a:t>1 : 87,079</a:t>
                      </a:r>
                      <a:endParaRPr lang="en-US" altLang="ja-JP" sz="1400" b="1" i="0" u="none" strike="noStrike" dirty="0">
                        <a:solidFill>
                          <a:schemeClr val="accent2"/>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fontAlgn="ctr">
                        <a:buNone/>
                      </a:pPr>
                      <a:r>
                        <a:rPr lang="en-US" altLang="ja-JP" sz="1400" u="none" strike="noStrike" dirty="0">
                          <a:solidFill>
                            <a:schemeClr val="accent2"/>
                          </a:solidFill>
                          <a:effectLst/>
                          <a:latin typeface="Meiryo UI" panose="020B0604030504040204" pitchFamily="50" charset="-128"/>
                          <a:ea typeface="Meiryo UI" panose="020B0604030504040204" pitchFamily="50" charset="-128"/>
                        </a:rPr>
                        <a:t>1.6%</a:t>
                      </a:r>
                      <a:endParaRPr lang="en-US" altLang="ja-JP" sz="1400" b="0" i="0" u="none" strike="noStrike" dirty="0">
                        <a:solidFill>
                          <a:schemeClr val="accent2"/>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fontAlgn="ctr">
                        <a:buNone/>
                      </a:pPr>
                      <a:endParaRPr lang="en-US" altLang="ja-JP" sz="1400" b="0" i="0" u="none" strike="noStrike" dirty="0">
                        <a:solidFill>
                          <a:schemeClr val="accent2"/>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fontAlgn="ctr">
                        <a:buNone/>
                      </a:pPr>
                      <a:r>
                        <a:rPr lang="en-US" altLang="ja-JP" sz="1400" u="none" strike="noStrike">
                          <a:solidFill>
                            <a:schemeClr val="accent2"/>
                          </a:solidFill>
                          <a:effectLst/>
                          <a:latin typeface="Meiryo UI" panose="020B0604030504040204" pitchFamily="50" charset="-128"/>
                          <a:ea typeface="Meiryo UI" panose="020B0604030504040204" pitchFamily="50" charset="-128"/>
                        </a:rPr>
                        <a:t>16</a:t>
                      </a:r>
                      <a:endParaRPr lang="en-US" altLang="ja-JP" sz="1400" b="0" i="0" u="none" strike="noStrike">
                        <a:solidFill>
                          <a:schemeClr val="accent2"/>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fontAlgn="ctr">
                        <a:buNone/>
                      </a:pPr>
                      <a:r>
                        <a:rPr lang="en-US" altLang="ja-JP" sz="1400" b="1" u="none" strike="noStrike" dirty="0">
                          <a:solidFill>
                            <a:schemeClr val="accent2"/>
                          </a:solidFill>
                          <a:effectLst/>
                          <a:latin typeface="Meiryo UI" panose="020B0604030504040204" pitchFamily="50" charset="-128"/>
                          <a:ea typeface="Meiryo UI" panose="020B0604030504040204" pitchFamily="50" charset="-128"/>
                        </a:rPr>
                        <a:t>1 : 81,637</a:t>
                      </a:r>
                      <a:endParaRPr lang="en-US" altLang="ja-JP" sz="1400" b="1" i="0" u="none" strike="noStrike" dirty="0">
                        <a:solidFill>
                          <a:schemeClr val="accent2"/>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fontAlgn="ctr">
                        <a:buNone/>
                      </a:pPr>
                      <a:r>
                        <a:rPr lang="en-US" altLang="ja-JP" sz="1400" u="none" strike="noStrike" dirty="0">
                          <a:solidFill>
                            <a:schemeClr val="accent2"/>
                          </a:solidFill>
                          <a:effectLst/>
                          <a:latin typeface="Meiryo UI" panose="020B0604030504040204" pitchFamily="50" charset="-128"/>
                          <a:ea typeface="Meiryo UI" panose="020B0604030504040204" pitchFamily="50" charset="-128"/>
                        </a:rPr>
                        <a:t>1.7%</a:t>
                      </a:r>
                      <a:endParaRPr lang="en-US" altLang="ja-JP" sz="1400" b="0" i="0" u="none" strike="noStrike" dirty="0">
                        <a:solidFill>
                          <a:schemeClr val="accent2"/>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743275733"/>
                  </a:ext>
                </a:extLst>
              </a:tr>
              <a:tr h="359093">
                <a:tc>
                  <a:txBody>
                    <a:bodyPr/>
                    <a:lstStyle/>
                    <a:p>
                      <a:pPr algn="ctr" fontAlgn="ctr">
                        <a:buNone/>
                      </a:pPr>
                      <a:r>
                        <a:rPr lang="en-US" altLang="ja-JP" sz="1400" b="0" i="0" u="none" strike="noStrike" dirty="0">
                          <a:solidFill>
                            <a:srgbClr val="000000"/>
                          </a:solidFill>
                          <a:effectLst/>
                          <a:latin typeface="Meiryo UI" panose="020B0604030504040204" pitchFamily="50" charset="-128"/>
                          <a:ea typeface="Meiryo UI" panose="020B0604030504040204" pitchFamily="50" charset="-128"/>
                        </a:rPr>
                        <a:t>Switzerland</a:t>
                      </a:r>
                      <a:endParaRPr lang="en-AU" sz="1400" b="0" i="0" u="none" strike="noStrike" dirty="0">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algn="ctr" fontAlgn="ctr">
                        <a:buNone/>
                      </a:pPr>
                      <a:r>
                        <a:rPr lang="en-US" altLang="ja-JP" sz="1400" u="none" strike="noStrike">
                          <a:effectLst/>
                          <a:latin typeface="Meiryo UI" panose="020B0604030504040204" pitchFamily="50" charset="-128"/>
                          <a:ea typeface="Meiryo UI" panose="020B0604030504040204" pitchFamily="50" charset="-128"/>
                        </a:rPr>
                        <a:t>2019–2020</a:t>
                      </a:r>
                      <a:endParaRPr lang="en-US" altLang="ja-JP" sz="1400" b="0" i="0" u="none" strike="noStrike">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algn="ctr" fontAlgn="ctr">
                        <a:buNone/>
                      </a:pPr>
                      <a:r>
                        <a:rPr lang="en-US" altLang="ja-JP" sz="1400" u="none" strike="noStrike" dirty="0">
                          <a:effectLst/>
                          <a:latin typeface="Meiryo UI" panose="020B0604030504040204" pitchFamily="50" charset="-128"/>
                          <a:ea typeface="Meiryo UI" panose="020B0604030504040204" pitchFamily="50" charset="-128"/>
                        </a:rPr>
                        <a:t>435,985</a:t>
                      </a:r>
                      <a:endParaRPr lang="en-US" altLang="ja-JP" sz="1400" b="0" i="0" u="none" strike="noStrike" dirty="0">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algn="ctr" fontAlgn="ctr">
                        <a:buNone/>
                      </a:pPr>
                      <a:r>
                        <a:rPr lang="en-US" altLang="ja-JP" sz="1400" u="none" strike="noStrike">
                          <a:effectLst/>
                          <a:latin typeface="Meiryo UI" panose="020B0604030504040204" pitchFamily="50" charset="-128"/>
                          <a:ea typeface="Meiryo UI" panose="020B0604030504040204" pitchFamily="50" charset="-128"/>
                        </a:rPr>
                        <a:t>0.02%</a:t>
                      </a:r>
                      <a:endParaRPr lang="en-US" altLang="ja-JP" sz="1400" b="0" i="0" u="none" strike="noStrike">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algn="ctr" fontAlgn="ctr">
                        <a:buNone/>
                      </a:pPr>
                      <a:r>
                        <a:rPr lang="en-US" altLang="ja-JP" sz="1400" u="none" strike="noStrike">
                          <a:effectLst/>
                          <a:latin typeface="Meiryo UI" panose="020B0604030504040204" pitchFamily="50" charset="-128"/>
                          <a:ea typeface="Meiryo UI" panose="020B0604030504040204" pitchFamily="50" charset="-128"/>
                        </a:rPr>
                        <a:t>10</a:t>
                      </a:r>
                      <a:endParaRPr lang="en-US" altLang="ja-JP" sz="1400" b="0" i="0" u="none" strike="noStrike">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algn="ctr" fontAlgn="ctr">
                        <a:buNone/>
                      </a:pPr>
                      <a:r>
                        <a:rPr lang="en-US" altLang="ja-JP" sz="1400" u="none" strike="noStrike" dirty="0">
                          <a:effectLst/>
                          <a:latin typeface="Meiryo UI" panose="020B0604030504040204" pitchFamily="50" charset="-128"/>
                          <a:ea typeface="Meiryo UI" panose="020B0604030504040204" pitchFamily="50" charset="-128"/>
                        </a:rPr>
                        <a:t>1 : 43,599</a:t>
                      </a:r>
                      <a:endParaRPr lang="en-US" altLang="ja-JP" sz="1400" b="0" i="0" u="none" strike="noStrike" dirty="0">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algn="ctr" fontAlgn="ctr">
                        <a:buNone/>
                      </a:pPr>
                      <a:r>
                        <a:rPr lang="en-US" altLang="ja-JP" sz="1400" u="none" strike="noStrike">
                          <a:effectLst/>
                          <a:latin typeface="Meiryo UI" panose="020B0604030504040204" pitchFamily="50" charset="-128"/>
                          <a:ea typeface="Meiryo UI" panose="020B0604030504040204" pitchFamily="50" charset="-128"/>
                        </a:rPr>
                        <a:t>9.7%</a:t>
                      </a:r>
                      <a:endParaRPr lang="en-US" altLang="ja-JP" sz="1400" b="0" i="0" u="none" strike="noStrike">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algn="ctr" fontAlgn="ctr">
                        <a:buNone/>
                      </a:pPr>
                      <a:endParaRPr lang="en-US" altLang="ja-JP" sz="1400" b="0" i="0" u="none" strike="noStrike">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algn="ctr" fontAlgn="ctr">
                        <a:buNone/>
                      </a:pPr>
                      <a:r>
                        <a:rPr lang="en-US" altLang="ja-JP" sz="1400" u="none" strike="noStrike">
                          <a:effectLst/>
                          <a:latin typeface="Meiryo UI" panose="020B0604030504040204" pitchFamily="50" charset="-128"/>
                          <a:ea typeface="Meiryo UI" panose="020B0604030504040204" pitchFamily="50" charset="-128"/>
                        </a:rPr>
                        <a:t>8</a:t>
                      </a:r>
                      <a:endParaRPr lang="en-US" altLang="ja-JP" sz="1400" b="0" i="0" u="none" strike="noStrike">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algn="ctr" fontAlgn="ctr">
                        <a:buNone/>
                      </a:pPr>
                      <a:r>
                        <a:rPr lang="en-US" altLang="ja-JP" sz="1400" u="none" strike="noStrike" dirty="0">
                          <a:effectLst/>
                          <a:latin typeface="Meiryo UI" panose="020B0604030504040204" pitchFamily="50" charset="-128"/>
                          <a:ea typeface="Meiryo UI" panose="020B0604030504040204" pitchFamily="50" charset="-128"/>
                        </a:rPr>
                        <a:t>1 : 54,498</a:t>
                      </a:r>
                      <a:endParaRPr lang="en-US" altLang="ja-JP" sz="1400" b="0" i="0" u="none" strike="noStrike" dirty="0">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algn="ctr" fontAlgn="ctr">
                        <a:buNone/>
                      </a:pPr>
                      <a:r>
                        <a:rPr lang="en-US" altLang="ja-JP" sz="1400" u="none" strike="noStrike" dirty="0">
                          <a:effectLst/>
                          <a:latin typeface="Meiryo UI" panose="020B0604030504040204" pitchFamily="50" charset="-128"/>
                          <a:ea typeface="Meiryo UI" panose="020B0604030504040204" pitchFamily="50" charset="-128"/>
                        </a:rPr>
                        <a:t>7.8%</a:t>
                      </a:r>
                      <a:endParaRPr lang="en-US" altLang="ja-JP" sz="1400" b="0" i="0" u="none" strike="noStrike" dirty="0">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4110370278"/>
                  </a:ext>
                </a:extLst>
              </a:tr>
              <a:tr h="359093">
                <a:tc>
                  <a:txBody>
                    <a:bodyPr/>
                    <a:lstStyle/>
                    <a:p>
                      <a:pPr algn="ctr" fontAlgn="ctr">
                        <a:buNone/>
                      </a:pPr>
                      <a:r>
                        <a:rPr lang="en-US" altLang="ja-JP" sz="1400" b="0" i="0" u="none" strike="noStrike" dirty="0">
                          <a:solidFill>
                            <a:srgbClr val="000000"/>
                          </a:solidFill>
                          <a:effectLst/>
                          <a:latin typeface="Meiryo UI" panose="020B0604030504040204" pitchFamily="50" charset="-128"/>
                          <a:ea typeface="Meiryo UI" panose="020B0604030504040204" pitchFamily="50" charset="-128"/>
                        </a:rPr>
                        <a:t>Russia</a:t>
                      </a:r>
                      <a:endParaRPr lang="en-AU" sz="1400" b="0" i="0" u="none" strike="noStrike" dirty="0">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buNone/>
                      </a:pPr>
                      <a:r>
                        <a:rPr lang="en-US" altLang="ja-JP" sz="1400" u="none" strike="noStrike">
                          <a:effectLst/>
                          <a:latin typeface="Meiryo UI" panose="020B0604030504040204" pitchFamily="50" charset="-128"/>
                          <a:ea typeface="Meiryo UI" panose="020B0604030504040204" pitchFamily="50" charset="-128"/>
                        </a:rPr>
                        <a:t>2022–2023</a:t>
                      </a:r>
                      <a:endParaRPr lang="en-US" altLang="ja-JP" sz="1400" b="0" i="0" u="none" strike="noStrike">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buNone/>
                      </a:pPr>
                      <a:r>
                        <a:rPr lang="en-US" altLang="ja-JP" sz="1400" u="none" strike="noStrike" dirty="0">
                          <a:effectLst/>
                          <a:latin typeface="Meiryo UI" panose="020B0604030504040204" pitchFamily="50" charset="-128"/>
                          <a:ea typeface="Meiryo UI" panose="020B0604030504040204" pitchFamily="50" charset="-128"/>
                        </a:rPr>
                        <a:t>202,908</a:t>
                      </a:r>
                      <a:endParaRPr lang="en-US" altLang="ja-JP" sz="1400" b="0" i="0" u="none" strike="noStrike" dirty="0">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buNone/>
                      </a:pPr>
                      <a:r>
                        <a:rPr lang="en-US" altLang="ja-JP" sz="1400" u="none" strike="noStrike" dirty="0">
                          <a:effectLst/>
                          <a:latin typeface="Meiryo UI" panose="020B0604030504040204" pitchFamily="50" charset="-128"/>
                          <a:ea typeface="Meiryo UI" panose="020B0604030504040204" pitchFamily="50" charset="-128"/>
                        </a:rPr>
                        <a:t>0.07%</a:t>
                      </a:r>
                      <a:endParaRPr lang="en-US" altLang="ja-JP" sz="1400" b="0" i="0" u="none" strike="noStrike" dirty="0">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buNone/>
                      </a:pPr>
                      <a:r>
                        <a:rPr lang="en-US" altLang="ja-JP" sz="1400" u="none" strike="noStrike">
                          <a:effectLst/>
                          <a:latin typeface="Meiryo UI" panose="020B0604030504040204" pitchFamily="50" charset="-128"/>
                          <a:ea typeface="Meiryo UI" panose="020B0604030504040204" pitchFamily="50" charset="-128"/>
                        </a:rPr>
                        <a:t>7</a:t>
                      </a:r>
                      <a:endParaRPr lang="en-US" altLang="ja-JP" sz="1400" b="0" i="0" u="none" strike="noStrike">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buNone/>
                      </a:pPr>
                      <a:r>
                        <a:rPr lang="en-US" altLang="ja-JP" sz="1400" u="none" strike="noStrike">
                          <a:effectLst/>
                          <a:latin typeface="Meiryo UI" panose="020B0604030504040204" pitchFamily="50" charset="-128"/>
                          <a:ea typeface="Meiryo UI" panose="020B0604030504040204" pitchFamily="50" charset="-128"/>
                        </a:rPr>
                        <a:t>1 : 28,987</a:t>
                      </a:r>
                      <a:endParaRPr lang="en-US" altLang="ja-JP" sz="1400" b="0" i="0" u="none" strike="noStrike">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buNone/>
                      </a:pPr>
                      <a:r>
                        <a:rPr lang="en-US" altLang="ja-JP" sz="1400" u="none" strike="noStrike">
                          <a:effectLst/>
                          <a:latin typeface="Meiryo UI" panose="020B0604030504040204" pitchFamily="50" charset="-128"/>
                          <a:ea typeface="Meiryo UI" panose="020B0604030504040204" pitchFamily="50" charset="-128"/>
                        </a:rPr>
                        <a:t>5.2%</a:t>
                      </a:r>
                      <a:endParaRPr lang="en-US" altLang="ja-JP" sz="1400" b="0" i="0" u="none" strike="noStrike">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buNone/>
                      </a:pPr>
                      <a:endParaRPr lang="en-US" altLang="ja-JP" sz="1400" b="0" i="0" u="none" strike="noStrike">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buNone/>
                      </a:pPr>
                      <a:r>
                        <a:rPr lang="en-US" altLang="ja-JP" sz="1400" u="none" strike="noStrike">
                          <a:effectLst/>
                          <a:latin typeface="Meiryo UI" panose="020B0604030504040204" pitchFamily="50" charset="-128"/>
                          <a:ea typeface="Meiryo UI" panose="020B0604030504040204" pitchFamily="50" charset="-128"/>
                        </a:rPr>
                        <a:t>1</a:t>
                      </a:r>
                      <a:endParaRPr lang="en-US" altLang="ja-JP" sz="1400" b="0" i="0" u="none" strike="noStrike">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buNone/>
                      </a:pPr>
                      <a:r>
                        <a:rPr lang="en-US" altLang="ja-JP" sz="1400" u="none" strike="noStrike">
                          <a:effectLst/>
                          <a:latin typeface="Meiryo UI" panose="020B0604030504040204" pitchFamily="50" charset="-128"/>
                          <a:ea typeface="Meiryo UI" panose="020B0604030504040204" pitchFamily="50" charset="-128"/>
                        </a:rPr>
                        <a:t>1 : 202,908</a:t>
                      </a:r>
                      <a:endParaRPr lang="en-US" altLang="ja-JP" sz="1400" b="0" i="0" u="none" strike="noStrike">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buNone/>
                      </a:pPr>
                      <a:r>
                        <a:rPr lang="en-US" altLang="ja-JP" sz="1400" u="none" strike="noStrike" dirty="0">
                          <a:effectLst/>
                          <a:latin typeface="Meiryo UI" panose="020B0604030504040204" pitchFamily="50" charset="-128"/>
                          <a:ea typeface="Meiryo UI" panose="020B0604030504040204" pitchFamily="50" charset="-128"/>
                        </a:rPr>
                        <a:t>0.7%</a:t>
                      </a:r>
                      <a:endParaRPr lang="en-US" altLang="ja-JP" sz="1400" b="0" i="0" u="none" strike="noStrike" dirty="0">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882328240"/>
                  </a:ext>
                </a:extLst>
              </a:tr>
              <a:tr h="359093">
                <a:tc>
                  <a:txBody>
                    <a:bodyPr/>
                    <a:lstStyle/>
                    <a:p>
                      <a:pPr algn="ctr" fontAlgn="ctr">
                        <a:buNone/>
                      </a:pPr>
                      <a:r>
                        <a:rPr lang="en-US" altLang="ja-JP" sz="1400" b="0" i="0" u="none" strike="noStrike" dirty="0">
                          <a:solidFill>
                            <a:srgbClr val="000000"/>
                          </a:solidFill>
                          <a:effectLst/>
                          <a:latin typeface="Meiryo UI" panose="020B0604030504040204" pitchFamily="50" charset="-128"/>
                          <a:ea typeface="Meiryo UI" panose="020B0604030504040204" pitchFamily="50" charset="-128"/>
                        </a:rPr>
                        <a:t>Czech Republic</a:t>
                      </a:r>
                      <a:endParaRPr lang="en-AU" sz="1400" b="0" i="0" u="none" strike="noStrike" dirty="0">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algn="ctr" fontAlgn="ctr">
                        <a:buNone/>
                      </a:pPr>
                      <a:r>
                        <a:rPr lang="en-US" altLang="ja-JP" sz="1400" u="none" strike="noStrike" dirty="0">
                          <a:effectLst/>
                          <a:latin typeface="Meiryo UI" panose="020B0604030504040204" pitchFamily="50" charset="-128"/>
                          <a:ea typeface="Meiryo UI" panose="020B0604030504040204" pitchFamily="50" charset="-128"/>
                        </a:rPr>
                        <a:t>2022–2023</a:t>
                      </a:r>
                      <a:endParaRPr lang="en-US" altLang="ja-JP" sz="1400" b="0" i="0" u="none" strike="noStrike" dirty="0">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algn="ctr" fontAlgn="ctr">
                        <a:buNone/>
                      </a:pPr>
                      <a:r>
                        <a:rPr lang="en-US" altLang="ja-JP" sz="1400" u="none" strike="noStrike" dirty="0">
                          <a:effectLst/>
                          <a:latin typeface="Meiryo UI" panose="020B0604030504040204" pitchFamily="50" charset="-128"/>
                          <a:ea typeface="Meiryo UI" panose="020B0604030504040204" pitchFamily="50" charset="-128"/>
                        </a:rPr>
                        <a:t>198,675</a:t>
                      </a:r>
                      <a:endParaRPr lang="en-US" altLang="ja-JP" sz="1400" b="0" i="0" u="none" strike="noStrike" dirty="0">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algn="ctr" fontAlgn="ctr">
                        <a:buNone/>
                      </a:pPr>
                      <a:r>
                        <a:rPr lang="en-US" altLang="ja-JP" sz="1400" u="none" strike="noStrike" dirty="0">
                          <a:effectLst/>
                          <a:latin typeface="Meiryo UI" panose="020B0604030504040204" pitchFamily="50" charset="-128"/>
                          <a:ea typeface="Meiryo UI" panose="020B0604030504040204" pitchFamily="50" charset="-128"/>
                        </a:rPr>
                        <a:t>0.03%</a:t>
                      </a:r>
                      <a:endParaRPr lang="en-US" altLang="ja-JP" sz="1400" b="0" i="0" u="none" strike="noStrike" dirty="0">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algn="ctr" fontAlgn="ctr">
                        <a:buNone/>
                      </a:pPr>
                      <a:r>
                        <a:rPr lang="en-US" altLang="ja-JP" sz="1400" u="none" strike="noStrike">
                          <a:effectLst/>
                          <a:latin typeface="Meiryo UI" panose="020B0604030504040204" pitchFamily="50" charset="-128"/>
                          <a:ea typeface="Meiryo UI" panose="020B0604030504040204" pitchFamily="50" charset="-128"/>
                        </a:rPr>
                        <a:t>1</a:t>
                      </a:r>
                      <a:endParaRPr lang="en-US" altLang="ja-JP" sz="1400" b="0" i="0" u="none" strike="noStrike">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algn="ctr" fontAlgn="ctr">
                        <a:buNone/>
                      </a:pPr>
                      <a:r>
                        <a:rPr lang="en-US" altLang="ja-JP" sz="1400" u="none" strike="noStrike" dirty="0">
                          <a:effectLst/>
                          <a:latin typeface="Meiryo UI" panose="020B0604030504040204" pitchFamily="50" charset="-128"/>
                          <a:ea typeface="Meiryo UI" panose="020B0604030504040204" pitchFamily="50" charset="-128"/>
                        </a:rPr>
                        <a:t>1 : 198,675</a:t>
                      </a:r>
                      <a:endParaRPr lang="en-US" altLang="ja-JP" sz="1400" b="0" i="0" u="none" strike="noStrike" dirty="0">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algn="ctr" fontAlgn="ctr">
                        <a:buNone/>
                      </a:pPr>
                      <a:r>
                        <a:rPr lang="en-US" altLang="ja-JP" sz="1400" u="none" strike="noStrike">
                          <a:effectLst/>
                          <a:latin typeface="Meiryo UI" panose="020B0604030504040204" pitchFamily="50" charset="-128"/>
                          <a:ea typeface="Meiryo UI" panose="020B0604030504040204" pitchFamily="50" charset="-128"/>
                        </a:rPr>
                        <a:t>1.7%</a:t>
                      </a:r>
                      <a:endParaRPr lang="en-US" altLang="ja-JP" sz="1400" b="0" i="0" u="none" strike="noStrike">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algn="ctr" fontAlgn="ctr">
                        <a:buNone/>
                      </a:pPr>
                      <a:endParaRPr lang="en-US" altLang="ja-JP" sz="1400" b="0" i="0" u="none" strike="noStrike" dirty="0">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algn="ctr" fontAlgn="ctr">
                        <a:buNone/>
                      </a:pPr>
                      <a:r>
                        <a:rPr lang="en-US" altLang="ja-JP" sz="1400" u="none" strike="noStrike">
                          <a:effectLst/>
                          <a:latin typeface="Meiryo UI" panose="020B0604030504040204" pitchFamily="50" charset="-128"/>
                          <a:ea typeface="Meiryo UI" panose="020B0604030504040204" pitchFamily="50" charset="-128"/>
                        </a:rPr>
                        <a:t>10</a:t>
                      </a:r>
                      <a:endParaRPr lang="en-US" altLang="ja-JP" sz="1400" b="0" i="0" u="none" strike="noStrike">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algn="ctr" fontAlgn="ctr">
                        <a:buNone/>
                      </a:pPr>
                      <a:r>
                        <a:rPr lang="en-US" altLang="ja-JP" sz="1400" u="none" strike="noStrike" dirty="0">
                          <a:effectLst/>
                          <a:latin typeface="Meiryo UI" panose="020B0604030504040204" pitchFamily="50" charset="-128"/>
                          <a:ea typeface="Meiryo UI" panose="020B0604030504040204" pitchFamily="50" charset="-128"/>
                        </a:rPr>
                        <a:t>1 : 19,868</a:t>
                      </a:r>
                      <a:endParaRPr lang="en-US" altLang="ja-JP" sz="1400" b="0" i="0" u="none" strike="noStrike" dirty="0">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algn="ctr" fontAlgn="ctr">
                        <a:buNone/>
                      </a:pPr>
                      <a:r>
                        <a:rPr lang="en-US" altLang="ja-JP" sz="1400" u="none" strike="noStrike" dirty="0">
                          <a:effectLst/>
                          <a:latin typeface="Meiryo UI" panose="020B0604030504040204" pitchFamily="50" charset="-128"/>
                          <a:ea typeface="Meiryo UI" panose="020B0604030504040204" pitchFamily="50" charset="-128"/>
                        </a:rPr>
                        <a:t>17.2%</a:t>
                      </a:r>
                      <a:endParaRPr lang="en-US" altLang="ja-JP" sz="1400" b="0" i="0" u="none" strike="noStrike" dirty="0">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2695502471"/>
                  </a:ext>
                </a:extLst>
              </a:tr>
              <a:tr h="359093">
                <a:tc>
                  <a:txBody>
                    <a:bodyPr/>
                    <a:lstStyle/>
                    <a:p>
                      <a:pPr algn="ctr" fontAlgn="ctr">
                        <a:buNone/>
                      </a:pPr>
                      <a:r>
                        <a:rPr lang="en-US" altLang="ja-JP" sz="1400" b="0" i="0" u="none" strike="noStrike" dirty="0">
                          <a:solidFill>
                            <a:srgbClr val="000000"/>
                          </a:solidFill>
                          <a:effectLst/>
                          <a:latin typeface="Meiryo UI" panose="020B0604030504040204" pitchFamily="50" charset="-128"/>
                          <a:ea typeface="Meiryo UI" panose="020B0604030504040204" pitchFamily="50" charset="-128"/>
                        </a:rPr>
                        <a:t>Sweden</a:t>
                      </a:r>
                      <a:endParaRPr lang="en-AU" sz="1400" b="0" i="0" u="none" strike="noStrike" dirty="0">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buNone/>
                      </a:pPr>
                      <a:r>
                        <a:rPr lang="en-US" altLang="ja-JP" sz="1400" u="none" strike="noStrike">
                          <a:effectLst/>
                          <a:latin typeface="Meiryo UI" panose="020B0604030504040204" pitchFamily="50" charset="-128"/>
                          <a:ea typeface="Meiryo UI" panose="020B0604030504040204" pitchFamily="50" charset="-128"/>
                        </a:rPr>
                        <a:t>2019–2020</a:t>
                      </a:r>
                      <a:endParaRPr lang="en-US" altLang="ja-JP" sz="1400" b="0" i="0" u="none" strike="noStrike">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buNone/>
                      </a:pPr>
                      <a:r>
                        <a:rPr lang="en-US" altLang="ja-JP" sz="1400" u="none" strike="noStrike">
                          <a:effectLst/>
                          <a:latin typeface="Meiryo UI" panose="020B0604030504040204" pitchFamily="50" charset="-128"/>
                          <a:ea typeface="Meiryo UI" panose="020B0604030504040204" pitchFamily="50" charset="-128"/>
                        </a:rPr>
                        <a:t>115,786</a:t>
                      </a:r>
                      <a:endParaRPr lang="en-US" altLang="ja-JP" sz="1400" b="0" i="0" u="none" strike="noStrike">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buNone/>
                      </a:pPr>
                      <a:r>
                        <a:rPr lang="en-US" altLang="ja-JP" sz="1400" u="none" strike="noStrike">
                          <a:effectLst/>
                          <a:latin typeface="Meiryo UI" panose="020B0604030504040204" pitchFamily="50" charset="-128"/>
                          <a:ea typeface="Meiryo UI" panose="020B0604030504040204" pitchFamily="50" charset="-128"/>
                        </a:rPr>
                        <a:t>0.06%</a:t>
                      </a:r>
                      <a:endParaRPr lang="en-US" altLang="ja-JP" sz="1400" b="0" i="0" u="none" strike="noStrike">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buNone/>
                      </a:pPr>
                      <a:r>
                        <a:rPr lang="en-US" altLang="ja-JP" sz="1400" u="none" strike="noStrike">
                          <a:effectLst/>
                          <a:latin typeface="Meiryo UI" panose="020B0604030504040204" pitchFamily="50" charset="-128"/>
                          <a:ea typeface="Meiryo UI" panose="020B0604030504040204" pitchFamily="50" charset="-128"/>
                        </a:rPr>
                        <a:t>3</a:t>
                      </a:r>
                      <a:endParaRPr lang="en-US" altLang="ja-JP" sz="1400" b="0" i="0" u="none" strike="noStrike">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buNone/>
                      </a:pPr>
                      <a:r>
                        <a:rPr lang="en-US" altLang="ja-JP" sz="1400" u="none" strike="noStrike">
                          <a:effectLst/>
                          <a:latin typeface="Meiryo UI" panose="020B0604030504040204" pitchFamily="50" charset="-128"/>
                          <a:ea typeface="Meiryo UI" panose="020B0604030504040204" pitchFamily="50" charset="-128"/>
                        </a:rPr>
                        <a:t>1 : 38,595</a:t>
                      </a:r>
                      <a:endParaRPr lang="en-US" altLang="ja-JP" sz="1400" b="0" i="0" u="none" strike="noStrike">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buNone/>
                      </a:pPr>
                      <a:r>
                        <a:rPr lang="en-US" altLang="ja-JP" sz="1400" u="none" strike="noStrike">
                          <a:effectLst/>
                          <a:latin typeface="Meiryo UI" panose="020B0604030504040204" pitchFamily="50" charset="-128"/>
                          <a:ea typeface="Meiryo UI" panose="020B0604030504040204" pitchFamily="50" charset="-128"/>
                        </a:rPr>
                        <a:t>4.1%</a:t>
                      </a:r>
                      <a:endParaRPr lang="en-US" altLang="ja-JP" sz="1400" b="0" i="0" u="none" strike="noStrike">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buNone/>
                      </a:pPr>
                      <a:endParaRPr lang="en-US" altLang="ja-JP" sz="1400" b="0" i="0" u="none" strike="noStrike">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buNone/>
                      </a:pPr>
                      <a:r>
                        <a:rPr lang="en-US" altLang="ja-JP" sz="1400" u="none" strike="noStrike">
                          <a:effectLst/>
                          <a:latin typeface="Meiryo UI" panose="020B0604030504040204" pitchFamily="50" charset="-128"/>
                          <a:ea typeface="Meiryo UI" panose="020B0604030504040204" pitchFamily="50" charset="-128"/>
                        </a:rPr>
                        <a:t>0</a:t>
                      </a:r>
                      <a:endParaRPr lang="en-US" altLang="ja-JP" sz="1400" b="0" i="0" u="none" strike="noStrike">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buNone/>
                      </a:pPr>
                      <a:r>
                        <a:rPr lang="en-US" altLang="ja-JP" sz="1400" u="none" strike="noStrike">
                          <a:effectLst/>
                          <a:latin typeface="Meiryo UI" panose="020B0604030504040204" pitchFamily="50" charset="-128"/>
                          <a:ea typeface="Meiryo UI" panose="020B0604030504040204" pitchFamily="50" charset="-128"/>
                        </a:rPr>
                        <a:t>-</a:t>
                      </a:r>
                      <a:endParaRPr lang="en-US" altLang="ja-JP" sz="1400" b="0" i="0" u="none" strike="noStrike">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buNone/>
                      </a:pPr>
                      <a:r>
                        <a:rPr lang="en-US" altLang="ja-JP" sz="1400" u="none" strike="noStrike" dirty="0">
                          <a:effectLst/>
                          <a:latin typeface="Meiryo UI" panose="020B0604030504040204" pitchFamily="50" charset="-128"/>
                          <a:ea typeface="Meiryo UI" panose="020B0604030504040204" pitchFamily="50" charset="-128"/>
                        </a:rPr>
                        <a:t>-</a:t>
                      </a:r>
                      <a:endParaRPr lang="en-US" altLang="ja-JP" sz="1400" b="0" i="0" u="none" strike="noStrike" dirty="0">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324192607"/>
                  </a:ext>
                </a:extLst>
              </a:tr>
              <a:tr h="359093">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400" u="none" strike="noStrike" dirty="0">
                          <a:effectLst/>
                          <a:latin typeface="Meiryo UI" panose="020B0604030504040204" pitchFamily="50" charset="-128"/>
                          <a:ea typeface="Meiryo UI" panose="020B0604030504040204" pitchFamily="50" charset="-128"/>
                        </a:rPr>
                        <a:t>China</a:t>
                      </a:r>
                      <a:r>
                        <a:rPr lang="en-AU" sz="1400" u="none" strike="noStrike" dirty="0">
                          <a:effectLst/>
                          <a:latin typeface="Meiryo UI" panose="020B0604030504040204" pitchFamily="50" charset="-128"/>
                          <a:ea typeface="Meiryo UI" panose="020B0604030504040204" pitchFamily="50" charset="-128"/>
                        </a:rPr>
                        <a:t> (</a:t>
                      </a:r>
                      <a:r>
                        <a:rPr kumimoji="1" lang="en-US" altLang="ja-JP" sz="1400" b="0" i="0" kern="1200" dirty="0">
                          <a:solidFill>
                            <a:schemeClr val="dk1"/>
                          </a:solidFill>
                          <a:effectLst/>
                          <a:latin typeface="Meiryo UI" panose="020B0604030504040204" pitchFamily="50" charset="-128"/>
                          <a:ea typeface="Meiryo UI" panose="020B0604030504040204" pitchFamily="50" charset="-128"/>
                          <a:cs typeface="+mn-cs"/>
                        </a:rPr>
                        <a:t>Zhejiang</a:t>
                      </a:r>
                      <a:r>
                        <a:rPr lang="en-AU" sz="1400" u="none" strike="noStrike" dirty="0">
                          <a:effectLst/>
                          <a:latin typeface="Meiryo UI" panose="020B0604030504040204" pitchFamily="50" charset="-128"/>
                          <a:ea typeface="Meiryo UI" panose="020B0604030504040204" pitchFamily="50" charset="-128"/>
                        </a:rPr>
                        <a:t>)</a:t>
                      </a:r>
                      <a:endParaRPr lang="en-AU" sz="1400" b="0" i="0" u="none" strike="noStrike" dirty="0">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algn="ctr" fontAlgn="ctr">
                        <a:buNone/>
                      </a:pPr>
                      <a:r>
                        <a:rPr lang="en-US" altLang="ja-JP" sz="1400" u="none" strike="noStrike" dirty="0">
                          <a:effectLst/>
                          <a:latin typeface="Meiryo UI" panose="020B0604030504040204" pitchFamily="50" charset="-128"/>
                          <a:ea typeface="Meiryo UI" panose="020B0604030504040204" pitchFamily="50" charset="-128"/>
                        </a:rPr>
                        <a:t>2021–2022</a:t>
                      </a:r>
                      <a:endParaRPr lang="en-US" altLang="ja-JP" sz="1400" b="0" i="0" u="none" strike="noStrike" dirty="0">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algn="ctr" fontAlgn="ctr">
                        <a:buNone/>
                      </a:pPr>
                      <a:r>
                        <a:rPr lang="en-US" altLang="ja-JP" sz="1400" u="none" strike="noStrike" dirty="0">
                          <a:effectLst/>
                          <a:latin typeface="Meiryo UI" panose="020B0604030504040204" pitchFamily="50" charset="-128"/>
                          <a:ea typeface="Meiryo UI" panose="020B0604030504040204" pitchFamily="50" charset="-128"/>
                        </a:rPr>
                        <a:t>103,240</a:t>
                      </a:r>
                      <a:endParaRPr lang="en-US" altLang="ja-JP" sz="1400" b="0" i="0" u="none" strike="noStrike" dirty="0">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algn="ctr" fontAlgn="ctr">
                        <a:buNone/>
                      </a:pPr>
                      <a:r>
                        <a:rPr lang="en-US" altLang="ja-JP" sz="1400" u="none" strike="noStrike" dirty="0">
                          <a:effectLst/>
                          <a:latin typeface="Meiryo UI" panose="020B0604030504040204" pitchFamily="50" charset="-128"/>
                          <a:ea typeface="Meiryo UI" panose="020B0604030504040204" pitchFamily="50" charset="-128"/>
                        </a:rPr>
                        <a:t>0.11%</a:t>
                      </a:r>
                      <a:endParaRPr lang="en-US" altLang="ja-JP" sz="1400" b="0" i="0" u="none" strike="noStrike" dirty="0">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algn="ctr" fontAlgn="ctr">
                        <a:buNone/>
                      </a:pPr>
                      <a:r>
                        <a:rPr lang="en-US" altLang="ja-JP" sz="1400" u="none" strike="noStrike">
                          <a:effectLst/>
                          <a:latin typeface="Meiryo UI" panose="020B0604030504040204" pitchFamily="50" charset="-128"/>
                          <a:ea typeface="Meiryo UI" panose="020B0604030504040204" pitchFamily="50" charset="-128"/>
                        </a:rPr>
                        <a:t>1</a:t>
                      </a:r>
                      <a:endParaRPr lang="en-US" altLang="ja-JP" sz="1400" b="0" i="0" u="none" strike="noStrike">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algn="ctr" fontAlgn="ctr">
                        <a:buNone/>
                      </a:pPr>
                      <a:r>
                        <a:rPr lang="en-US" altLang="ja-JP" sz="1400" u="none" strike="noStrike" dirty="0">
                          <a:effectLst/>
                          <a:latin typeface="Meiryo UI" panose="020B0604030504040204" pitchFamily="50" charset="-128"/>
                          <a:ea typeface="Meiryo UI" panose="020B0604030504040204" pitchFamily="50" charset="-128"/>
                        </a:rPr>
                        <a:t>1 : 103,240</a:t>
                      </a:r>
                      <a:endParaRPr lang="en-US" altLang="ja-JP" sz="1400" b="0" i="0" u="none" strike="noStrike" dirty="0">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algn="ctr" fontAlgn="ctr">
                        <a:buNone/>
                      </a:pPr>
                      <a:r>
                        <a:rPr lang="en-US" altLang="ja-JP" sz="1400" u="none" strike="noStrike" dirty="0">
                          <a:effectLst/>
                          <a:latin typeface="Meiryo UI" panose="020B0604030504040204" pitchFamily="50" charset="-128"/>
                          <a:ea typeface="Meiryo UI" panose="020B0604030504040204" pitchFamily="50" charset="-128"/>
                        </a:rPr>
                        <a:t>0.9%</a:t>
                      </a:r>
                      <a:endParaRPr lang="en-US" altLang="ja-JP" sz="1400" b="0" i="0" u="none" strike="noStrike" dirty="0">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algn="ctr" fontAlgn="ctr">
                        <a:buNone/>
                      </a:pPr>
                      <a:endParaRPr lang="en-US" altLang="ja-JP" sz="1400" b="0" i="0" u="none" strike="noStrike">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algn="ctr" fontAlgn="ctr">
                        <a:buNone/>
                      </a:pPr>
                      <a:r>
                        <a:rPr lang="en-US" altLang="ja-JP" sz="1400" u="none" strike="noStrike" dirty="0">
                          <a:effectLst/>
                          <a:latin typeface="Meiryo UI" panose="020B0604030504040204" pitchFamily="50" charset="-128"/>
                          <a:ea typeface="Meiryo UI" panose="020B0604030504040204" pitchFamily="50" charset="-128"/>
                        </a:rPr>
                        <a:t>2</a:t>
                      </a:r>
                      <a:endParaRPr lang="en-US" altLang="ja-JP" sz="1400" b="0" i="0" u="none" strike="noStrike" dirty="0">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algn="ctr" fontAlgn="ctr">
                        <a:buNone/>
                      </a:pPr>
                      <a:r>
                        <a:rPr lang="en-US" altLang="ja-JP" sz="1400" u="none" strike="noStrike" dirty="0">
                          <a:effectLst/>
                          <a:latin typeface="Meiryo UI" panose="020B0604030504040204" pitchFamily="50" charset="-128"/>
                          <a:ea typeface="Meiryo UI" panose="020B0604030504040204" pitchFamily="50" charset="-128"/>
                        </a:rPr>
                        <a:t>1 : 51,620</a:t>
                      </a:r>
                      <a:endParaRPr lang="en-US" altLang="ja-JP" sz="1400" b="0" i="0" u="none" strike="noStrike" dirty="0">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algn="ctr" fontAlgn="ctr">
                        <a:buNone/>
                      </a:pPr>
                      <a:r>
                        <a:rPr lang="en-US" altLang="ja-JP" sz="1400" u="none" strike="noStrike" dirty="0">
                          <a:effectLst/>
                          <a:latin typeface="Meiryo UI" panose="020B0604030504040204" pitchFamily="50" charset="-128"/>
                          <a:ea typeface="Meiryo UI" panose="020B0604030504040204" pitchFamily="50" charset="-128"/>
                        </a:rPr>
                        <a:t>1.8%</a:t>
                      </a:r>
                      <a:endParaRPr lang="en-US" altLang="ja-JP" sz="1400" b="0" i="0" u="none" strike="noStrike" dirty="0">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2340950819"/>
                  </a:ext>
                </a:extLst>
              </a:tr>
              <a:tr h="359093">
                <a:tc>
                  <a:txBody>
                    <a:bodyPr/>
                    <a:lstStyle/>
                    <a:p>
                      <a:pPr algn="ctr" fontAlgn="ctr">
                        <a:buNone/>
                      </a:pPr>
                      <a:r>
                        <a:rPr lang="en-US" altLang="ja-JP" sz="1400" u="none" strike="noStrike" dirty="0">
                          <a:effectLst/>
                          <a:latin typeface="Meiryo UI" panose="020B0604030504040204" pitchFamily="50" charset="-128"/>
                          <a:ea typeface="Meiryo UI" panose="020B0604030504040204" pitchFamily="50" charset="-128"/>
                        </a:rPr>
                        <a:t>Italy (Tuscany)</a:t>
                      </a:r>
                      <a:endParaRPr lang="en-AU" sz="1400" b="0" i="0" u="none" strike="noStrike" dirty="0">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buNone/>
                      </a:pPr>
                      <a:r>
                        <a:rPr lang="en-US" altLang="ja-JP" sz="1400" u="none" strike="noStrike" dirty="0">
                          <a:effectLst/>
                          <a:latin typeface="Meiryo UI" panose="020B0604030504040204" pitchFamily="50" charset="-128"/>
                          <a:ea typeface="Meiryo UI" panose="020B0604030504040204" pitchFamily="50" charset="-128"/>
                        </a:rPr>
                        <a:t>2018–2022</a:t>
                      </a:r>
                      <a:endParaRPr lang="en-US" altLang="ja-JP" sz="1400" b="0" i="0" u="none" strike="noStrike" dirty="0">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buNone/>
                      </a:pPr>
                      <a:r>
                        <a:rPr lang="en-US" altLang="ja-JP" sz="1400" u="none" strike="noStrike">
                          <a:effectLst/>
                          <a:latin typeface="Meiryo UI" panose="020B0604030504040204" pitchFamily="50" charset="-128"/>
                          <a:ea typeface="Meiryo UI" panose="020B0604030504040204" pitchFamily="50" charset="-128"/>
                        </a:rPr>
                        <a:t>94,319</a:t>
                      </a:r>
                      <a:endParaRPr lang="en-US" altLang="ja-JP" sz="1400" b="0" i="0" u="none" strike="noStrike">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buNone/>
                      </a:pPr>
                      <a:r>
                        <a:rPr lang="en-US" altLang="ja-JP" sz="1400" u="none" strike="noStrike" dirty="0">
                          <a:effectLst/>
                          <a:latin typeface="Meiryo UI" panose="020B0604030504040204" pitchFamily="50" charset="-128"/>
                          <a:ea typeface="Meiryo UI" panose="020B0604030504040204" pitchFamily="50" charset="-128"/>
                        </a:rPr>
                        <a:t>0.10%</a:t>
                      </a:r>
                      <a:endParaRPr lang="en-US" altLang="ja-JP" sz="1400" b="0" i="0" u="none" strike="noStrike" dirty="0">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buNone/>
                      </a:pPr>
                      <a:r>
                        <a:rPr lang="en-US" altLang="ja-JP" sz="1400" u="none" strike="noStrike" dirty="0">
                          <a:effectLst/>
                          <a:latin typeface="Meiryo UI" panose="020B0604030504040204" pitchFamily="50" charset="-128"/>
                          <a:ea typeface="Meiryo UI" panose="020B0604030504040204" pitchFamily="50" charset="-128"/>
                        </a:rPr>
                        <a:t>2</a:t>
                      </a:r>
                      <a:endParaRPr lang="en-US" altLang="ja-JP" sz="1400" b="0" i="0" u="none" strike="noStrike" dirty="0">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buNone/>
                      </a:pPr>
                      <a:r>
                        <a:rPr lang="en-US" altLang="ja-JP" sz="1400" u="none" strike="noStrike" dirty="0">
                          <a:effectLst/>
                          <a:latin typeface="Meiryo UI" panose="020B0604030504040204" pitchFamily="50" charset="-128"/>
                          <a:ea typeface="Meiryo UI" panose="020B0604030504040204" pitchFamily="50" charset="-128"/>
                        </a:rPr>
                        <a:t>1 : 47,160</a:t>
                      </a:r>
                      <a:endParaRPr lang="en-US" altLang="ja-JP" sz="1400" b="0" i="0" u="none" strike="noStrike" dirty="0">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buNone/>
                      </a:pPr>
                      <a:r>
                        <a:rPr lang="en-US" altLang="ja-JP" sz="1400" u="none" strike="noStrike" dirty="0">
                          <a:effectLst/>
                          <a:latin typeface="Meiryo UI" panose="020B0604030504040204" pitchFamily="50" charset="-128"/>
                          <a:ea typeface="Meiryo UI" panose="020B0604030504040204" pitchFamily="50" charset="-128"/>
                        </a:rPr>
                        <a:t>2.1%</a:t>
                      </a:r>
                      <a:endParaRPr lang="en-US" altLang="ja-JP" sz="1400" b="0" i="0" u="none" strike="noStrike" dirty="0">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buNone/>
                      </a:pPr>
                      <a:endParaRPr lang="en-US" altLang="ja-JP" sz="1400" b="0" i="0" u="none" strike="noStrike" dirty="0">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buNone/>
                      </a:pPr>
                      <a:r>
                        <a:rPr lang="en-US" altLang="ja-JP" sz="1400" u="none" strike="noStrike">
                          <a:effectLst/>
                          <a:latin typeface="Meiryo UI" panose="020B0604030504040204" pitchFamily="50" charset="-128"/>
                          <a:ea typeface="Meiryo UI" panose="020B0604030504040204" pitchFamily="50" charset="-128"/>
                        </a:rPr>
                        <a:t>0</a:t>
                      </a:r>
                      <a:endParaRPr lang="en-US" altLang="ja-JP" sz="1400" b="0" i="0" u="none" strike="noStrike">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buNone/>
                      </a:pPr>
                      <a:r>
                        <a:rPr lang="en-US" altLang="ja-JP" sz="1400" u="none" strike="noStrike">
                          <a:effectLst/>
                          <a:latin typeface="Meiryo UI" panose="020B0604030504040204" pitchFamily="50" charset="-128"/>
                          <a:ea typeface="Meiryo UI" panose="020B0604030504040204" pitchFamily="50" charset="-128"/>
                        </a:rPr>
                        <a:t>-</a:t>
                      </a:r>
                      <a:endParaRPr lang="en-US" altLang="ja-JP" sz="1400" b="0" i="0" u="none" strike="noStrike">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buNone/>
                      </a:pPr>
                      <a:r>
                        <a:rPr lang="en-US" altLang="ja-JP" sz="1400" u="none" strike="noStrike" dirty="0">
                          <a:effectLst/>
                          <a:latin typeface="Meiryo UI" panose="020B0604030504040204" pitchFamily="50" charset="-128"/>
                          <a:ea typeface="Meiryo UI" panose="020B0604030504040204" pitchFamily="50" charset="-128"/>
                        </a:rPr>
                        <a:t>-</a:t>
                      </a:r>
                      <a:endParaRPr lang="en-US" altLang="ja-JP" sz="1400" b="0" i="0" u="none" strike="noStrike" dirty="0">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377138994"/>
                  </a:ext>
                </a:extLst>
              </a:tr>
              <a:tr h="359093">
                <a:tc>
                  <a:txBody>
                    <a:bodyPr/>
                    <a:lstStyle/>
                    <a:p>
                      <a:pPr algn="ctr" fontAlgn="ctr">
                        <a:buNone/>
                      </a:pPr>
                      <a:r>
                        <a:rPr lang="en-US" altLang="ja-JP" sz="1400" b="0" i="0" u="none" strike="noStrike" dirty="0">
                          <a:solidFill>
                            <a:srgbClr val="000000"/>
                          </a:solidFill>
                          <a:effectLst/>
                          <a:latin typeface="Meiryo UI" panose="020B0604030504040204" pitchFamily="50" charset="-128"/>
                          <a:ea typeface="Meiryo UI" panose="020B0604030504040204" pitchFamily="50" charset="-128"/>
                        </a:rPr>
                        <a:t>Poland and Germany</a:t>
                      </a:r>
                      <a:endParaRPr lang="en-AU" sz="1400" b="0" i="0" u="none" strike="noStrike" dirty="0">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algn="ctr" fontAlgn="ctr">
                        <a:buNone/>
                      </a:pPr>
                      <a:r>
                        <a:rPr lang="en-US" altLang="ja-JP" sz="1400" u="none" strike="noStrike" dirty="0">
                          <a:effectLst/>
                          <a:latin typeface="Meiryo UI" panose="020B0604030504040204" pitchFamily="50" charset="-128"/>
                          <a:ea typeface="Meiryo UI" panose="020B0604030504040204" pitchFamily="50" charset="-128"/>
                        </a:rPr>
                        <a:t>2018–2019</a:t>
                      </a:r>
                      <a:endParaRPr lang="en-US" altLang="ja-JP" sz="1400" b="0" i="0" u="none" strike="noStrike" dirty="0">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algn="ctr" fontAlgn="ctr">
                        <a:buNone/>
                      </a:pPr>
                      <a:r>
                        <a:rPr lang="en-US" altLang="ja-JP" sz="1400" u="none" strike="noStrike">
                          <a:effectLst/>
                          <a:latin typeface="Meiryo UI" panose="020B0604030504040204" pitchFamily="50" charset="-128"/>
                          <a:ea typeface="Meiryo UI" panose="020B0604030504040204" pitchFamily="50" charset="-128"/>
                        </a:rPr>
                        <a:t>44,287</a:t>
                      </a:r>
                      <a:endParaRPr lang="en-US" altLang="ja-JP" sz="1400" b="0" i="0" u="none" strike="noStrike">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algn="ctr" fontAlgn="ctr">
                        <a:buNone/>
                      </a:pPr>
                      <a:r>
                        <a:rPr lang="en-US" altLang="ja-JP" sz="1400" u="none" strike="noStrike" dirty="0">
                          <a:effectLst/>
                          <a:latin typeface="Meiryo UI" panose="020B0604030504040204" pitchFamily="50" charset="-128"/>
                          <a:ea typeface="Meiryo UI" panose="020B0604030504040204" pitchFamily="50" charset="-128"/>
                        </a:rPr>
                        <a:t>0.02%</a:t>
                      </a:r>
                      <a:endParaRPr lang="en-US" altLang="ja-JP" sz="1400" b="0" i="0" u="none" strike="noStrike" dirty="0">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algn="ctr" fontAlgn="ctr">
                        <a:buNone/>
                      </a:pPr>
                      <a:r>
                        <a:rPr lang="en-US" altLang="ja-JP" sz="1400" u="none" strike="noStrike">
                          <a:effectLst/>
                          <a:latin typeface="Meiryo UI" panose="020B0604030504040204" pitchFamily="50" charset="-128"/>
                          <a:ea typeface="Meiryo UI" panose="020B0604030504040204" pitchFamily="50" charset="-128"/>
                        </a:rPr>
                        <a:t>1</a:t>
                      </a:r>
                      <a:endParaRPr lang="en-US" altLang="ja-JP" sz="1400" b="0" i="0" u="none" strike="noStrike">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algn="ctr" fontAlgn="ctr">
                        <a:buNone/>
                      </a:pPr>
                      <a:r>
                        <a:rPr lang="en-US" altLang="ja-JP" sz="1400" u="none" strike="noStrike" dirty="0">
                          <a:effectLst/>
                          <a:latin typeface="Meiryo UI" panose="020B0604030504040204" pitchFamily="50" charset="-128"/>
                          <a:ea typeface="Meiryo UI" panose="020B0604030504040204" pitchFamily="50" charset="-128"/>
                        </a:rPr>
                        <a:t>1 : 44,287</a:t>
                      </a:r>
                      <a:endParaRPr lang="en-US" altLang="ja-JP" sz="1400" b="0" i="0" u="none" strike="noStrike" dirty="0">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algn="ctr" fontAlgn="ctr">
                        <a:buNone/>
                      </a:pPr>
                      <a:r>
                        <a:rPr lang="en-US" altLang="ja-JP" sz="1400" u="none" strike="noStrike" dirty="0">
                          <a:effectLst/>
                          <a:latin typeface="Meiryo UI" panose="020B0604030504040204" pitchFamily="50" charset="-128"/>
                          <a:ea typeface="Meiryo UI" panose="020B0604030504040204" pitchFamily="50" charset="-128"/>
                        </a:rPr>
                        <a:t>12.5%</a:t>
                      </a:r>
                      <a:endParaRPr lang="en-US" altLang="ja-JP" sz="1400" b="0" i="0" u="none" strike="noStrike" dirty="0">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algn="ctr" fontAlgn="ctr">
                        <a:buNone/>
                      </a:pPr>
                      <a:endParaRPr lang="en-US" altLang="ja-JP" sz="1400" b="0" i="0" u="none" strike="noStrike" dirty="0">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algn="ctr" fontAlgn="ctr">
                        <a:buNone/>
                      </a:pPr>
                      <a:r>
                        <a:rPr lang="en-US" altLang="ja-JP" sz="1400" u="none" strike="noStrike" dirty="0">
                          <a:effectLst/>
                          <a:latin typeface="Meiryo UI" panose="020B0604030504040204" pitchFamily="50" charset="-128"/>
                          <a:ea typeface="Meiryo UI" panose="020B0604030504040204" pitchFamily="50" charset="-128"/>
                        </a:rPr>
                        <a:t>1</a:t>
                      </a:r>
                      <a:endParaRPr lang="en-US" altLang="ja-JP" sz="1400" b="0" i="0" u="none" strike="noStrike" dirty="0">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algn="ctr" fontAlgn="ctr">
                        <a:buNone/>
                      </a:pPr>
                      <a:r>
                        <a:rPr lang="en-US" altLang="ja-JP" sz="1400" u="none" strike="noStrike" dirty="0">
                          <a:effectLst/>
                          <a:latin typeface="Meiryo UI" panose="020B0604030504040204" pitchFamily="50" charset="-128"/>
                          <a:ea typeface="Meiryo UI" panose="020B0604030504040204" pitchFamily="50" charset="-128"/>
                        </a:rPr>
                        <a:t>1 : 44,287</a:t>
                      </a:r>
                      <a:endParaRPr lang="en-US" altLang="ja-JP" sz="1400" b="0" i="0" u="none" strike="noStrike" dirty="0">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algn="ctr" fontAlgn="ctr">
                        <a:buNone/>
                      </a:pPr>
                      <a:r>
                        <a:rPr lang="en-US" altLang="ja-JP" sz="1400" u="none" strike="noStrike" dirty="0">
                          <a:effectLst/>
                          <a:latin typeface="Meiryo UI" panose="020B0604030504040204" pitchFamily="50" charset="-128"/>
                          <a:ea typeface="Meiryo UI" panose="020B0604030504040204" pitchFamily="50" charset="-128"/>
                        </a:rPr>
                        <a:t>12.5%</a:t>
                      </a:r>
                      <a:endParaRPr lang="en-US" altLang="ja-JP" sz="1400" b="0" i="0" u="none" strike="noStrike" dirty="0">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694382112"/>
                  </a:ext>
                </a:extLst>
              </a:tr>
              <a:tr h="359093">
                <a:tc>
                  <a:txBody>
                    <a:bodyPr/>
                    <a:lstStyle/>
                    <a:p>
                      <a:pPr algn="ctr" fontAlgn="ctr">
                        <a:buNone/>
                      </a:pPr>
                      <a:r>
                        <a:rPr lang="en-US" altLang="ja-JP" sz="1400" u="none" strike="noStrike" dirty="0">
                          <a:effectLst/>
                          <a:latin typeface="Meiryo UI" panose="020B0604030504040204" pitchFamily="50" charset="-128"/>
                          <a:ea typeface="Meiryo UI" panose="020B0604030504040204" pitchFamily="50" charset="-128"/>
                        </a:rPr>
                        <a:t>Spain (Andalusia)</a:t>
                      </a:r>
                      <a:endParaRPr lang="en-AU" sz="1400" b="0" i="0" u="none" strike="noStrike" dirty="0">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buNone/>
                      </a:pPr>
                      <a:r>
                        <a:rPr lang="en-US" altLang="ja-JP" sz="1400" u="none" strike="noStrike">
                          <a:effectLst/>
                          <a:latin typeface="Meiryo UI" panose="020B0604030504040204" pitchFamily="50" charset="-128"/>
                          <a:ea typeface="Meiryo UI" panose="020B0604030504040204" pitchFamily="50" charset="-128"/>
                        </a:rPr>
                        <a:t>2021–2022</a:t>
                      </a:r>
                      <a:endParaRPr lang="en-US" altLang="ja-JP" sz="1400" b="0" i="0" u="none" strike="noStrike">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buNone/>
                      </a:pPr>
                      <a:r>
                        <a:rPr lang="en-US" altLang="ja-JP" sz="1400" u="none" strike="noStrike">
                          <a:effectLst/>
                          <a:latin typeface="Meiryo UI" panose="020B0604030504040204" pitchFamily="50" charset="-128"/>
                          <a:ea typeface="Meiryo UI" panose="020B0604030504040204" pitchFamily="50" charset="-128"/>
                        </a:rPr>
                        <a:t>14,035</a:t>
                      </a:r>
                      <a:endParaRPr lang="en-US" altLang="ja-JP" sz="1400" b="0" i="0" u="none" strike="noStrike">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buNone/>
                      </a:pPr>
                      <a:r>
                        <a:rPr lang="en-AU" sz="1400" u="none" strike="noStrike">
                          <a:effectLst/>
                          <a:latin typeface="Meiryo UI" panose="020B0604030504040204" pitchFamily="50" charset="-128"/>
                          <a:ea typeface="Meiryo UI" panose="020B0604030504040204" pitchFamily="50" charset="-128"/>
                        </a:rPr>
                        <a:t>NA</a:t>
                      </a:r>
                      <a:endParaRPr lang="en-AU" sz="1400" b="0" i="0" u="none" strike="noStrike">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buNone/>
                      </a:pPr>
                      <a:r>
                        <a:rPr lang="en-US" altLang="ja-JP" sz="1400" u="none" strike="noStrike">
                          <a:effectLst/>
                          <a:latin typeface="Meiryo UI" panose="020B0604030504040204" pitchFamily="50" charset="-128"/>
                          <a:ea typeface="Meiryo UI" panose="020B0604030504040204" pitchFamily="50" charset="-128"/>
                        </a:rPr>
                        <a:t>0</a:t>
                      </a:r>
                      <a:endParaRPr lang="en-US" altLang="ja-JP" sz="1400" b="0" i="0" u="none" strike="noStrike">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buNone/>
                      </a:pPr>
                      <a:r>
                        <a:rPr lang="en-US" altLang="ja-JP" sz="1400" u="none" strike="noStrike">
                          <a:effectLst/>
                          <a:latin typeface="Meiryo UI" panose="020B0604030504040204" pitchFamily="50" charset="-128"/>
                          <a:ea typeface="Meiryo UI" panose="020B0604030504040204" pitchFamily="50" charset="-128"/>
                        </a:rPr>
                        <a:t>-</a:t>
                      </a:r>
                      <a:endParaRPr lang="en-US" altLang="ja-JP" sz="1400" b="0" i="0" u="none" strike="noStrike">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buNone/>
                      </a:pPr>
                      <a:r>
                        <a:rPr lang="en-US" altLang="ja-JP" sz="1400" u="none" strike="noStrike" dirty="0">
                          <a:effectLst/>
                          <a:latin typeface="Meiryo UI" panose="020B0604030504040204" pitchFamily="50" charset="-128"/>
                          <a:ea typeface="Meiryo UI" panose="020B0604030504040204" pitchFamily="50" charset="-128"/>
                        </a:rPr>
                        <a:t>-</a:t>
                      </a:r>
                      <a:endParaRPr lang="en-US" altLang="ja-JP" sz="1400" b="0" i="0" u="none" strike="noStrike" dirty="0">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buNone/>
                      </a:pPr>
                      <a:endParaRPr lang="en-US" altLang="ja-JP" sz="1400" b="0" i="0" u="none" strike="noStrike" dirty="0">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buNone/>
                      </a:pPr>
                      <a:r>
                        <a:rPr lang="en-US" altLang="ja-JP" sz="1400" u="none" strike="noStrike" dirty="0">
                          <a:effectLst/>
                          <a:latin typeface="Meiryo UI" panose="020B0604030504040204" pitchFamily="50" charset="-128"/>
                          <a:ea typeface="Meiryo UI" panose="020B0604030504040204" pitchFamily="50" charset="-128"/>
                        </a:rPr>
                        <a:t>0</a:t>
                      </a:r>
                      <a:endParaRPr lang="en-US" altLang="ja-JP" sz="1400" b="0" i="0" u="none" strike="noStrike" dirty="0">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buNone/>
                      </a:pPr>
                      <a:r>
                        <a:rPr lang="en-US" altLang="ja-JP" sz="1400" u="none" strike="noStrike" dirty="0">
                          <a:effectLst/>
                          <a:latin typeface="Meiryo UI" panose="020B0604030504040204" pitchFamily="50" charset="-128"/>
                          <a:ea typeface="Meiryo UI" panose="020B0604030504040204" pitchFamily="50" charset="-128"/>
                        </a:rPr>
                        <a:t>-</a:t>
                      </a:r>
                      <a:endParaRPr lang="en-US" altLang="ja-JP" sz="1400" b="0" i="0" u="none" strike="noStrike" dirty="0">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buNone/>
                      </a:pPr>
                      <a:r>
                        <a:rPr lang="en-US" altLang="ja-JP" sz="1400" u="none" strike="noStrike" dirty="0">
                          <a:effectLst/>
                          <a:latin typeface="Meiryo UI" panose="020B0604030504040204" pitchFamily="50" charset="-128"/>
                          <a:ea typeface="Meiryo UI" panose="020B0604030504040204" pitchFamily="50" charset="-128"/>
                        </a:rPr>
                        <a:t>-</a:t>
                      </a:r>
                      <a:endParaRPr lang="en-US" altLang="ja-JP" sz="1400" b="0" i="0" u="none" strike="noStrike" dirty="0">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337291036"/>
                  </a:ext>
                </a:extLst>
              </a:tr>
              <a:tr h="359093">
                <a:tc>
                  <a:txBody>
                    <a:bodyPr/>
                    <a:lstStyle/>
                    <a:p>
                      <a:pPr algn="ctr" fontAlgn="ctr">
                        <a:buNone/>
                      </a:pPr>
                      <a:r>
                        <a:rPr lang="en-US" altLang="ja-JP" sz="1400" b="0" i="0" u="none" strike="noStrike" dirty="0">
                          <a:solidFill>
                            <a:srgbClr val="000000"/>
                          </a:solidFill>
                          <a:effectLst/>
                          <a:latin typeface="Meiryo UI" panose="020B0604030504040204" pitchFamily="50" charset="-128"/>
                          <a:ea typeface="Meiryo UI" panose="020B0604030504040204" pitchFamily="50" charset="-128"/>
                        </a:rPr>
                        <a:t>Ukraine</a:t>
                      </a:r>
                      <a:endParaRPr lang="en-AU" sz="1400" b="0" i="0" u="none" strike="noStrike" dirty="0">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algn="ctr" fontAlgn="ctr">
                        <a:buNone/>
                      </a:pPr>
                      <a:r>
                        <a:rPr lang="en-US" altLang="ja-JP" sz="1400" u="none" strike="noStrike" dirty="0">
                          <a:effectLst/>
                          <a:latin typeface="Meiryo UI" panose="020B0604030504040204" pitchFamily="50" charset="-128"/>
                          <a:ea typeface="Meiryo UI" panose="020B0604030504040204" pitchFamily="50" charset="-128"/>
                        </a:rPr>
                        <a:t>2020–2022</a:t>
                      </a:r>
                      <a:endParaRPr lang="en-US" altLang="ja-JP" sz="1400" b="0" i="0" u="none" strike="noStrike" dirty="0">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algn="ctr" fontAlgn="ctr">
                        <a:buNone/>
                      </a:pPr>
                      <a:r>
                        <a:rPr lang="en-US" altLang="ja-JP" sz="1400" u="none" strike="noStrike">
                          <a:effectLst/>
                          <a:latin typeface="Meiryo UI" panose="020B0604030504040204" pitchFamily="50" charset="-128"/>
                          <a:ea typeface="Meiryo UI" panose="020B0604030504040204" pitchFamily="50" charset="-128"/>
                        </a:rPr>
                        <a:t>10,350</a:t>
                      </a:r>
                      <a:endParaRPr lang="en-US" altLang="ja-JP" sz="1400" b="0" i="0" u="none" strike="noStrike">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algn="ctr" fontAlgn="ctr">
                        <a:buNone/>
                      </a:pPr>
                      <a:r>
                        <a:rPr lang="en-AU" sz="1400" u="none" strike="noStrike" dirty="0">
                          <a:effectLst/>
                          <a:latin typeface="Meiryo UI" panose="020B0604030504040204" pitchFamily="50" charset="-128"/>
                          <a:ea typeface="Meiryo UI" panose="020B0604030504040204" pitchFamily="50" charset="-128"/>
                        </a:rPr>
                        <a:t>NA</a:t>
                      </a:r>
                      <a:endParaRPr lang="en-AU" sz="1400" b="0" i="0" u="none" strike="noStrike" dirty="0">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algn="ctr" fontAlgn="ctr">
                        <a:buNone/>
                      </a:pPr>
                      <a:r>
                        <a:rPr lang="en-US" altLang="ja-JP" sz="1400" u="none" strike="noStrike">
                          <a:effectLst/>
                          <a:latin typeface="Meiryo UI" panose="020B0604030504040204" pitchFamily="50" charset="-128"/>
                          <a:ea typeface="Meiryo UI" panose="020B0604030504040204" pitchFamily="50" charset="-128"/>
                        </a:rPr>
                        <a:t>0</a:t>
                      </a:r>
                      <a:endParaRPr lang="en-US" altLang="ja-JP" sz="1400" b="0" i="0" u="none" strike="noStrike">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algn="ctr" fontAlgn="ctr">
                        <a:buNone/>
                      </a:pPr>
                      <a:r>
                        <a:rPr lang="en-US" altLang="ja-JP" sz="1400" u="none" strike="noStrike" dirty="0">
                          <a:effectLst/>
                          <a:latin typeface="Meiryo UI" panose="020B0604030504040204" pitchFamily="50" charset="-128"/>
                          <a:ea typeface="Meiryo UI" panose="020B0604030504040204" pitchFamily="50" charset="-128"/>
                        </a:rPr>
                        <a:t>-</a:t>
                      </a:r>
                      <a:endParaRPr lang="en-US" altLang="ja-JP" sz="1400" b="0" i="0" u="none" strike="noStrike" dirty="0">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algn="ctr" fontAlgn="ctr">
                        <a:buNone/>
                      </a:pPr>
                      <a:r>
                        <a:rPr lang="en-US" altLang="ja-JP" sz="1400" u="none" strike="noStrike" dirty="0">
                          <a:effectLst/>
                          <a:latin typeface="Meiryo UI" panose="020B0604030504040204" pitchFamily="50" charset="-128"/>
                          <a:ea typeface="Meiryo UI" panose="020B0604030504040204" pitchFamily="50" charset="-128"/>
                        </a:rPr>
                        <a:t>-</a:t>
                      </a:r>
                      <a:endParaRPr lang="en-US" altLang="ja-JP" sz="1400" b="0" i="0" u="none" strike="noStrike" dirty="0">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algn="ctr" fontAlgn="ctr">
                        <a:buNone/>
                      </a:pPr>
                      <a:endParaRPr lang="en-US" altLang="ja-JP" sz="1400" b="0" i="0" u="none" strike="noStrike">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algn="ctr" fontAlgn="ctr">
                        <a:buNone/>
                      </a:pPr>
                      <a:r>
                        <a:rPr lang="en-US" altLang="ja-JP" sz="1400" u="none" strike="noStrike" dirty="0">
                          <a:effectLst/>
                          <a:latin typeface="Meiryo UI" panose="020B0604030504040204" pitchFamily="50" charset="-128"/>
                          <a:ea typeface="Meiryo UI" panose="020B0604030504040204" pitchFamily="50" charset="-128"/>
                        </a:rPr>
                        <a:t>0</a:t>
                      </a:r>
                      <a:endParaRPr lang="en-US" altLang="ja-JP" sz="1400" b="0" i="0" u="none" strike="noStrike" dirty="0">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algn="ctr" fontAlgn="ctr">
                        <a:buNone/>
                      </a:pPr>
                      <a:r>
                        <a:rPr lang="en-US" altLang="ja-JP" sz="1400" u="none" strike="noStrike" dirty="0">
                          <a:effectLst/>
                          <a:latin typeface="Meiryo UI" panose="020B0604030504040204" pitchFamily="50" charset="-128"/>
                          <a:ea typeface="Meiryo UI" panose="020B0604030504040204" pitchFamily="50" charset="-128"/>
                        </a:rPr>
                        <a:t>-</a:t>
                      </a:r>
                      <a:endParaRPr lang="en-US" altLang="ja-JP" sz="1400" b="0" i="0" u="none" strike="noStrike" dirty="0">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algn="ctr" fontAlgn="ctr">
                        <a:buNone/>
                      </a:pPr>
                      <a:r>
                        <a:rPr lang="en-US" altLang="ja-JP" sz="1400" u="none" strike="noStrike" dirty="0">
                          <a:effectLst/>
                          <a:latin typeface="Meiryo UI" panose="020B0604030504040204" pitchFamily="50" charset="-128"/>
                          <a:ea typeface="Meiryo UI" panose="020B0604030504040204" pitchFamily="50" charset="-128"/>
                        </a:rPr>
                        <a:t>-</a:t>
                      </a:r>
                      <a:endParaRPr lang="en-US" altLang="ja-JP" sz="1400" b="0" i="0" u="none" strike="noStrike" dirty="0">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115272667"/>
                  </a:ext>
                </a:extLst>
              </a:tr>
              <a:tr h="359093">
                <a:tc>
                  <a:txBody>
                    <a:bodyPr/>
                    <a:lstStyle/>
                    <a:p>
                      <a:pPr algn="ctr" fontAlgn="ctr">
                        <a:buNone/>
                      </a:pPr>
                      <a:r>
                        <a:rPr lang="en-US" altLang="ja-JP" sz="1400" b="0" i="0" u="none" strike="noStrike" dirty="0">
                          <a:solidFill>
                            <a:srgbClr val="000000"/>
                          </a:solidFill>
                          <a:effectLst/>
                          <a:latin typeface="Meiryo UI" panose="020B0604030504040204" pitchFamily="50" charset="-128"/>
                          <a:ea typeface="Meiryo UI" panose="020B0604030504040204" pitchFamily="50" charset="-128"/>
                        </a:rPr>
                        <a:t>Bulgaria</a:t>
                      </a:r>
                      <a:endParaRPr lang="en-AU" sz="1400" b="0" i="0" u="none" strike="noStrike" dirty="0">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buNone/>
                      </a:pPr>
                      <a:r>
                        <a:rPr lang="en-US" altLang="ja-JP" sz="1400" u="none" strike="noStrike">
                          <a:effectLst/>
                          <a:latin typeface="Meiryo UI" panose="020B0604030504040204" pitchFamily="50" charset="-128"/>
                          <a:ea typeface="Meiryo UI" panose="020B0604030504040204" pitchFamily="50" charset="-128"/>
                        </a:rPr>
                        <a:t>2021</a:t>
                      </a:r>
                      <a:endParaRPr lang="en-US" altLang="ja-JP" sz="1400" b="0" i="0" u="none" strike="noStrike">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buNone/>
                      </a:pPr>
                      <a:r>
                        <a:rPr lang="en-US" altLang="ja-JP" sz="1400" u="none" strike="noStrike">
                          <a:effectLst/>
                          <a:latin typeface="Meiryo UI" panose="020B0604030504040204" pitchFamily="50" charset="-128"/>
                          <a:ea typeface="Meiryo UI" panose="020B0604030504040204" pitchFamily="50" charset="-128"/>
                        </a:rPr>
                        <a:t>2,228</a:t>
                      </a:r>
                      <a:endParaRPr lang="en-US" altLang="ja-JP" sz="1400" b="0" i="0" u="none" strike="noStrike">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buNone/>
                      </a:pPr>
                      <a:r>
                        <a:rPr lang="en-AU" sz="1400" u="none" strike="noStrike">
                          <a:effectLst/>
                          <a:latin typeface="Meiryo UI" panose="020B0604030504040204" pitchFamily="50" charset="-128"/>
                          <a:ea typeface="Meiryo UI" panose="020B0604030504040204" pitchFamily="50" charset="-128"/>
                        </a:rPr>
                        <a:t>NA</a:t>
                      </a:r>
                      <a:endParaRPr lang="en-AU" sz="1400" b="0" i="0" u="none" strike="noStrike">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buNone/>
                      </a:pPr>
                      <a:r>
                        <a:rPr lang="en-US" altLang="ja-JP" sz="1400" u="none" strike="noStrike">
                          <a:effectLst/>
                          <a:latin typeface="Meiryo UI" panose="020B0604030504040204" pitchFamily="50" charset="-128"/>
                          <a:ea typeface="Meiryo UI" panose="020B0604030504040204" pitchFamily="50" charset="-128"/>
                        </a:rPr>
                        <a:t>0</a:t>
                      </a:r>
                      <a:endParaRPr lang="en-US" altLang="ja-JP" sz="1400" b="0" i="0" u="none" strike="noStrike">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buNone/>
                      </a:pPr>
                      <a:r>
                        <a:rPr lang="en-US" altLang="ja-JP" sz="1400" u="none" strike="noStrike">
                          <a:effectLst/>
                          <a:latin typeface="Meiryo UI" panose="020B0604030504040204" pitchFamily="50" charset="-128"/>
                          <a:ea typeface="Meiryo UI" panose="020B0604030504040204" pitchFamily="50" charset="-128"/>
                        </a:rPr>
                        <a:t>-</a:t>
                      </a:r>
                      <a:endParaRPr lang="en-US" altLang="ja-JP" sz="1400" b="0" i="0" u="none" strike="noStrike">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buNone/>
                      </a:pPr>
                      <a:r>
                        <a:rPr lang="en-US" altLang="ja-JP" sz="1400" u="none" strike="noStrike">
                          <a:effectLst/>
                          <a:latin typeface="Meiryo UI" panose="020B0604030504040204" pitchFamily="50" charset="-128"/>
                          <a:ea typeface="Meiryo UI" panose="020B0604030504040204" pitchFamily="50" charset="-128"/>
                        </a:rPr>
                        <a:t>-</a:t>
                      </a:r>
                      <a:endParaRPr lang="en-US" altLang="ja-JP" sz="1400" b="0" i="0" u="none" strike="noStrike">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buNone/>
                      </a:pPr>
                      <a:endParaRPr lang="en-US" altLang="ja-JP" sz="1400" b="0" i="0" u="none" strike="noStrike">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buNone/>
                      </a:pPr>
                      <a:r>
                        <a:rPr lang="en-US" altLang="ja-JP" sz="1400" u="none" strike="noStrike">
                          <a:effectLst/>
                          <a:latin typeface="Meiryo UI" panose="020B0604030504040204" pitchFamily="50" charset="-128"/>
                          <a:ea typeface="Meiryo UI" panose="020B0604030504040204" pitchFamily="50" charset="-128"/>
                        </a:rPr>
                        <a:t>0</a:t>
                      </a:r>
                      <a:endParaRPr lang="en-US" altLang="ja-JP" sz="1400" b="0" i="0" u="none" strike="noStrike">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buNone/>
                      </a:pPr>
                      <a:r>
                        <a:rPr lang="en-US" altLang="ja-JP" sz="1400" u="none" strike="noStrike" dirty="0">
                          <a:effectLst/>
                          <a:latin typeface="Meiryo UI" panose="020B0604030504040204" pitchFamily="50" charset="-128"/>
                          <a:ea typeface="Meiryo UI" panose="020B0604030504040204" pitchFamily="50" charset="-128"/>
                        </a:rPr>
                        <a:t>-</a:t>
                      </a:r>
                      <a:endParaRPr lang="en-US" altLang="ja-JP" sz="1400" b="0" i="0" u="none" strike="noStrike" dirty="0">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buNone/>
                      </a:pPr>
                      <a:r>
                        <a:rPr lang="en-US" altLang="ja-JP" sz="1400" u="none" strike="noStrike" dirty="0">
                          <a:effectLst/>
                          <a:latin typeface="Meiryo UI" panose="020B0604030504040204" pitchFamily="50" charset="-128"/>
                          <a:ea typeface="Meiryo UI" panose="020B0604030504040204" pitchFamily="50" charset="-128"/>
                        </a:rPr>
                        <a:t>-</a:t>
                      </a:r>
                      <a:endParaRPr lang="en-US" altLang="ja-JP" sz="1400" b="0" i="0" u="none" strike="noStrike" dirty="0">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74718332"/>
                  </a:ext>
                </a:extLst>
              </a:tr>
              <a:tr h="359093">
                <a:tc>
                  <a:txBody>
                    <a:bodyPr/>
                    <a:lstStyle/>
                    <a:p>
                      <a:pPr algn="ctr" fontAlgn="ctr">
                        <a:buNone/>
                      </a:pPr>
                      <a:r>
                        <a:rPr lang="en-US" altLang="ja-JP" sz="1400" b="0" i="0" u="none" strike="noStrike" dirty="0">
                          <a:solidFill>
                            <a:srgbClr val="000000"/>
                          </a:solidFill>
                          <a:effectLst/>
                          <a:latin typeface="Meiryo UI" panose="020B0604030504040204" pitchFamily="50" charset="-128"/>
                          <a:ea typeface="Meiryo UI" panose="020B0604030504040204" pitchFamily="50" charset="-128"/>
                        </a:rPr>
                        <a:t>Colombia</a:t>
                      </a:r>
                      <a:endParaRPr lang="en-AU" sz="1400" b="0" i="0" u="none" strike="noStrike" dirty="0">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fontAlgn="ctr">
                        <a:buNone/>
                      </a:pPr>
                      <a:r>
                        <a:rPr lang="en-AU" sz="1400" u="none" strike="noStrike" dirty="0">
                          <a:effectLst/>
                          <a:latin typeface="Meiryo UI" panose="020B0604030504040204" pitchFamily="50" charset="-128"/>
                          <a:ea typeface="Meiryo UI" panose="020B0604030504040204" pitchFamily="50" charset="-128"/>
                        </a:rPr>
                        <a:t>NA</a:t>
                      </a:r>
                      <a:endParaRPr lang="en-AU" sz="1400" b="0" i="0" u="none" strike="noStrike" dirty="0">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fontAlgn="ctr">
                        <a:buNone/>
                      </a:pPr>
                      <a:r>
                        <a:rPr lang="en-US" altLang="ja-JP" sz="1400" u="none" strike="noStrike" dirty="0">
                          <a:effectLst/>
                          <a:latin typeface="Meiryo UI" panose="020B0604030504040204" pitchFamily="50" charset="-128"/>
                          <a:ea typeface="Meiryo UI" panose="020B0604030504040204" pitchFamily="50" charset="-128"/>
                        </a:rPr>
                        <a:t>1,092</a:t>
                      </a:r>
                      <a:endParaRPr lang="en-US" altLang="ja-JP" sz="1400" b="0" i="0" u="none" strike="noStrike" dirty="0">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fontAlgn="ctr">
                        <a:buNone/>
                      </a:pPr>
                      <a:r>
                        <a:rPr lang="en-AU" sz="1400" u="none" strike="noStrike" dirty="0">
                          <a:effectLst/>
                          <a:latin typeface="Meiryo UI" panose="020B0604030504040204" pitchFamily="50" charset="-128"/>
                          <a:ea typeface="Meiryo UI" panose="020B0604030504040204" pitchFamily="50" charset="-128"/>
                        </a:rPr>
                        <a:t>NA</a:t>
                      </a:r>
                      <a:endParaRPr lang="en-AU" sz="1400" b="0" i="0" u="none" strike="noStrike" dirty="0">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fontAlgn="ctr">
                        <a:buNone/>
                      </a:pPr>
                      <a:r>
                        <a:rPr lang="en-US" altLang="ja-JP" sz="1400" u="none" strike="noStrike">
                          <a:effectLst/>
                          <a:latin typeface="Meiryo UI" panose="020B0604030504040204" pitchFamily="50" charset="-128"/>
                          <a:ea typeface="Meiryo UI" panose="020B0604030504040204" pitchFamily="50" charset="-128"/>
                        </a:rPr>
                        <a:t>0</a:t>
                      </a:r>
                      <a:endParaRPr lang="en-US" altLang="ja-JP" sz="1400" b="0" i="0" u="none" strike="noStrike">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fontAlgn="ctr">
                        <a:buNone/>
                      </a:pPr>
                      <a:r>
                        <a:rPr lang="en-US" altLang="ja-JP" sz="1400" u="none" strike="noStrike" dirty="0">
                          <a:effectLst/>
                          <a:latin typeface="Meiryo UI" panose="020B0604030504040204" pitchFamily="50" charset="-128"/>
                          <a:ea typeface="Meiryo UI" panose="020B0604030504040204" pitchFamily="50" charset="-128"/>
                        </a:rPr>
                        <a:t>-</a:t>
                      </a:r>
                      <a:endParaRPr lang="en-US" altLang="ja-JP" sz="1400" b="0" i="0" u="none" strike="noStrike" dirty="0">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fontAlgn="ctr">
                        <a:buNone/>
                      </a:pPr>
                      <a:r>
                        <a:rPr lang="en-US" altLang="ja-JP" sz="1400" u="none" strike="noStrike" dirty="0">
                          <a:effectLst/>
                          <a:latin typeface="Meiryo UI" panose="020B0604030504040204" pitchFamily="50" charset="-128"/>
                          <a:ea typeface="Meiryo UI" panose="020B0604030504040204" pitchFamily="50" charset="-128"/>
                        </a:rPr>
                        <a:t>-</a:t>
                      </a:r>
                      <a:endParaRPr lang="en-US" altLang="ja-JP" sz="1400" b="0" i="0" u="none" strike="noStrike" dirty="0">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fontAlgn="ctr">
                        <a:buNone/>
                      </a:pPr>
                      <a:endParaRPr lang="en-US" altLang="ja-JP" sz="1400" b="0" i="0" u="none" strike="noStrike" dirty="0">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fontAlgn="ctr">
                        <a:buNone/>
                      </a:pPr>
                      <a:r>
                        <a:rPr lang="en-US" altLang="ja-JP" sz="1400" u="none" strike="noStrike" dirty="0">
                          <a:effectLst/>
                          <a:latin typeface="Meiryo UI" panose="020B0604030504040204" pitchFamily="50" charset="-128"/>
                          <a:ea typeface="Meiryo UI" panose="020B0604030504040204" pitchFamily="50" charset="-128"/>
                        </a:rPr>
                        <a:t>0</a:t>
                      </a:r>
                      <a:endParaRPr lang="en-US" altLang="ja-JP" sz="1400" b="0" i="0" u="none" strike="noStrike" dirty="0">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fontAlgn="ctr">
                        <a:buNone/>
                      </a:pPr>
                      <a:r>
                        <a:rPr lang="en-US" altLang="ja-JP" sz="1400" u="none" strike="noStrike" dirty="0">
                          <a:effectLst/>
                          <a:latin typeface="Meiryo UI" panose="020B0604030504040204" pitchFamily="50" charset="-128"/>
                          <a:ea typeface="Meiryo UI" panose="020B0604030504040204" pitchFamily="50" charset="-128"/>
                        </a:rPr>
                        <a:t>-</a:t>
                      </a:r>
                      <a:endParaRPr lang="en-US" altLang="ja-JP" sz="1400" b="0" i="0" u="none" strike="noStrike" dirty="0">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fontAlgn="ctr">
                        <a:buNone/>
                      </a:pPr>
                      <a:r>
                        <a:rPr lang="en-US" altLang="ja-JP" sz="1400" u="none" strike="noStrike" dirty="0">
                          <a:effectLst/>
                          <a:latin typeface="Meiryo UI" panose="020B0604030504040204" pitchFamily="50" charset="-128"/>
                          <a:ea typeface="Meiryo UI" panose="020B0604030504040204" pitchFamily="50" charset="-128"/>
                        </a:rPr>
                        <a:t>-</a:t>
                      </a:r>
                      <a:endParaRPr lang="en-US" altLang="ja-JP" sz="1400" b="0" i="0" u="none" strike="noStrike" dirty="0">
                        <a:solidFill>
                          <a:srgbClr val="000000"/>
                        </a:solidFill>
                        <a:effectLst/>
                        <a:latin typeface="Meiryo UI" panose="020B0604030504040204" pitchFamily="50" charset="-128"/>
                        <a:ea typeface="Meiryo UI" panose="020B0604030504040204" pitchFamily="50" charset="-128"/>
                      </a:endParaRPr>
                    </a:p>
                  </a:txBody>
                  <a:tcPr marL="2652" marR="2652" marT="2652"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4020310298"/>
                  </a:ext>
                </a:extLst>
              </a:tr>
            </a:tbl>
          </a:graphicData>
        </a:graphic>
      </p:graphicFrame>
      <p:sp>
        <p:nvSpPr>
          <p:cNvPr id="10" name="テキスト ボックス 9">
            <a:extLst>
              <a:ext uri="{FF2B5EF4-FFF2-40B4-BE49-F238E27FC236}">
                <a16:creationId xmlns:a16="http://schemas.microsoft.com/office/drawing/2014/main" id="{75FF6C72-278A-677B-E9A5-50E8071730BE}"/>
              </a:ext>
            </a:extLst>
          </p:cNvPr>
          <p:cNvSpPr txBox="1"/>
          <p:nvPr/>
        </p:nvSpPr>
        <p:spPr>
          <a:xfrm>
            <a:off x="2063248" y="6247978"/>
            <a:ext cx="8972760" cy="343492"/>
          </a:xfrm>
          <a:prstGeom prst="rect">
            <a:avLst/>
          </a:prstGeom>
          <a:noFill/>
        </p:spPr>
        <p:txBody>
          <a:bodyPr wrap="square">
            <a:spAutoFit/>
          </a:bodyPr>
          <a:lstStyle/>
          <a:p>
            <a:r>
              <a:rPr lang="en-US" altLang="ja-JP" sz="1600" dirty="0">
                <a:latin typeface="Meiryo UI" panose="020B0604030504040204" pitchFamily="50" charset="-128"/>
                <a:ea typeface="Meiryo UI" panose="020B0604030504040204" pitchFamily="50" charset="-128"/>
              </a:rPr>
              <a:t>*PPV</a:t>
            </a:r>
            <a:r>
              <a:rPr lang="ja-JP" altLang="en-US" sz="1600" dirty="0">
                <a:latin typeface="Meiryo UI" panose="020B0604030504040204" pitchFamily="50" charset="-128"/>
                <a:ea typeface="Meiryo UI" panose="020B0604030504040204" pitchFamily="50" charset="-128"/>
              </a:rPr>
              <a:t>：</a:t>
            </a:r>
            <a:r>
              <a:rPr lang="en-US" altLang="ja-JP" sz="1600" dirty="0">
                <a:latin typeface="Meiryo UI" panose="020B0604030504040204" pitchFamily="50" charset="-128"/>
                <a:ea typeface="Meiryo UI" panose="020B0604030504040204" pitchFamily="50" charset="-128"/>
              </a:rPr>
              <a:t>Number of confirmed diagnoses ÷ Number of referrals to specialized institutions</a:t>
            </a:r>
          </a:p>
        </p:txBody>
      </p:sp>
    </p:spTree>
    <p:extLst>
      <p:ext uri="{BB962C8B-B14F-4D97-AF65-F5344CB8AC3E}">
        <p14:creationId xmlns:p14="http://schemas.microsoft.com/office/powerpoint/2010/main" val="202733697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A7A38B-EB89-4601-CDC1-0412102173C1}"/>
            </a:ext>
          </a:extLst>
        </p:cNvPr>
        <p:cNvGrpSpPr/>
        <p:nvPr/>
      </p:nvGrpSpPr>
      <p:grpSpPr>
        <a:xfrm>
          <a:off x="0" y="0"/>
          <a:ext cx="0" cy="0"/>
          <a:chOff x="0" y="0"/>
          <a:chExt cx="0" cy="0"/>
        </a:xfrm>
      </p:grpSpPr>
      <p:pic>
        <p:nvPicPr>
          <p:cNvPr id="7" name="図 6" descr="グラフ, 棒グラフ&#10;&#10;AI 生成コンテンツは誤りを含む可能性があります。">
            <a:extLst>
              <a:ext uri="{FF2B5EF4-FFF2-40B4-BE49-F238E27FC236}">
                <a16:creationId xmlns:a16="http://schemas.microsoft.com/office/drawing/2014/main" id="{10850BD0-2EB4-F70E-3AAE-09F0BF6FF2D8}"/>
              </a:ext>
            </a:extLst>
          </p:cNvPr>
          <p:cNvPicPr>
            <a:picLocks noChangeAspect="1"/>
          </p:cNvPicPr>
          <p:nvPr/>
        </p:nvPicPr>
        <p:blipFill>
          <a:blip r:embed="rId3"/>
          <a:stretch>
            <a:fillRect/>
          </a:stretch>
        </p:blipFill>
        <p:spPr>
          <a:xfrm>
            <a:off x="668046" y="925900"/>
            <a:ext cx="10666383" cy="4987454"/>
          </a:xfrm>
          <a:prstGeom prst="rect">
            <a:avLst/>
          </a:prstGeom>
        </p:spPr>
      </p:pic>
      <p:sp>
        <p:nvSpPr>
          <p:cNvPr id="2" name="タイトル 1">
            <a:extLst>
              <a:ext uri="{FF2B5EF4-FFF2-40B4-BE49-F238E27FC236}">
                <a16:creationId xmlns:a16="http://schemas.microsoft.com/office/drawing/2014/main" id="{67003979-9B47-47A2-9300-A79435BC63FE}"/>
              </a:ext>
            </a:extLst>
          </p:cNvPr>
          <p:cNvSpPr>
            <a:spLocks noGrp="1"/>
          </p:cNvSpPr>
          <p:nvPr>
            <p:ph type="title"/>
          </p:nvPr>
        </p:nvSpPr>
        <p:spPr>
          <a:xfrm>
            <a:off x="98091" y="315160"/>
            <a:ext cx="11995818" cy="629486"/>
          </a:xfrm>
        </p:spPr>
        <p:txBody>
          <a:bodyPr>
            <a:noAutofit/>
          </a:bodyPr>
          <a:lstStyle/>
          <a:p>
            <a:r>
              <a:rPr lang="en-US" altLang="ja-JP" sz="2400" dirty="0">
                <a:latin typeface="Meiryo UI" panose="020B0604030504040204" pitchFamily="50" charset="-128"/>
                <a:ea typeface="Meiryo UI" panose="020B0604030504040204" pitchFamily="50" charset="-128"/>
              </a:rPr>
              <a:t>②Coverage rate: Population-based implementation rate of NBS in Japan</a:t>
            </a:r>
            <a:endParaRPr lang="ja-JP" altLang="en-US" sz="2400" dirty="0">
              <a:latin typeface="Meiryo UI" panose="020B0604030504040204" pitchFamily="50" charset="-128"/>
              <a:ea typeface="Meiryo UI" panose="020B0604030504040204" pitchFamily="50" charset="-128"/>
            </a:endParaRPr>
          </a:p>
        </p:txBody>
      </p:sp>
      <p:sp>
        <p:nvSpPr>
          <p:cNvPr id="12" name="テキスト ボックス 11">
            <a:extLst>
              <a:ext uri="{FF2B5EF4-FFF2-40B4-BE49-F238E27FC236}">
                <a16:creationId xmlns:a16="http://schemas.microsoft.com/office/drawing/2014/main" id="{91980F2B-761B-3E59-7294-7F79C75DC75E}"/>
              </a:ext>
            </a:extLst>
          </p:cNvPr>
          <p:cNvSpPr txBox="1"/>
          <p:nvPr/>
        </p:nvSpPr>
        <p:spPr>
          <a:xfrm>
            <a:off x="2902417" y="4375306"/>
            <a:ext cx="1156382" cy="343492"/>
          </a:xfrm>
          <a:prstGeom prst="rect">
            <a:avLst/>
          </a:prstGeom>
          <a:noFill/>
        </p:spPr>
        <p:txBody>
          <a:bodyPr wrap="square">
            <a:spAutoFit/>
          </a:bodyPr>
          <a:lstStyle/>
          <a:p>
            <a:r>
              <a:rPr lang="en-US" altLang="ja-JP" sz="1632" dirty="0">
                <a:solidFill>
                  <a:schemeClr val="bg1"/>
                </a:solidFill>
                <a:latin typeface="+mn-ea"/>
              </a:rPr>
              <a:t>72.8%</a:t>
            </a:r>
          </a:p>
        </p:txBody>
      </p:sp>
      <p:sp>
        <p:nvSpPr>
          <p:cNvPr id="3" name="テキスト ボックス 2">
            <a:extLst>
              <a:ext uri="{FF2B5EF4-FFF2-40B4-BE49-F238E27FC236}">
                <a16:creationId xmlns:a16="http://schemas.microsoft.com/office/drawing/2014/main" id="{A89BA3D6-6A10-4520-CCB5-C1740F45D8D8}"/>
              </a:ext>
            </a:extLst>
          </p:cNvPr>
          <p:cNvSpPr txBox="1"/>
          <p:nvPr/>
        </p:nvSpPr>
        <p:spPr>
          <a:xfrm>
            <a:off x="1986958" y="6076586"/>
            <a:ext cx="8218084" cy="461665"/>
          </a:xfrm>
          <a:prstGeom prst="rect">
            <a:avLst/>
          </a:prstGeom>
          <a:noFill/>
        </p:spPr>
        <p:txBody>
          <a:bodyPr wrap="none" rtlCol="0">
            <a:spAutoFit/>
          </a:bodyPr>
          <a:lstStyle/>
          <a:p>
            <a:r>
              <a:rPr kumimoji="1" lang="en-US" altLang="ja-JP" sz="2400" dirty="0">
                <a:latin typeface="Meiryo UI" panose="020B0604030504040204" pitchFamily="50" charset="-128"/>
                <a:ea typeface="Meiryo UI" panose="020B0604030504040204" pitchFamily="50" charset="-128"/>
              </a:rPr>
              <a:t>All babies will undergo NBS within the next few years</a:t>
            </a:r>
            <a:endParaRPr kumimoji="1" lang="ja-JP" altLang="en-US" sz="24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5227410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A220D4-86A2-21A2-1411-3036626E0D34}"/>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412D2F09-0AF8-EA6B-6F12-ED57BB9828E1}"/>
              </a:ext>
            </a:extLst>
          </p:cNvPr>
          <p:cNvSpPr>
            <a:spLocks noGrp="1"/>
          </p:cNvSpPr>
          <p:nvPr>
            <p:ph type="title"/>
          </p:nvPr>
        </p:nvSpPr>
        <p:spPr>
          <a:xfrm>
            <a:off x="838200" y="365125"/>
            <a:ext cx="10515600" cy="697057"/>
          </a:xfrm>
        </p:spPr>
        <p:txBody>
          <a:bodyPr>
            <a:noAutofit/>
          </a:bodyPr>
          <a:lstStyle/>
          <a:p>
            <a:r>
              <a:rPr lang="ja-JP" altLang="en-US" sz="2400" dirty="0">
                <a:latin typeface="Meiryo UI" panose="020B0604030504040204" pitchFamily="50" charset="-128"/>
                <a:ea typeface="Meiryo UI" panose="020B0604030504040204" pitchFamily="50" charset="-128"/>
              </a:rPr>
              <a:t>③</a:t>
            </a:r>
            <a:r>
              <a:rPr lang="en-US" altLang="ja-JP" sz="2400" dirty="0">
                <a:latin typeface="Meiryo UI" panose="020B0604030504040204" pitchFamily="50" charset="-128"/>
                <a:ea typeface="Meiryo UI" panose="020B0604030504040204" pitchFamily="50" charset="-128"/>
              </a:rPr>
              <a:t> Kit Comparison: Kits Used and Cut-off levels</a:t>
            </a:r>
            <a:endParaRPr lang="ja-JP" altLang="en-US" sz="2400" dirty="0">
              <a:latin typeface="Meiryo UI" panose="020B0604030504040204" pitchFamily="50" charset="-128"/>
              <a:ea typeface="Meiryo UI" panose="020B0604030504040204" pitchFamily="50" charset="-128"/>
            </a:endParaRPr>
          </a:p>
        </p:txBody>
      </p:sp>
      <p:graphicFrame>
        <p:nvGraphicFramePr>
          <p:cNvPr id="3" name="表 2">
            <a:extLst>
              <a:ext uri="{FF2B5EF4-FFF2-40B4-BE49-F238E27FC236}">
                <a16:creationId xmlns:a16="http://schemas.microsoft.com/office/drawing/2014/main" id="{AE8B3824-30DD-CEA1-B215-7C4C8AA5502A}"/>
              </a:ext>
            </a:extLst>
          </p:cNvPr>
          <p:cNvGraphicFramePr>
            <a:graphicFrameLocks noGrp="1"/>
          </p:cNvGraphicFramePr>
          <p:nvPr/>
        </p:nvGraphicFramePr>
        <p:xfrm>
          <a:off x="663862" y="1279418"/>
          <a:ext cx="10864277" cy="3913614"/>
        </p:xfrm>
        <a:graphic>
          <a:graphicData uri="http://schemas.openxmlformats.org/drawingml/2006/table">
            <a:tbl>
              <a:tblPr>
                <a:tableStyleId>{5C22544A-7EE6-4342-B048-85BDC9FD1C3A}</a:tableStyleId>
              </a:tblPr>
              <a:tblGrid>
                <a:gridCol w="6974611">
                  <a:extLst>
                    <a:ext uri="{9D8B030D-6E8A-4147-A177-3AD203B41FA5}">
                      <a16:colId xmlns:a16="http://schemas.microsoft.com/office/drawing/2014/main" val="997951396"/>
                    </a:ext>
                  </a:extLst>
                </a:gridCol>
                <a:gridCol w="1059567">
                  <a:extLst>
                    <a:ext uri="{9D8B030D-6E8A-4147-A177-3AD203B41FA5}">
                      <a16:colId xmlns:a16="http://schemas.microsoft.com/office/drawing/2014/main" val="621497165"/>
                    </a:ext>
                  </a:extLst>
                </a:gridCol>
                <a:gridCol w="1011990">
                  <a:extLst>
                    <a:ext uri="{9D8B030D-6E8A-4147-A177-3AD203B41FA5}">
                      <a16:colId xmlns:a16="http://schemas.microsoft.com/office/drawing/2014/main" val="94444805"/>
                    </a:ext>
                  </a:extLst>
                </a:gridCol>
                <a:gridCol w="1818109">
                  <a:extLst>
                    <a:ext uri="{9D8B030D-6E8A-4147-A177-3AD203B41FA5}">
                      <a16:colId xmlns:a16="http://schemas.microsoft.com/office/drawing/2014/main" val="3968170974"/>
                    </a:ext>
                  </a:extLst>
                </a:gridCol>
              </a:tblGrid>
              <a:tr h="391738">
                <a:tc rowSpan="2">
                  <a:txBody>
                    <a:bodyPr/>
                    <a:lstStyle/>
                    <a:p>
                      <a:pPr algn="ctr" fontAlgn="ctr">
                        <a:buNone/>
                      </a:pPr>
                      <a:r>
                        <a:rPr lang="en-US" altLang="ja-JP" sz="1800" u="none" strike="noStrike" dirty="0">
                          <a:effectLst/>
                          <a:latin typeface="Meiryo UI" panose="020B0604030504040204" pitchFamily="50" charset="-128"/>
                          <a:ea typeface="Meiryo UI" panose="020B0604030504040204" pitchFamily="50" charset="-128"/>
                        </a:rPr>
                        <a:t>Kit (Manufacturer)</a:t>
                      </a:r>
                      <a:endParaRPr lang="en-AU" sz="1800" b="0" i="0" u="none" strike="noStrike" dirty="0">
                        <a:solidFill>
                          <a:srgbClr val="000000"/>
                        </a:solidFill>
                        <a:effectLst/>
                        <a:latin typeface="Meiryo UI" panose="020B0604030504040204" pitchFamily="50" charset="-128"/>
                        <a:ea typeface="Meiryo UI" panose="020B0604030504040204" pitchFamily="50" charset="-128"/>
                      </a:endParaRPr>
                    </a:p>
                  </a:txBody>
                  <a:tcPr marL="6910" marR="6910" marT="6910" marB="0"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gridSpan="2">
                  <a:txBody>
                    <a:bodyPr/>
                    <a:lstStyle/>
                    <a:p>
                      <a:pPr algn="ctr" fontAlgn="ctr">
                        <a:buNone/>
                      </a:pPr>
                      <a:r>
                        <a:rPr lang="en-US" altLang="ja-JP" sz="1800" u="none" strike="noStrike" dirty="0">
                          <a:effectLst/>
                          <a:latin typeface="Meiryo UI" panose="020B0604030504040204" pitchFamily="50" charset="-128"/>
                          <a:ea typeface="Meiryo UI" panose="020B0604030504040204" pitchFamily="50" charset="-128"/>
                        </a:rPr>
                        <a:t>Cut-off level</a:t>
                      </a:r>
                      <a:endParaRPr lang="en-AU" sz="1800" b="0" i="0" u="none" strike="noStrike" dirty="0">
                        <a:solidFill>
                          <a:srgbClr val="000000"/>
                        </a:solidFill>
                        <a:effectLst/>
                        <a:latin typeface="Meiryo UI" panose="020B0604030504040204" pitchFamily="50" charset="-128"/>
                        <a:ea typeface="Meiryo UI" panose="020B0604030504040204" pitchFamily="50" charset="-128"/>
                      </a:endParaRPr>
                    </a:p>
                  </a:txBody>
                  <a:tcPr marL="6910" marR="6910" marT="691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lumMod val="95000"/>
                      </a:schemeClr>
                    </a:solidFill>
                  </a:tcPr>
                </a:tc>
                <a:tc hMerge="1">
                  <a:txBody>
                    <a:bodyPr/>
                    <a:lstStyle/>
                    <a:p>
                      <a:endParaRPr kumimoji="1" lang="ja-JP" altLang="en-US"/>
                    </a:p>
                  </a:txBody>
                  <a:tcPr/>
                </a:tc>
                <a:tc>
                  <a:txBody>
                    <a:bodyPr/>
                    <a:lstStyle/>
                    <a:p>
                      <a:pPr algn="l" fontAlgn="ctr">
                        <a:buNone/>
                      </a:pPr>
                      <a:endParaRPr lang="ja-JP" altLang="en-US" sz="1800" b="0" i="0" u="none" strike="noStrike">
                        <a:solidFill>
                          <a:srgbClr val="000000"/>
                        </a:solidFill>
                        <a:effectLst/>
                        <a:latin typeface="Meiryo UI" panose="020B0604030504040204" pitchFamily="50" charset="-128"/>
                        <a:ea typeface="Meiryo UI" panose="020B0604030504040204" pitchFamily="50" charset="-128"/>
                      </a:endParaRPr>
                    </a:p>
                  </a:txBody>
                  <a:tcPr marL="6910" marR="6910" marT="691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3380861506"/>
                  </a:ext>
                </a:extLst>
              </a:tr>
              <a:tr h="391738">
                <a:tc vMerge="1">
                  <a:txBody>
                    <a:bodyPr/>
                    <a:lstStyle/>
                    <a:p>
                      <a:endParaRPr dirty="0"/>
                    </a:p>
                  </a:txBody>
                  <a:tcPr marL="6910" marR="6910" marT="691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fontAlgn="ctr">
                        <a:buNone/>
                      </a:pPr>
                      <a:r>
                        <a:rPr lang="en-AU" sz="1800" u="none" strike="noStrike" dirty="0">
                          <a:effectLst/>
                          <a:latin typeface="Meiryo UI" panose="020B0604030504040204" pitchFamily="50" charset="-128"/>
                          <a:ea typeface="Meiryo UI" panose="020B0604030504040204" pitchFamily="50" charset="-128"/>
                        </a:rPr>
                        <a:t>TREC</a:t>
                      </a:r>
                      <a:endParaRPr lang="en-AU" sz="1800" b="0" i="0" u="none" strike="noStrike" dirty="0">
                        <a:solidFill>
                          <a:srgbClr val="000000"/>
                        </a:solidFill>
                        <a:effectLst/>
                        <a:latin typeface="Meiryo UI" panose="020B0604030504040204" pitchFamily="50" charset="-128"/>
                        <a:ea typeface="Meiryo UI" panose="020B0604030504040204" pitchFamily="50" charset="-128"/>
                      </a:endParaRPr>
                    </a:p>
                  </a:txBody>
                  <a:tcPr marL="6910" marR="6910" marT="691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fontAlgn="ctr">
                        <a:buNone/>
                      </a:pPr>
                      <a:r>
                        <a:rPr lang="en-AU" sz="1800" u="none" strike="noStrike" dirty="0">
                          <a:effectLst/>
                          <a:latin typeface="Meiryo UI" panose="020B0604030504040204" pitchFamily="50" charset="-128"/>
                          <a:ea typeface="Meiryo UI" panose="020B0604030504040204" pitchFamily="50" charset="-128"/>
                        </a:rPr>
                        <a:t>KREC</a:t>
                      </a:r>
                      <a:endParaRPr lang="en-AU" sz="1800" b="0" i="0" u="none" strike="noStrike" dirty="0">
                        <a:solidFill>
                          <a:srgbClr val="000000"/>
                        </a:solidFill>
                        <a:effectLst/>
                        <a:latin typeface="Meiryo UI" panose="020B0604030504040204" pitchFamily="50" charset="-128"/>
                        <a:ea typeface="Meiryo UI" panose="020B0604030504040204" pitchFamily="50" charset="-128"/>
                      </a:endParaRPr>
                    </a:p>
                  </a:txBody>
                  <a:tcPr marL="6910" marR="6910" marT="691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l" fontAlgn="ctr">
                        <a:buNone/>
                      </a:pPr>
                      <a:endParaRPr lang="en-US" sz="1800" b="0" i="0" u="none" strike="noStrike" dirty="0">
                        <a:solidFill>
                          <a:srgbClr val="000000"/>
                        </a:solidFill>
                        <a:effectLst/>
                        <a:latin typeface="Meiryo UI" panose="020B0604030504040204" pitchFamily="50" charset="-128"/>
                        <a:ea typeface="Meiryo UI" panose="020B0604030504040204" pitchFamily="50" charset="-128"/>
                      </a:endParaRPr>
                    </a:p>
                  </a:txBody>
                  <a:tcPr marL="6910" marR="6910" marT="691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2304407402"/>
                  </a:ext>
                </a:extLst>
              </a:tr>
              <a:tr h="391738">
                <a:tc>
                  <a:txBody>
                    <a:bodyPr/>
                    <a:lstStyle/>
                    <a:p>
                      <a:pPr algn="l" fontAlgn="ctr">
                        <a:buNone/>
                      </a:pPr>
                      <a:r>
                        <a:rPr lang="en-AU" sz="1800" u="none" strike="noStrike" dirty="0" err="1">
                          <a:effectLst/>
                          <a:latin typeface="Meiryo UI" panose="020B0604030504040204" pitchFamily="50" charset="-128"/>
                          <a:ea typeface="Meiryo UI" panose="020B0604030504040204" pitchFamily="50" charset="-128"/>
                        </a:rPr>
                        <a:t>EnLite</a:t>
                      </a:r>
                      <a:r>
                        <a:rPr lang="en-AU" sz="1800" u="none" strike="noStrike" dirty="0">
                          <a:effectLst/>
                          <a:latin typeface="Meiryo UI" panose="020B0604030504040204" pitchFamily="50" charset="-128"/>
                          <a:ea typeface="Meiryo UI" panose="020B0604030504040204" pitchFamily="50" charset="-128"/>
                        </a:rPr>
                        <a:t> TREC-KREC (</a:t>
                      </a:r>
                      <a:r>
                        <a:rPr lang="en-AU" sz="1800" u="none" strike="noStrike" dirty="0" err="1">
                          <a:effectLst/>
                          <a:latin typeface="Meiryo UI" panose="020B0604030504040204" pitchFamily="50" charset="-128"/>
                          <a:ea typeface="Meiryo UI" panose="020B0604030504040204" pitchFamily="50" charset="-128"/>
                        </a:rPr>
                        <a:t>Revvity</a:t>
                      </a:r>
                      <a:r>
                        <a:rPr lang="en-AU" sz="1800" u="none" strike="noStrike" dirty="0">
                          <a:effectLst/>
                          <a:latin typeface="Meiryo UI" panose="020B0604030504040204" pitchFamily="50" charset="-128"/>
                          <a:ea typeface="Meiryo UI" panose="020B0604030504040204" pitchFamily="50" charset="-128"/>
                        </a:rPr>
                        <a:t>, USA)</a:t>
                      </a:r>
                      <a:endParaRPr lang="en-AU" sz="1800" b="0" i="0" u="none" strike="noStrike" dirty="0">
                        <a:solidFill>
                          <a:srgbClr val="000000"/>
                        </a:solidFill>
                        <a:effectLst/>
                        <a:latin typeface="Meiryo UI" panose="020B0604030504040204" pitchFamily="50" charset="-128"/>
                        <a:ea typeface="Meiryo UI" panose="020B0604030504040204" pitchFamily="50" charset="-128"/>
                      </a:endParaRPr>
                    </a:p>
                  </a:txBody>
                  <a:tcPr marL="6910" marR="6910" marT="691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fontAlgn="ctr">
                        <a:buNone/>
                      </a:pPr>
                      <a:r>
                        <a:rPr lang="en-US" altLang="ja-JP" sz="1800" u="none" strike="noStrike" dirty="0">
                          <a:effectLst/>
                          <a:latin typeface="Meiryo UI" panose="020B0604030504040204" pitchFamily="50" charset="-128"/>
                          <a:ea typeface="Meiryo UI" panose="020B0604030504040204" pitchFamily="50" charset="-128"/>
                        </a:rPr>
                        <a:t>30</a:t>
                      </a:r>
                      <a:endParaRPr lang="en-US" altLang="ja-JP" sz="1800" b="0" i="0" u="none" strike="noStrike" dirty="0">
                        <a:solidFill>
                          <a:srgbClr val="000000"/>
                        </a:solidFill>
                        <a:effectLst/>
                        <a:latin typeface="Meiryo UI" panose="020B0604030504040204" pitchFamily="50" charset="-128"/>
                        <a:ea typeface="Meiryo UI" panose="020B0604030504040204" pitchFamily="50" charset="-128"/>
                      </a:endParaRPr>
                    </a:p>
                  </a:txBody>
                  <a:tcPr marL="6910" marR="6910" marT="691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fontAlgn="ctr">
                        <a:buNone/>
                      </a:pPr>
                      <a:r>
                        <a:rPr lang="en-US" altLang="ja-JP" sz="1800" u="none" strike="noStrike">
                          <a:effectLst/>
                          <a:latin typeface="Meiryo UI" panose="020B0604030504040204" pitchFamily="50" charset="-128"/>
                          <a:ea typeface="Meiryo UI" panose="020B0604030504040204" pitchFamily="50" charset="-128"/>
                        </a:rPr>
                        <a:t>20–30</a:t>
                      </a:r>
                      <a:endParaRPr lang="en-US" altLang="ja-JP" sz="1800" b="0" i="0" u="none" strike="noStrike">
                        <a:solidFill>
                          <a:srgbClr val="000000"/>
                        </a:solidFill>
                        <a:effectLst/>
                        <a:latin typeface="Meiryo UI" panose="020B0604030504040204" pitchFamily="50" charset="-128"/>
                        <a:ea typeface="Meiryo UI" panose="020B0604030504040204" pitchFamily="50" charset="-128"/>
                      </a:endParaRPr>
                    </a:p>
                  </a:txBody>
                  <a:tcPr marL="6910" marR="6910" marT="691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l" fontAlgn="ctr">
                        <a:buNone/>
                      </a:pPr>
                      <a:r>
                        <a:rPr lang="en-AU" sz="1800" u="none" strike="noStrike" dirty="0">
                          <a:effectLst/>
                          <a:latin typeface="Meiryo UI" panose="020B0604030504040204" pitchFamily="50" charset="-128"/>
                          <a:ea typeface="Meiryo UI" panose="020B0604030504040204" pitchFamily="50" charset="-128"/>
                        </a:rPr>
                        <a:t>copies/</a:t>
                      </a:r>
                      <a:r>
                        <a:rPr lang="el-GR" sz="1800" u="none" strike="noStrike" dirty="0">
                          <a:effectLst/>
                          <a:latin typeface="Meiryo UI" panose="020B0604030504040204" pitchFamily="50" charset="-128"/>
                          <a:ea typeface="Meiryo UI" panose="020B0604030504040204" pitchFamily="50" charset="-128"/>
                        </a:rPr>
                        <a:t>μ</a:t>
                      </a:r>
                      <a:r>
                        <a:rPr lang="en-AU" sz="1800" u="none" strike="noStrike" dirty="0">
                          <a:effectLst/>
                          <a:latin typeface="Meiryo UI" panose="020B0604030504040204" pitchFamily="50" charset="-128"/>
                          <a:ea typeface="Meiryo UI" panose="020B0604030504040204" pitchFamily="50" charset="-128"/>
                        </a:rPr>
                        <a:t>L</a:t>
                      </a:r>
                      <a:endParaRPr lang="en-AU" sz="1800" b="0" i="0" u="none" strike="noStrike" dirty="0">
                        <a:solidFill>
                          <a:srgbClr val="000000"/>
                        </a:solidFill>
                        <a:effectLst/>
                        <a:latin typeface="Meiryo UI" panose="020B0604030504040204" pitchFamily="50" charset="-128"/>
                        <a:ea typeface="Meiryo UI" panose="020B0604030504040204" pitchFamily="50" charset="-128"/>
                      </a:endParaRPr>
                    </a:p>
                  </a:txBody>
                  <a:tcPr marL="6910" marR="6910" marT="691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603109683"/>
                  </a:ext>
                </a:extLst>
              </a:tr>
              <a:tr h="391738">
                <a:tc>
                  <a:txBody>
                    <a:bodyPr/>
                    <a:lstStyle/>
                    <a:p>
                      <a:pPr algn="l" fontAlgn="ctr">
                        <a:buNone/>
                      </a:pPr>
                      <a:r>
                        <a:rPr lang="en-AU" sz="1800" u="none" strike="noStrike" dirty="0" err="1">
                          <a:effectLst/>
                          <a:latin typeface="Meiryo UI" panose="020B0604030504040204" pitchFamily="50" charset="-128"/>
                          <a:ea typeface="Meiryo UI" panose="020B0604030504040204" pitchFamily="50" charset="-128"/>
                        </a:rPr>
                        <a:t>NeoMDx</a:t>
                      </a:r>
                      <a:r>
                        <a:rPr lang="en-AU" sz="1800" u="none" strike="noStrike" dirty="0">
                          <a:effectLst/>
                          <a:latin typeface="Meiryo UI" panose="020B0604030504040204" pitchFamily="50" charset="-128"/>
                          <a:ea typeface="Meiryo UI" panose="020B0604030504040204" pitchFamily="50" charset="-128"/>
                        </a:rPr>
                        <a:t> (</a:t>
                      </a:r>
                      <a:r>
                        <a:rPr lang="en-AU" sz="1800" u="none" strike="noStrike" dirty="0" err="1">
                          <a:effectLst/>
                          <a:latin typeface="Meiryo UI" panose="020B0604030504040204" pitchFamily="50" charset="-128"/>
                          <a:ea typeface="Meiryo UI" panose="020B0604030504040204" pitchFamily="50" charset="-128"/>
                        </a:rPr>
                        <a:t>Revvity</a:t>
                      </a:r>
                      <a:r>
                        <a:rPr lang="en-AU" sz="1800" u="none" strike="noStrike" dirty="0">
                          <a:effectLst/>
                          <a:latin typeface="Meiryo UI" panose="020B0604030504040204" pitchFamily="50" charset="-128"/>
                          <a:ea typeface="Meiryo UI" panose="020B0604030504040204" pitchFamily="50" charset="-128"/>
                        </a:rPr>
                        <a:t>, USA)</a:t>
                      </a:r>
                      <a:endParaRPr lang="en-AU" sz="1800" b="0" i="0" u="none" strike="noStrike" dirty="0">
                        <a:solidFill>
                          <a:srgbClr val="000000"/>
                        </a:solidFill>
                        <a:effectLst/>
                        <a:latin typeface="Meiryo UI" panose="020B0604030504040204" pitchFamily="50" charset="-128"/>
                        <a:ea typeface="Meiryo UI" panose="020B0604030504040204" pitchFamily="50" charset="-128"/>
                      </a:endParaRPr>
                    </a:p>
                  </a:txBody>
                  <a:tcPr marL="6910" marR="6910" marT="691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algn="ctr" fontAlgn="ctr">
                        <a:buNone/>
                      </a:pPr>
                      <a:r>
                        <a:rPr lang="en-US" altLang="ja-JP" sz="1800" u="none" strike="noStrike" dirty="0">
                          <a:effectLst/>
                          <a:latin typeface="Meiryo UI" panose="020B0604030504040204" pitchFamily="50" charset="-128"/>
                          <a:ea typeface="Meiryo UI" panose="020B0604030504040204" pitchFamily="50" charset="-128"/>
                        </a:rPr>
                        <a:t>100–575</a:t>
                      </a:r>
                      <a:endParaRPr lang="en-US" altLang="ja-JP" sz="1800" b="0" i="0" u="none" strike="noStrike" dirty="0">
                        <a:solidFill>
                          <a:srgbClr val="000000"/>
                        </a:solidFill>
                        <a:effectLst/>
                        <a:latin typeface="Meiryo UI" panose="020B0604030504040204" pitchFamily="50" charset="-128"/>
                        <a:ea typeface="Meiryo UI" panose="020B0604030504040204" pitchFamily="50" charset="-128"/>
                      </a:endParaRPr>
                    </a:p>
                  </a:txBody>
                  <a:tcPr marL="6910" marR="6910" marT="691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algn="ctr" fontAlgn="ctr">
                        <a:buNone/>
                      </a:pPr>
                      <a:r>
                        <a:rPr lang="en-US" altLang="ja-JP" sz="1800" u="none" strike="noStrike" dirty="0">
                          <a:effectLst/>
                          <a:latin typeface="Meiryo UI" panose="020B0604030504040204" pitchFamily="50" charset="-128"/>
                          <a:ea typeface="Meiryo UI" panose="020B0604030504040204" pitchFamily="50" charset="-128"/>
                        </a:rPr>
                        <a:t>100–500</a:t>
                      </a:r>
                      <a:endParaRPr lang="en-US" altLang="ja-JP" sz="1800" b="0" i="0" u="none" strike="noStrike" dirty="0">
                        <a:solidFill>
                          <a:srgbClr val="000000"/>
                        </a:solidFill>
                        <a:effectLst/>
                        <a:latin typeface="Meiryo UI" panose="020B0604030504040204" pitchFamily="50" charset="-128"/>
                        <a:ea typeface="Meiryo UI" panose="020B0604030504040204" pitchFamily="50" charset="-128"/>
                      </a:endParaRPr>
                    </a:p>
                  </a:txBody>
                  <a:tcPr marL="6910" marR="6910" marT="691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algn="l" fontAlgn="ctr">
                        <a:buNone/>
                      </a:pPr>
                      <a:r>
                        <a:rPr lang="en-AU" sz="1800" u="none" strike="noStrike" dirty="0">
                          <a:effectLst/>
                          <a:latin typeface="Meiryo UI" panose="020B0604030504040204" pitchFamily="50" charset="-128"/>
                          <a:ea typeface="Meiryo UI" panose="020B0604030504040204" pitchFamily="50" charset="-128"/>
                        </a:rPr>
                        <a:t>copies/10</a:t>
                      </a:r>
                      <a:r>
                        <a:rPr lang="en-AU" sz="1800" u="none" strike="noStrike" baseline="30000" dirty="0">
                          <a:effectLst/>
                          <a:latin typeface="Meiryo UI" panose="020B0604030504040204" pitchFamily="50" charset="-128"/>
                          <a:ea typeface="Meiryo UI" panose="020B0604030504040204" pitchFamily="50" charset="-128"/>
                        </a:rPr>
                        <a:t>5 </a:t>
                      </a:r>
                      <a:r>
                        <a:rPr lang="en-AU" sz="1800" u="none" strike="noStrike" dirty="0">
                          <a:effectLst/>
                          <a:latin typeface="Meiryo UI" panose="020B0604030504040204" pitchFamily="50" charset="-128"/>
                          <a:ea typeface="Meiryo UI" panose="020B0604030504040204" pitchFamily="50" charset="-128"/>
                        </a:rPr>
                        <a:t>cells</a:t>
                      </a:r>
                      <a:endParaRPr lang="en-AU" sz="1800" b="0" i="0" u="none" strike="noStrike" dirty="0">
                        <a:solidFill>
                          <a:srgbClr val="000000"/>
                        </a:solidFill>
                        <a:effectLst/>
                        <a:latin typeface="Meiryo UI" panose="020B0604030504040204" pitchFamily="50" charset="-128"/>
                        <a:ea typeface="Meiryo UI" panose="020B0604030504040204" pitchFamily="50" charset="-128"/>
                      </a:endParaRPr>
                    </a:p>
                  </a:txBody>
                  <a:tcPr marL="6910" marR="6910" marT="691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613348777"/>
                  </a:ext>
                </a:extLst>
              </a:tr>
              <a:tr h="391738">
                <a:tc>
                  <a:txBody>
                    <a:bodyPr/>
                    <a:lstStyle/>
                    <a:p>
                      <a:pPr algn="l" fontAlgn="ctr">
                        <a:buNone/>
                      </a:pPr>
                      <a:r>
                        <a:rPr lang="nl-NL" sz="1800" u="none" strike="noStrike" dirty="0">
                          <a:effectLst/>
                          <a:latin typeface="Meiryo UI" panose="020B0604030504040204" pitchFamily="50" charset="-128"/>
                          <a:ea typeface="Meiryo UI" panose="020B0604030504040204" pitchFamily="50" charset="-128"/>
                        </a:rPr>
                        <a:t>NeoSMAART TREC/KREC (Sekisui Medical, Japan)</a:t>
                      </a:r>
                      <a:endParaRPr lang="nl-NL" sz="1800" b="0" i="0" u="none" strike="noStrike" dirty="0">
                        <a:solidFill>
                          <a:srgbClr val="000000"/>
                        </a:solidFill>
                        <a:effectLst/>
                        <a:latin typeface="Meiryo UI" panose="020B0604030504040204" pitchFamily="50" charset="-128"/>
                        <a:ea typeface="Meiryo UI" panose="020B0604030504040204" pitchFamily="50" charset="-128"/>
                      </a:endParaRPr>
                    </a:p>
                  </a:txBody>
                  <a:tcPr marL="6910" marR="6910" marT="691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buNone/>
                      </a:pPr>
                      <a:r>
                        <a:rPr lang="en-US" altLang="ja-JP" sz="1800" u="none" strike="noStrike">
                          <a:effectLst/>
                          <a:latin typeface="Meiryo UI" panose="020B0604030504040204" pitchFamily="50" charset="-128"/>
                          <a:ea typeface="Meiryo UI" panose="020B0604030504040204" pitchFamily="50" charset="-128"/>
                        </a:rPr>
                        <a:t>6.7–30</a:t>
                      </a:r>
                      <a:endParaRPr lang="en-US" altLang="ja-JP" sz="1800" b="0" i="0" u="none" strike="noStrike">
                        <a:solidFill>
                          <a:srgbClr val="000000"/>
                        </a:solidFill>
                        <a:effectLst/>
                        <a:latin typeface="Meiryo UI" panose="020B0604030504040204" pitchFamily="50" charset="-128"/>
                        <a:ea typeface="Meiryo UI" panose="020B0604030504040204" pitchFamily="50" charset="-128"/>
                      </a:endParaRPr>
                    </a:p>
                  </a:txBody>
                  <a:tcPr marL="6910" marR="6910" marT="691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buNone/>
                      </a:pPr>
                      <a:r>
                        <a:rPr lang="en-US" altLang="ja-JP" sz="1800" u="none" strike="noStrike">
                          <a:effectLst/>
                          <a:latin typeface="Meiryo UI" panose="020B0604030504040204" pitchFamily="50" charset="-128"/>
                          <a:ea typeface="Meiryo UI" panose="020B0604030504040204" pitchFamily="50" charset="-128"/>
                        </a:rPr>
                        <a:t>6.7–30</a:t>
                      </a:r>
                      <a:endParaRPr lang="en-US" altLang="ja-JP" sz="1800" b="0" i="0" u="none" strike="noStrike">
                        <a:solidFill>
                          <a:srgbClr val="000000"/>
                        </a:solidFill>
                        <a:effectLst/>
                        <a:latin typeface="Meiryo UI" panose="020B0604030504040204" pitchFamily="50" charset="-128"/>
                        <a:ea typeface="Meiryo UI" panose="020B0604030504040204" pitchFamily="50" charset="-128"/>
                      </a:endParaRPr>
                    </a:p>
                  </a:txBody>
                  <a:tcPr marL="6910" marR="6910" marT="691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l" fontAlgn="ctr">
                        <a:buNone/>
                      </a:pPr>
                      <a:r>
                        <a:rPr lang="en-AU" sz="1800" u="none" strike="noStrike" dirty="0">
                          <a:effectLst/>
                          <a:latin typeface="Meiryo UI" panose="020B0604030504040204" pitchFamily="50" charset="-128"/>
                          <a:ea typeface="Meiryo UI" panose="020B0604030504040204" pitchFamily="50" charset="-128"/>
                        </a:rPr>
                        <a:t>copies/</a:t>
                      </a:r>
                      <a:r>
                        <a:rPr lang="el-GR" sz="1800" u="none" strike="noStrike" dirty="0">
                          <a:effectLst/>
                          <a:latin typeface="Meiryo UI" panose="020B0604030504040204" pitchFamily="50" charset="-128"/>
                          <a:ea typeface="Meiryo UI" panose="020B0604030504040204" pitchFamily="50" charset="-128"/>
                        </a:rPr>
                        <a:t>μ</a:t>
                      </a:r>
                      <a:r>
                        <a:rPr lang="en-AU" sz="1800" u="none" strike="noStrike" dirty="0">
                          <a:effectLst/>
                          <a:latin typeface="Meiryo UI" panose="020B0604030504040204" pitchFamily="50" charset="-128"/>
                          <a:ea typeface="Meiryo UI" panose="020B0604030504040204" pitchFamily="50" charset="-128"/>
                        </a:rPr>
                        <a:t>L</a:t>
                      </a:r>
                      <a:endParaRPr lang="en-AU" sz="1800" b="0" i="0" u="none" strike="noStrike" dirty="0">
                        <a:solidFill>
                          <a:srgbClr val="000000"/>
                        </a:solidFill>
                        <a:effectLst/>
                        <a:latin typeface="Meiryo UI" panose="020B0604030504040204" pitchFamily="50" charset="-128"/>
                        <a:ea typeface="Meiryo UI" panose="020B0604030504040204" pitchFamily="50" charset="-128"/>
                      </a:endParaRPr>
                    </a:p>
                  </a:txBody>
                  <a:tcPr marL="6910" marR="6910" marT="691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714828982"/>
                  </a:ext>
                </a:extLst>
              </a:tr>
              <a:tr h="391738">
                <a:tc>
                  <a:txBody>
                    <a:bodyPr/>
                    <a:lstStyle/>
                    <a:p>
                      <a:pPr algn="l" fontAlgn="ctr">
                        <a:buNone/>
                      </a:pPr>
                      <a:r>
                        <a:rPr lang="en-AU" sz="1800" u="none" strike="noStrike" dirty="0" err="1">
                          <a:effectLst/>
                          <a:latin typeface="Meiryo UI" panose="020B0604030504040204" pitchFamily="50" charset="-128"/>
                          <a:ea typeface="Meiryo UI" panose="020B0604030504040204" pitchFamily="50" charset="-128"/>
                        </a:rPr>
                        <a:t>NeoSMAART</a:t>
                      </a:r>
                      <a:r>
                        <a:rPr lang="en-AU" sz="1800" u="none" strike="noStrike" dirty="0">
                          <a:effectLst/>
                          <a:latin typeface="Meiryo UI" panose="020B0604030504040204" pitchFamily="50" charset="-128"/>
                          <a:ea typeface="Meiryo UI" panose="020B0604030504040204" pitchFamily="50" charset="-128"/>
                        </a:rPr>
                        <a:t> T/K/S (Sekisui Medical, Japan)</a:t>
                      </a:r>
                      <a:endParaRPr lang="en-AU" sz="1800" b="0" i="0" u="none" strike="noStrike" dirty="0">
                        <a:solidFill>
                          <a:srgbClr val="000000"/>
                        </a:solidFill>
                        <a:effectLst/>
                        <a:latin typeface="Meiryo UI" panose="020B0604030504040204" pitchFamily="50" charset="-128"/>
                        <a:ea typeface="Meiryo UI" panose="020B0604030504040204" pitchFamily="50" charset="-128"/>
                      </a:endParaRPr>
                    </a:p>
                  </a:txBody>
                  <a:tcPr marL="6910" marR="6910" marT="691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algn="ctr" fontAlgn="ctr">
                        <a:buNone/>
                      </a:pPr>
                      <a:r>
                        <a:rPr lang="en-US" altLang="ja-JP" sz="1800" u="none" strike="noStrike" dirty="0">
                          <a:effectLst/>
                          <a:latin typeface="Meiryo UI" panose="020B0604030504040204" pitchFamily="50" charset="-128"/>
                          <a:ea typeface="Meiryo UI" panose="020B0604030504040204" pitchFamily="50" charset="-128"/>
                        </a:rPr>
                        <a:t>6.7–20</a:t>
                      </a:r>
                      <a:endParaRPr lang="en-US" altLang="ja-JP" sz="1800" b="0" i="0" u="none" strike="noStrike" dirty="0">
                        <a:solidFill>
                          <a:srgbClr val="000000"/>
                        </a:solidFill>
                        <a:effectLst/>
                        <a:latin typeface="Meiryo UI" panose="020B0604030504040204" pitchFamily="50" charset="-128"/>
                        <a:ea typeface="Meiryo UI" panose="020B0604030504040204" pitchFamily="50" charset="-128"/>
                      </a:endParaRPr>
                    </a:p>
                  </a:txBody>
                  <a:tcPr marL="6910" marR="6910" marT="691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algn="ctr" fontAlgn="ctr">
                        <a:buNone/>
                      </a:pPr>
                      <a:r>
                        <a:rPr lang="en-US" altLang="ja-JP" sz="1800" u="none" strike="noStrike" dirty="0">
                          <a:effectLst/>
                          <a:latin typeface="Meiryo UI" panose="020B0604030504040204" pitchFamily="50" charset="-128"/>
                          <a:ea typeface="Meiryo UI" panose="020B0604030504040204" pitchFamily="50" charset="-128"/>
                        </a:rPr>
                        <a:t>6–25</a:t>
                      </a:r>
                      <a:endParaRPr lang="en-US" altLang="ja-JP" sz="1800" b="0" i="0" u="none" strike="noStrike" dirty="0">
                        <a:solidFill>
                          <a:srgbClr val="000000"/>
                        </a:solidFill>
                        <a:effectLst/>
                        <a:latin typeface="Meiryo UI" panose="020B0604030504040204" pitchFamily="50" charset="-128"/>
                        <a:ea typeface="Meiryo UI" panose="020B0604030504040204" pitchFamily="50" charset="-128"/>
                      </a:endParaRPr>
                    </a:p>
                  </a:txBody>
                  <a:tcPr marL="6910" marR="6910" marT="691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algn="l" fontAlgn="ctr">
                        <a:buNone/>
                      </a:pPr>
                      <a:r>
                        <a:rPr lang="en-AU" sz="1800" u="none" strike="noStrike" dirty="0">
                          <a:effectLst/>
                          <a:latin typeface="Meiryo UI" panose="020B0604030504040204" pitchFamily="50" charset="-128"/>
                          <a:ea typeface="Meiryo UI" panose="020B0604030504040204" pitchFamily="50" charset="-128"/>
                        </a:rPr>
                        <a:t>copies/</a:t>
                      </a:r>
                      <a:r>
                        <a:rPr lang="el-GR" sz="1800" u="none" strike="noStrike" dirty="0">
                          <a:effectLst/>
                          <a:latin typeface="Meiryo UI" panose="020B0604030504040204" pitchFamily="50" charset="-128"/>
                          <a:ea typeface="Meiryo UI" panose="020B0604030504040204" pitchFamily="50" charset="-128"/>
                        </a:rPr>
                        <a:t>μ</a:t>
                      </a:r>
                      <a:r>
                        <a:rPr lang="en-AU" sz="1800" u="none" strike="noStrike" dirty="0">
                          <a:effectLst/>
                          <a:latin typeface="Meiryo UI" panose="020B0604030504040204" pitchFamily="50" charset="-128"/>
                          <a:ea typeface="Meiryo UI" panose="020B0604030504040204" pitchFamily="50" charset="-128"/>
                        </a:rPr>
                        <a:t>L</a:t>
                      </a:r>
                      <a:endParaRPr lang="en-AU" sz="1800" b="0" i="0" u="none" strike="noStrike" dirty="0">
                        <a:solidFill>
                          <a:srgbClr val="000000"/>
                        </a:solidFill>
                        <a:effectLst/>
                        <a:latin typeface="Meiryo UI" panose="020B0604030504040204" pitchFamily="50" charset="-128"/>
                        <a:ea typeface="Meiryo UI" panose="020B0604030504040204" pitchFamily="50" charset="-128"/>
                      </a:endParaRPr>
                    </a:p>
                  </a:txBody>
                  <a:tcPr marL="6910" marR="6910" marT="691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3467353469"/>
                  </a:ext>
                </a:extLst>
              </a:tr>
              <a:tr h="387972">
                <a:tc>
                  <a:txBody>
                    <a:bodyPr/>
                    <a:lstStyle/>
                    <a:p>
                      <a:pPr algn="l" fontAlgn="ctr">
                        <a:buNone/>
                      </a:pPr>
                      <a:r>
                        <a:rPr lang="en-US" sz="1800" u="none" strike="noStrike" dirty="0">
                          <a:effectLst/>
                          <a:latin typeface="Meiryo UI" panose="020B0604030504040204" pitchFamily="50" charset="-128"/>
                          <a:ea typeface="Meiryo UI" panose="020B0604030504040204" pitchFamily="50" charset="-128"/>
                        </a:rPr>
                        <a:t>TaqMan SCID/SMA Plus Assay (</a:t>
                      </a:r>
                      <a:r>
                        <a:rPr lang="en-US" sz="1800" u="none" strike="noStrike" dirty="0" err="1">
                          <a:effectLst/>
                          <a:latin typeface="Meiryo UI" panose="020B0604030504040204" pitchFamily="50" charset="-128"/>
                          <a:ea typeface="Meiryo UI" panose="020B0604030504040204" pitchFamily="50" charset="-128"/>
                        </a:rPr>
                        <a:t>Thermo</a:t>
                      </a:r>
                      <a:r>
                        <a:rPr lang="en-US" sz="1800" u="none" strike="noStrike" dirty="0">
                          <a:effectLst/>
                          <a:latin typeface="Meiryo UI" panose="020B0604030504040204" pitchFamily="50" charset="-128"/>
                          <a:ea typeface="Meiryo UI" panose="020B0604030504040204" pitchFamily="50" charset="-128"/>
                        </a:rPr>
                        <a:t> Fisher Scientific, USA)</a:t>
                      </a:r>
                      <a:endParaRPr lang="en-US" sz="1800" b="0" i="0" u="none" strike="noStrike" dirty="0">
                        <a:solidFill>
                          <a:srgbClr val="000000"/>
                        </a:solidFill>
                        <a:effectLst/>
                        <a:latin typeface="Meiryo UI" panose="020B0604030504040204" pitchFamily="50" charset="-128"/>
                        <a:ea typeface="Meiryo UI" panose="020B0604030504040204" pitchFamily="50" charset="-128"/>
                      </a:endParaRPr>
                    </a:p>
                  </a:txBody>
                  <a:tcPr marL="6910" marR="6910" marT="691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buNone/>
                      </a:pPr>
                      <a:r>
                        <a:rPr lang="en-US" altLang="ja-JP" sz="1800" u="none" strike="noStrike">
                          <a:effectLst/>
                          <a:latin typeface="Meiryo UI" panose="020B0604030504040204" pitchFamily="50" charset="-128"/>
                          <a:ea typeface="Meiryo UI" panose="020B0604030504040204" pitchFamily="50" charset="-128"/>
                        </a:rPr>
                        <a:t>20</a:t>
                      </a:r>
                      <a:endParaRPr lang="en-US" altLang="ja-JP" sz="1800" b="0" i="0" u="none" strike="noStrike">
                        <a:solidFill>
                          <a:srgbClr val="000000"/>
                        </a:solidFill>
                        <a:effectLst/>
                        <a:latin typeface="Meiryo UI" panose="020B0604030504040204" pitchFamily="50" charset="-128"/>
                        <a:ea typeface="Meiryo UI" panose="020B0604030504040204" pitchFamily="50" charset="-128"/>
                      </a:endParaRPr>
                    </a:p>
                  </a:txBody>
                  <a:tcPr marL="6910" marR="6910" marT="691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buNone/>
                      </a:pPr>
                      <a:r>
                        <a:rPr lang="en-US" altLang="ja-JP" sz="1800" u="none" strike="noStrike">
                          <a:effectLst/>
                          <a:latin typeface="Meiryo UI" panose="020B0604030504040204" pitchFamily="50" charset="-128"/>
                          <a:ea typeface="Meiryo UI" panose="020B0604030504040204" pitchFamily="50" charset="-128"/>
                        </a:rPr>
                        <a:t>20</a:t>
                      </a:r>
                      <a:endParaRPr lang="en-US" altLang="ja-JP" sz="1800" b="0" i="0" u="none" strike="noStrike">
                        <a:solidFill>
                          <a:srgbClr val="000000"/>
                        </a:solidFill>
                        <a:effectLst/>
                        <a:latin typeface="Meiryo UI" panose="020B0604030504040204" pitchFamily="50" charset="-128"/>
                        <a:ea typeface="Meiryo UI" panose="020B0604030504040204" pitchFamily="50" charset="-128"/>
                      </a:endParaRPr>
                    </a:p>
                  </a:txBody>
                  <a:tcPr marL="6910" marR="6910" marT="691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l" fontAlgn="ctr">
                        <a:buNone/>
                      </a:pPr>
                      <a:r>
                        <a:rPr lang="en-AU" sz="1800" u="none" strike="noStrike" dirty="0">
                          <a:effectLst/>
                          <a:latin typeface="Meiryo UI" panose="020B0604030504040204" pitchFamily="50" charset="-128"/>
                          <a:ea typeface="Meiryo UI" panose="020B0604030504040204" pitchFamily="50" charset="-128"/>
                        </a:rPr>
                        <a:t>copies/</a:t>
                      </a:r>
                      <a:r>
                        <a:rPr lang="el-GR" sz="1800" u="none" strike="noStrike" dirty="0">
                          <a:effectLst/>
                          <a:latin typeface="Meiryo UI" panose="020B0604030504040204" pitchFamily="50" charset="-128"/>
                          <a:ea typeface="Meiryo UI" panose="020B0604030504040204" pitchFamily="50" charset="-128"/>
                        </a:rPr>
                        <a:t>μ</a:t>
                      </a:r>
                      <a:r>
                        <a:rPr lang="en-AU" sz="1800" u="none" strike="noStrike" dirty="0">
                          <a:effectLst/>
                          <a:latin typeface="Meiryo UI" panose="020B0604030504040204" pitchFamily="50" charset="-128"/>
                          <a:ea typeface="Meiryo UI" panose="020B0604030504040204" pitchFamily="50" charset="-128"/>
                        </a:rPr>
                        <a:t>L</a:t>
                      </a:r>
                      <a:endParaRPr lang="en-AU" sz="1800" b="0" i="0" u="none" strike="noStrike" dirty="0">
                        <a:solidFill>
                          <a:srgbClr val="000000"/>
                        </a:solidFill>
                        <a:effectLst/>
                        <a:latin typeface="Meiryo UI" panose="020B0604030504040204" pitchFamily="50" charset="-128"/>
                        <a:ea typeface="Meiryo UI" panose="020B0604030504040204" pitchFamily="50" charset="-128"/>
                      </a:endParaRPr>
                    </a:p>
                  </a:txBody>
                  <a:tcPr marL="6910" marR="6910" marT="691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592210240"/>
                  </a:ext>
                </a:extLst>
              </a:tr>
              <a:tr h="391738">
                <a:tc>
                  <a:txBody>
                    <a:bodyPr/>
                    <a:lstStyle/>
                    <a:p>
                      <a:pPr algn="l" fontAlgn="ctr">
                        <a:buNone/>
                      </a:pPr>
                      <a:r>
                        <a:rPr lang="en-AU" sz="1800" u="none" strike="noStrike" dirty="0">
                          <a:effectLst/>
                          <a:latin typeface="Meiryo UI" panose="020B0604030504040204" pitchFamily="50" charset="-128"/>
                          <a:ea typeface="Meiryo UI" panose="020B0604030504040204" pitchFamily="50" charset="-128"/>
                        </a:rPr>
                        <a:t>TKR (Nihon Techno Service Co., Ltd., Japan)</a:t>
                      </a:r>
                      <a:endParaRPr lang="en-AU" sz="1800" b="0" i="0" u="none" strike="noStrike" dirty="0">
                        <a:solidFill>
                          <a:srgbClr val="000000"/>
                        </a:solidFill>
                        <a:effectLst/>
                        <a:latin typeface="Meiryo UI" panose="020B0604030504040204" pitchFamily="50" charset="-128"/>
                        <a:ea typeface="Meiryo UI" panose="020B0604030504040204" pitchFamily="50" charset="-128"/>
                      </a:endParaRPr>
                    </a:p>
                  </a:txBody>
                  <a:tcPr marL="6910" marR="6910" marT="691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algn="ctr" fontAlgn="ctr">
                        <a:buNone/>
                      </a:pPr>
                      <a:r>
                        <a:rPr lang="en-US" altLang="ja-JP" sz="1800" u="none" strike="noStrike" dirty="0">
                          <a:effectLst/>
                          <a:latin typeface="Meiryo UI" panose="020B0604030504040204" pitchFamily="50" charset="-128"/>
                          <a:ea typeface="Meiryo UI" panose="020B0604030504040204" pitchFamily="50" charset="-128"/>
                        </a:rPr>
                        <a:t>15–20</a:t>
                      </a:r>
                      <a:endParaRPr lang="en-US" altLang="ja-JP" sz="1800" b="0" i="0" u="none" strike="noStrike" dirty="0">
                        <a:solidFill>
                          <a:srgbClr val="000000"/>
                        </a:solidFill>
                        <a:effectLst/>
                        <a:latin typeface="Meiryo UI" panose="020B0604030504040204" pitchFamily="50" charset="-128"/>
                        <a:ea typeface="Meiryo UI" panose="020B0604030504040204" pitchFamily="50" charset="-128"/>
                      </a:endParaRPr>
                    </a:p>
                  </a:txBody>
                  <a:tcPr marL="6910" marR="6910" marT="691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algn="ctr" fontAlgn="ctr">
                        <a:buNone/>
                      </a:pPr>
                      <a:r>
                        <a:rPr lang="en-US" altLang="ja-JP" sz="1800" u="none" strike="noStrike" dirty="0">
                          <a:effectLst/>
                          <a:latin typeface="Meiryo UI" panose="020B0604030504040204" pitchFamily="50" charset="-128"/>
                          <a:ea typeface="Meiryo UI" panose="020B0604030504040204" pitchFamily="50" charset="-128"/>
                        </a:rPr>
                        <a:t>10–20</a:t>
                      </a:r>
                      <a:endParaRPr lang="en-US" altLang="ja-JP" sz="1800" b="0" i="0" u="none" strike="noStrike" dirty="0">
                        <a:solidFill>
                          <a:srgbClr val="000000"/>
                        </a:solidFill>
                        <a:effectLst/>
                        <a:latin typeface="Meiryo UI" panose="020B0604030504040204" pitchFamily="50" charset="-128"/>
                        <a:ea typeface="Meiryo UI" panose="020B0604030504040204" pitchFamily="50" charset="-128"/>
                      </a:endParaRPr>
                    </a:p>
                  </a:txBody>
                  <a:tcPr marL="6910" marR="6910" marT="691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algn="l" fontAlgn="ctr">
                        <a:buNone/>
                      </a:pPr>
                      <a:r>
                        <a:rPr lang="en-AU" sz="1800" u="none" strike="noStrike" dirty="0">
                          <a:effectLst/>
                          <a:latin typeface="Meiryo UI" panose="020B0604030504040204" pitchFamily="50" charset="-128"/>
                          <a:ea typeface="Meiryo UI" panose="020B0604030504040204" pitchFamily="50" charset="-128"/>
                        </a:rPr>
                        <a:t>copies/</a:t>
                      </a:r>
                      <a:r>
                        <a:rPr lang="el-GR" sz="1800" u="none" strike="noStrike" dirty="0">
                          <a:effectLst/>
                          <a:latin typeface="Meiryo UI" panose="020B0604030504040204" pitchFamily="50" charset="-128"/>
                          <a:ea typeface="Meiryo UI" panose="020B0604030504040204" pitchFamily="50" charset="-128"/>
                        </a:rPr>
                        <a:t>μ</a:t>
                      </a:r>
                      <a:r>
                        <a:rPr lang="en-AU" sz="1800" u="none" strike="noStrike" dirty="0">
                          <a:effectLst/>
                          <a:latin typeface="Meiryo UI" panose="020B0604030504040204" pitchFamily="50" charset="-128"/>
                          <a:ea typeface="Meiryo UI" panose="020B0604030504040204" pitchFamily="50" charset="-128"/>
                        </a:rPr>
                        <a:t>L</a:t>
                      </a:r>
                      <a:endParaRPr lang="en-AU" sz="1800" b="0" i="0" u="none" strike="noStrike" dirty="0">
                        <a:solidFill>
                          <a:srgbClr val="000000"/>
                        </a:solidFill>
                        <a:effectLst/>
                        <a:latin typeface="Meiryo UI" panose="020B0604030504040204" pitchFamily="50" charset="-128"/>
                        <a:ea typeface="Meiryo UI" panose="020B0604030504040204" pitchFamily="50" charset="-128"/>
                      </a:endParaRPr>
                    </a:p>
                  </a:txBody>
                  <a:tcPr marL="6910" marR="6910" marT="691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869680381"/>
                  </a:ext>
                </a:extLst>
              </a:tr>
              <a:tr h="391738">
                <a:tc>
                  <a:txBody>
                    <a:bodyPr/>
                    <a:lstStyle/>
                    <a:p>
                      <a:pPr algn="l" fontAlgn="ctr">
                        <a:buNone/>
                      </a:pPr>
                      <a:r>
                        <a:rPr lang="en-AU" sz="1800" u="none" strike="noStrike">
                          <a:effectLst/>
                          <a:latin typeface="Meiryo UI" panose="020B0604030504040204" pitchFamily="50" charset="-128"/>
                          <a:ea typeface="Meiryo UI" panose="020B0604030504040204" pitchFamily="50" charset="-128"/>
                        </a:rPr>
                        <a:t>TKSneoFinder (Shimadzu SDC, Japan)</a:t>
                      </a:r>
                      <a:endParaRPr lang="en-AU" sz="1800" b="0" i="0" u="none" strike="noStrike">
                        <a:solidFill>
                          <a:srgbClr val="000000"/>
                        </a:solidFill>
                        <a:effectLst/>
                        <a:latin typeface="Meiryo UI" panose="020B0604030504040204" pitchFamily="50" charset="-128"/>
                        <a:ea typeface="Meiryo UI" panose="020B0604030504040204" pitchFamily="50" charset="-128"/>
                      </a:endParaRPr>
                    </a:p>
                  </a:txBody>
                  <a:tcPr marL="6910" marR="6910" marT="691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buNone/>
                      </a:pPr>
                      <a:r>
                        <a:rPr lang="en-US" altLang="ja-JP" sz="1800" u="none" strike="noStrike">
                          <a:effectLst/>
                          <a:latin typeface="Meiryo UI" panose="020B0604030504040204" pitchFamily="50" charset="-128"/>
                          <a:ea typeface="Meiryo UI" panose="020B0604030504040204" pitchFamily="50" charset="-128"/>
                        </a:rPr>
                        <a:t>9–20</a:t>
                      </a:r>
                      <a:endParaRPr lang="en-US" altLang="ja-JP" sz="1800" b="0" i="0" u="none" strike="noStrike">
                        <a:solidFill>
                          <a:srgbClr val="000000"/>
                        </a:solidFill>
                        <a:effectLst/>
                        <a:latin typeface="Meiryo UI" panose="020B0604030504040204" pitchFamily="50" charset="-128"/>
                        <a:ea typeface="Meiryo UI" panose="020B0604030504040204" pitchFamily="50" charset="-128"/>
                      </a:endParaRPr>
                    </a:p>
                  </a:txBody>
                  <a:tcPr marL="6910" marR="6910" marT="691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buNone/>
                      </a:pPr>
                      <a:r>
                        <a:rPr lang="en-US" altLang="ja-JP" sz="1800" u="none" strike="noStrike" dirty="0">
                          <a:effectLst/>
                          <a:latin typeface="Meiryo UI" panose="020B0604030504040204" pitchFamily="50" charset="-128"/>
                          <a:ea typeface="Meiryo UI" panose="020B0604030504040204" pitchFamily="50" charset="-128"/>
                        </a:rPr>
                        <a:t>7–20</a:t>
                      </a:r>
                      <a:endParaRPr lang="en-US" altLang="ja-JP" sz="1800" b="0" i="0" u="none" strike="noStrike" dirty="0">
                        <a:solidFill>
                          <a:srgbClr val="000000"/>
                        </a:solidFill>
                        <a:effectLst/>
                        <a:latin typeface="Meiryo UI" panose="020B0604030504040204" pitchFamily="50" charset="-128"/>
                        <a:ea typeface="Meiryo UI" panose="020B0604030504040204" pitchFamily="50" charset="-128"/>
                      </a:endParaRPr>
                    </a:p>
                  </a:txBody>
                  <a:tcPr marL="6910" marR="6910" marT="691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l" fontAlgn="ctr">
                        <a:buNone/>
                      </a:pPr>
                      <a:r>
                        <a:rPr lang="en-AU" sz="1800" u="none" strike="noStrike" dirty="0">
                          <a:effectLst/>
                          <a:latin typeface="Meiryo UI" panose="020B0604030504040204" pitchFamily="50" charset="-128"/>
                          <a:ea typeface="Meiryo UI" panose="020B0604030504040204" pitchFamily="50" charset="-128"/>
                        </a:rPr>
                        <a:t>copies/</a:t>
                      </a:r>
                      <a:r>
                        <a:rPr lang="el-GR" sz="1800" u="none" strike="noStrike" dirty="0">
                          <a:effectLst/>
                          <a:latin typeface="Meiryo UI" panose="020B0604030504040204" pitchFamily="50" charset="-128"/>
                          <a:ea typeface="Meiryo UI" panose="020B0604030504040204" pitchFamily="50" charset="-128"/>
                        </a:rPr>
                        <a:t>μ</a:t>
                      </a:r>
                      <a:r>
                        <a:rPr lang="en-AU" sz="1800" u="none" strike="noStrike" dirty="0">
                          <a:effectLst/>
                          <a:latin typeface="Meiryo UI" panose="020B0604030504040204" pitchFamily="50" charset="-128"/>
                          <a:ea typeface="Meiryo UI" panose="020B0604030504040204" pitchFamily="50" charset="-128"/>
                        </a:rPr>
                        <a:t>L</a:t>
                      </a:r>
                      <a:endParaRPr lang="en-AU" sz="1800" b="0" i="0" u="none" strike="noStrike" dirty="0">
                        <a:solidFill>
                          <a:srgbClr val="000000"/>
                        </a:solidFill>
                        <a:effectLst/>
                        <a:latin typeface="Meiryo UI" panose="020B0604030504040204" pitchFamily="50" charset="-128"/>
                        <a:ea typeface="Meiryo UI" panose="020B0604030504040204" pitchFamily="50" charset="-128"/>
                      </a:endParaRPr>
                    </a:p>
                  </a:txBody>
                  <a:tcPr marL="6910" marR="6910" marT="691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083416600"/>
                  </a:ext>
                </a:extLst>
              </a:tr>
              <a:tr h="391738">
                <a:tc>
                  <a:txBody>
                    <a:bodyPr/>
                    <a:lstStyle/>
                    <a:p>
                      <a:pPr algn="l" fontAlgn="ctr">
                        <a:buNone/>
                      </a:pPr>
                      <a:r>
                        <a:rPr lang="en-US" sz="1800" u="none" strike="noStrike" dirty="0">
                          <a:effectLst/>
                          <a:latin typeface="Meiryo UI" panose="020B0604030504040204" pitchFamily="50" charset="-128"/>
                          <a:ea typeface="Meiryo UI" panose="020B0604030504040204" pitchFamily="50" charset="-128"/>
                        </a:rPr>
                        <a:t>In-house assay (KM Biologics Co., Ltd., Japan)</a:t>
                      </a:r>
                      <a:endParaRPr lang="en-US" sz="1800" b="0" i="0" u="none" strike="noStrike" dirty="0">
                        <a:solidFill>
                          <a:srgbClr val="000000"/>
                        </a:solidFill>
                        <a:effectLst/>
                        <a:latin typeface="Meiryo UI" panose="020B0604030504040204" pitchFamily="50" charset="-128"/>
                        <a:ea typeface="Meiryo UI" panose="020B0604030504040204" pitchFamily="50" charset="-128"/>
                      </a:endParaRPr>
                    </a:p>
                  </a:txBody>
                  <a:tcPr marL="6910" marR="6910" marT="691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fontAlgn="ctr">
                        <a:buNone/>
                      </a:pPr>
                      <a:r>
                        <a:rPr lang="en-US" altLang="ja-JP" sz="1800" u="none" strike="noStrike" dirty="0">
                          <a:effectLst/>
                          <a:latin typeface="Meiryo UI" panose="020B0604030504040204" pitchFamily="50" charset="-128"/>
                          <a:ea typeface="Meiryo UI" panose="020B0604030504040204" pitchFamily="50" charset="-128"/>
                        </a:rPr>
                        <a:t>30</a:t>
                      </a:r>
                      <a:endParaRPr lang="en-US" altLang="ja-JP" sz="1800" b="0" i="0" u="none" strike="noStrike" dirty="0">
                        <a:solidFill>
                          <a:srgbClr val="000000"/>
                        </a:solidFill>
                        <a:effectLst/>
                        <a:latin typeface="Meiryo UI" panose="020B0604030504040204" pitchFamily="50" charset="-128"/>
                        <a:ea typeface="Meiryo UI" panose="020B0604030504040204" pitchFamily="50" charset="-128"/>
                      </a:endParaRPr>
                    </a:p>
                  </a:txBody>
                  <a:tcPr marL="6910" marR="6910" marT="691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fontAlgn="ctr">
                        <a:buNone/>
                      </a:pPr>
                      <a:r>
                        <a:rPr lang="en-US" altLang="ja-JP" sz="1800" u="none" strike="noStrike" dirty="0">
                          <a:effectLst/>
                          <a:latin typeface="Meiryo UI" panose="020B0604030504040204" pitchFamily="50" charset="-128"/>
                          <a:ea typeface="Meiryo UI" panose="020B0604030504040204" pitchFamily="50" charset="-128"/>
                        </a:rPr>
                        <a:t>10</a:t>
                      </a:r>
                      <a:endParaRPr lang="en-US" altLang="ja-JP" sz="1800" b="0" i="0" u="none" strike="noStrike" dirty="0">
                        <a:solidFill>
                          <a:srgbClr val="000000"/>
                        </a:solidFill>
                        <a:effectLst/>
                        <a:latin typeface="Meiryo UI" panose="020B0604030504040204" pitchFamily="50" charset="-128"/>
                        <a:ea typeface="Meiryo UI" panose="020B0604030504040204" pitchFamily="50" charset="-128"/>
                      </a:endParaRPr>
                    </a:p>
                  </a:txBody>
                  <a:tcPr marL="6910" marR="6910" marT="691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l" fontAlgn="ctr">
                        <a:buNone/>
                      </a:pPr>
                      <a:r>
                        <a:rPr lang="en-AU" sz="1800" u="none" strike="noStrike" dirty="0">
                          <a:effectLst/>
                          <a:latin typeface="Meiryo UI" panose="020B0604030504040204" pitchFamily="50" charset="-128"/>
                          <a:ea typeface="Meiryo UI" panose="020B0604030504040204" pitchFamily="50" charset="-128"/>
                        </a:rPr>
                        <a:t>copies/</a:t>
                      </a:r>
                      <a:r>
                        <a:rPr lang="el-GR" sz="1800" u="none" strike="noStrike" dirty="0">
                          <a:effectLst/>
                          <a:latin typeface="Meiryo UI" panose="020B0604030504040204" pitchFamily="50" charset="-128"/>
                          <a:ea typeface="Meiryo UI" panose="020B0604030504040204" pitchFamily="50" charset="-128"/>
                        </a:rPr>
                        <a:t>μ</a:t>
                      </a:r>
                      <a:r>
                        <a:rPr lang="en-AU" sz="1800" u="none" strike="noStrike" dirty="0">
                          <a:effectLst/>
                          <a:latin typeface="Meiryo UI" panose="020B0604030504040204" pitchFamily="50" charset="-128"/>
                          <a:ea typeface="Meiryo UI" panose="020B0604030504040204" pitchFamily="50" charset="-128"/>
                        </a:rPr>
                        <a:t>L</a:t>
                      </a:r>
                      <a:endParaRPr lang="en-AU" sz="1800" b="0" i="0" u="none" strike="noStrike" dirty="0">
                        <a:solidFill>
                          <a:srgbClr val="000000"/>
                        </a:solidFill>
                        <a:effectLst/>
                        <a:latin typeface="Meiryo UI" panose="020B0604030504040204" pitchFamily="50" charset="-128"/>
                        <a:ea typeface="Meiryo UI" panose="020B0604030504040204" pitchFamily="50" charset="-128"/>
                      </a:endParaRPr>
                    </a:p>
                  </a:txBody>
                  <a:tcPr marL="6910" marR="6910" marT="691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511189173"/>
                  </a:ext>
                </a:extLst>
              </a:tr>
            </a:tbl>
          </a:graphicData>
        </a:graphic>
      </p:graphicFrame>
      <p:sp>
        <p:nvSpPr>
          <p:cNvPr id="4" name="テキスト ボックス 3">
            <a:extLst>
              <a:ext uri="{FF2B5EF4-FFF2-40B4-BE49-F238E27FC236}">
                <a16:creationId xmlns:a16="http://schemas.microsoft.com/office/drawing/2014/main" id="{A0C0372E-1D51-D10E-9F7D-806AB4EC5D43}"/>
              </a:ext>
            </a:extLst>
          </p:cNvPr>
          <p:cNvSpPr txBox="1"/>
          <p:nvPr/>
        </p:nvSpPr>
        <p:spPr>
          <a:xfrm>
            <a:off x="5772727" y="5511868"/>
            <a:ext cx="5755412" cy="400110"/>
          </a:xfrm>
          <a:prstGeom prst="rect">
            <a:avLst/>
          </a:prstGeom>
          <a:noFill/>
        </p:spPr>
        <p:txBody>
          <a:bodyPr wrap="square">
            <a:spAutoFit/>
          </a:bodyPr>
          <a:lstStyle/>
          <a:p>
            <a:r>
              <a:rPr lang="en-US" altLang="ja-JP" sz="2000" dirty="0">
                <a:latin typeface="Meiryo UI" panose="020B0604030504040204" pitchFamily="50" charset="-128"/>
                <a:ea typeface="Meiryo UI" panose="020B0604030504040204" pitchFamily="50" charset="-128"/>
              </a:rPr>
              <a:t>Each testing agency set its own cutoff value.</a:t>
            </a:r>
          </a:p>
        </p:txBody>
      </p:sp>
    </p:spTree>
    <p:extLst>
      <p:ext uri="{BB962C8B-B14F-4D97-AF65-F5344CB8AC3E}">
        <p14:creationId xmlns:p14="http://schemas.microsoft.com/office/powerpoint/2010/main" val="25637269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989DFB-082A-6B20-92DE-F94DCE508F2D}"/>
              </a:ext>
            </a:extLst>
          </p:cNvPr>
          <p:cNvSpPr>
            <a:spLocks noGrp="1"/>
          </p:cNvSpPr>
          <p:nvPr>
            <p:ph type="ctrTitle"/>
          </p:nvPr>
        </p:nvSpPr>
        <p:spPr>
          <a:xfrm>
            <a:off x="4781270" y="1562756"/>
            <a:ext cx="6179765" cy="2050838"/>
          </a:xfrm>
        </p:spPr>
        <p:txBody>
          <a:bodyPr>
            <a:normAutofit/>
          </a:bodyPr>
          <a:lstStyle/>
          <a:p>
            <a:r>
              <a:rPr lang="pt-PT" dirty="0"/>
              <a:t>SESSION 2:</a:t>
            </a:r>
            <a:br>
              <a:rPr lang="pt-PT" dirty="0"/>
            </a:br>
            <a:r>
              <a:rPr lang="en-US" dirty="0"/>
              <a:t>Supporting the Journey to Adult Care</a:t>
            </a:r>
            <a:endParaRPr lang="en-GB" dirty="0"/>
          </a:p>
        </p:txBody>
      </p:sp>
      <p:sp>
        <p:nvSpPr>
          <p:cNvPr id="3" name="Subtitle 2">
            <a:extLst>
              <a:ext uri="{FF2B5EF4-FFF2-40B4-BE49-F238E27FC236}">
                <a16:creationId xmlns:a16="http://schemas.microsoft.com/office/drawing/2014/main" id="{ADB324F5-6D51-3585-1F80-6503FA37546B}"/>
              </a:ext>
            </a:extLst>
          </p:cNvPr>
          <p:cNvSpPr>
            <a:spLocks noGrp="1"/>
          </p:cNvSpPr>
          <p:nvPr>
            <p:ph type="subTitle" idx="1"/>
          </p:nvPr>
        </p:nvSpPr>
        <p:spPr>
          <a:xfrm>
            <a:off x="4857470" y="3714691"/>
            <a:ext cx="6179765" cy="1945879"/>
          </a:xfrm>
        </p:spPr>
        <p:txBody>
          <a:bodyPr>
            <a:normAutofit/>
          </a:bodyPr>
          <a:lstStyle/>
          <a:p>
            <a:r>
              <a:rPr lang="pt-PT" dirty="0" err="1"/>
              <a:t>Moderators</a:t>
            </a:r>
            <a:r>
              <a:rPr lang="pt-PT" dirty="0"/>
              <a:t>: </a:t>
            </a:r>
            <a:r>
              <a:rPr lang="en-GB" b="1" i="1" dirty="0"/>
              <a:t>Dimas Adhi Sugiharto,</a:t>
            </a:r>
          </a:p>
          <a:p>
            <a:r>
              <a:rPr lang="en-GB" b="1" dirty="0"/>
              <a:t>and </a:t>
            </a:r>
          </a:p>
          <a:p>
            <a:r>
              <a:rPr lang="en-GB" b="1" i="1" dirty="0"/>
              <a:t>Prof Surjit Singh</a:t>
            </a:r>
            <a:br>
              <a:rPr lang="en-GB" b="1" i="1" dirty="0"/>
            </a:br>
            <a:endParaRPr lang="en-GB" dirty="0"/>
          </a:p>
        </p:txBody>
      </p:sp>
    </p:spTree>
    <p:extLst>
      <p:ext uri="{BB962C8B-B14F-4D97-AF65-F5344CB8AC3E}">
        <p14:creationId xmlns:p14="http://schemas.microsoft.com/office/powerpoint/2010/main" val="82860439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1E9368-E32A-4BDE-6CED-F51DA88AF65C}"/>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2A5D9F96-C15F-49F9-FEE2-4D53F2577952}"/>
              </a:ext>
            </a:extLst>
          </p:cNvPr>
          <p:cNvSpPr>
            <a:spLocks noGrp="1"/>
          </p:cNvSpPr>
          <p:nvPr>
            <p:ph type="title"/>
          </p:nvPr>
        </p:nvSpPr>
        <p:spPr>
          <a:xfrm>
            <a:off x="838200" y="143455"/>
            <a:ext cx="10515600" cy="547022"/>
          </a:xfrm>
        </p:spPr>
        <p:txBody>
          <a:bodyPr>
            <a:noAutofit/>
          </a:bodyPr>
          <a:lstStyle/>
          <a:p>
            <a:r>
              <a:rPr lang="ja-JP" altLang="en-US" sz="2400" dirty="0">
                <a:latin typeface="Meiryo UI" panose="020B0604030504040204" pitchFamily="50" charset="-128"/>
                <a:ea typeface="Meiryo UI" panose="020B0604030504040204" pitchFamily="50" charset="-128"/>
              </a:rPr>
              <a:t>③</a:t>
            </a:r>
            <a:r>
              <a:rPr lang="en-US" altLang="ja-JP" sz="2400" dirty="0">
                <a:latin typeface="Meiryo UI" panose="020B0604030504040204" pitchFamily="50" charset="-128"/>
                <a:ea typeface="Meiryo UI" panose="020B0604030504040204" pitchFamily="50" charset="-128"/>
              </a:rPr>
              <a:t> Kit Comparison: Introduction Rate by Kit Used</a:t>
            </a:r>
            <a:endParaRPr lang="ja-JP" altLang="en-US" sz="2400" dirty="0">
              <a:latin typeface="Meiryo UI" panose="020B0604030504040204" pitchFamily="50" charset="-128"/>
              <a:ea typeface="Meiryo UI" panose="020B0604030504040204" pitchFamily="50" charset="-128"/>
            </a:endParaRPr>
          </a:p>
        </p:txBody>
      </p:sp>
      <p:pic>
        <p:nvPicPr>
          <p:cNvPr id="5" name="図 4" descr="グラフ, ヒストグラム&#10;&#10;AI 生成コンテンツは誤りを含む可能性があります。">
            <a:extLst>
              <a:ext uri="{FF2B5EF4-FFF2-40B4-BE49-F238E27FC236}">
                <a16:creationId xmlns:a16="http://schemas.microsoft.com/office/drawing/2014/main" id="{0A666024-75C1-C870-C4BE-69EF26DD9675}"/>
              </a:ext>
            </a:extLst>
          </p:cNvPr>
          <p:cNvPicPr>
            <a:picLocks noChangeAspect="1"/>
          </p:cNvPicPr>
          <p:nvPr/>
        </p:nvPicPr>
        <p:blipFill>
          <a:blip r:embed="rId3"/>
          <a:stretch>
            <a:fillRect/>
          </a:stretch>
        </p:blipFill>
        <p:spPr>
          <a:xfrm>
            <a:off x="1345728" y="690476"/>
            <a:ext cx="4895174" cy="4642845"/>
          </a:xfrm>
          <a:prstGeom prst="rect">
            <a:avLst/>
          </a:prstGeom>
        </p:spPr>
      </p:pic>
      <p:pic>
        <p:nvPicPr>
          <p:cNvPr id="7" name="図 6" descr="グラフ, ヒストグラム&#10;&#10;AI 生成コンテンツは誤りを含む可能性があります。">
            <a:extLst>
              <a:ext uri="{FF2B5EF4-FFF2-40B4-BE49-F238E27FC236}">
                <a16:creationId xmlns:a16="http://schemas.microsoft.com/office/drawing/2014/main" id="{3CF56853-34ED-6681-4314-A68A003316E5}"/>
              </a:ext>
            </a:extLst>
          </p:cNvPr>
          <p:cNvPicPr>
            <a:picLocks noChangeAspect="1"/>
          </p:cNvPicPr>
          <p:nvPr/>
        </p:nvPicPr>
        <p:blipFill>
          <a:blip r:embed="rId4"/>
          <a:stretch>
            <a:fillRect/>
          </a:stretch>
        </p:blipFill>
        <p:spPr>
          <a:xfrm>
            <a:off x="6764593" y="590629"/>
            <a:ext cx="4845257" cy="4642845"/>
          </a:xfrm>
          <a:prstGeom prst="rect">
            <a:avLst/>
          </a:prstGeom>
        </p:spPr>
      </p:pic>
      <p:pic>
        <p:nvPicPr>
          <p:cNvPr id="9" name="図 8" descr="テキスト&#10;&#10;AI 生成コンテンツは誤りを含む可能性があります。">
            <a:extLst>
              <a:ext uri="{FF2B5EF4-FFF2-40B4-BE49-F238E27FC236}">
                <a16:creationId xmlns:a16="http://schemas.microsoft.com/office/drawing/2014/main" id="{F6D5C0B9-79D0-EBF0-D048-C54E0C0F8ABD}"/>
              </a:ext>
            </a:extLst>
          </p:cNvPr>
          <p:cNvPicPr>
            <a:picLocks noChangeAspect="1"/>
          </p:cNvPicPr>
          <p:nvPr/>
        </p:nvPicPr>
        <p:blipFill>
          <a:blip r:embed="rId5"/>
          <a:stretch>
            <a:fillRect/>
          </a:stretch>
        </p:blipFill>
        <p:spPr>
          <a:xfrm>
            <a:off x="3416666" y="5211146"/>
            <a:ext cx="5926001" cy="855210"/>
          </a:xfrm>
          <a:prstGeom prst="rect">
            <a:avLst/>
          </a:prstGeom>
        </p:spPr>
      </p:pic>
      <p:sp>
        <p:nvSpPr>
          <p:cNvPr id="3" name="テキスト ボックス 2">
            <a:extLst>
              <a:ext uri="{FF2B5EF4-FFF2-40B4-BE49-F238E27FC236}">
                <a16:creationId xmlns:a16="http://schemas.microsoft.com/office/drawing/2014/main" id="{08B507AD-E211-1C84-9243-7E68DF7350B4}"/>
              </a:ext>
            </a:extLst>
          </p:cNvPr>
          <p:cNvSpPr txBox="1"/>
          <p:nvPr/>
        </p:nvSpPr>
        <p:spPr>
          <a:xfrm>
            <a:off x="731697" y="6066356"/>
            <a:ext cx="10728607" cy="707886"/>
          </a:xfrm>
          <a:prstGeom prst="rect">
            <a:avLst/>
          </a:prstGeom>
          <a:noFill/>
        </p:spPr>
        <p:txBody>
          <a:bodyPr wrap="square" rtlCol="0">
            <a:spAutoFit/>
          </a:bodyPr>
          <a:lstStyle/>
          <a:p>
            <a:pPr marL="342900" indent="-342900">
              <a:buFont typeface="Wingdings" panose="05000000000000000000" pitchFamily="2" charset="2"/>
              <a:buChar char="Ø"/>
            </a:pPr>
            <a:r>
              <a:rPr lang="en-US" altLang="ja-JP" sz="2000" dirty="0">
                <a:latin typeface="Meiryo UI" panose="020B0604030504040204" pitchFamily="50" charset="-128"/>
                <a:ea typeface="Meiryo UI" panose="020B0604030504040204" pitchFamily="50" charset="-128"/>
              </a:rPr>
              <a:t>Despite some variation among kits, all results fall below the benchmark of </a:t>
            </a:r>
            <a:r>
              <a:rPr lang="en-US" altLang="ja-JP" sz="2000" b="1" dirty="0">
                <a:latin typeface="Meiryo UI" panose="020B0604030504040204" pitchFamily="50" charset="-128"/>
                <a:ea typeface="Meiryo UI" panose="020B0604030504040204" pitchFamily="50" charset="-128"/>
              </a:rPr>
              <a:t>0.10%</a:t>
            </a:r>
            <a:r>
              <a:rPr lang="en-US" altLang="ja-JP" sz="2000" dirty="0">
                <a:latin typeface="Meiryo UI" panose="020B0604030504040204" pitchFamily="50" charset="-128"/>
                <a:ea typeface="Meiryo UI" panose="020B0604030504040204" pitchFamily="50" charset="-128"/>
              </a:rPr>
              <a:t>, indicating that each kit likely possesses sufficient performance.</a:t>
            </a:r>
          </a:p>
        </p:txBody>
      </p:sp>
    </p:spTree>
    <p:extLst>
      <p:ext uri="{BB962C8B-B14F-4D97-AF65-F5344CB8AC3E}">
        <p14:creationId xmlns:p14="http://schemas.microsoft.com/office/powerpoint/2010/main" val="168510568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2C97DD-421D-5F94-38A8-4A386F982D3C}"/>
            </a:ext>
          </a:extLst>
        </p:cNvPr>
        <p:cNvGrpSpPr/>
        <p:nvPr/>
      </p:nvGrpSpPr>
      <p:grpSpPr>
        <a:xfrm>
          <a:off x="0" y="0"/>
          <a:ext cx="0" cy="0"/>
          <a:chOff x="0" y="0"/>
          <a:chExt cx="0" cy="0"/>
        </a:xfrm>
      </p:grpSpPr>
      <p:sp>
        <p:nvSpPr>
          <p:cNvPr id="4" name="正方形/長方形 3">
            <a:extLst>
              <a:ext uri="{FF2B5EF4-FFF2-40B4-BE49-F238E27FC236}">
                <a16:creationId xmlns:a16="http://schemas.microsoft.com/office/drawing/2014/main" id="{5B9A1650-0CD3-457E-3A5B-A9076AD7C7E8}"/>
              </a:ext>
            </a:extLst>
          </p:cNvPr>
          <p:cNvSpPr/>
          <p:nvPr/>
        </p:nvSpPr>
        <p:spPr>
          <a:xfrm>
            <a:off x="1229899" y="2823481"/>
            <a:ext cx="9770613" cy="1445124"/>
          </a:xfrm>
          <a:prstGeom prst="rect">
            <a:avLst/>
          </a:prstGeom>
          <a:solidFill>
            <a:schemeClr val="accent6">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sz="1632">
              <a:latin typeface="Meiryo UI" panose="020B0604030504040204" pitchFamily="50" charset="-128"/>
              <a:ea typeface="Meiryo UI" panose="020B0604030504040204" pitchFamily="50" charset="-128"/>
            </a:endParaRPr>
          </a:p>
        </p:txBody>
      </p:sp>
      <p:sp>
        <p:nvSpPr>
          <p:cNvPr id="2" name="タイトル 1">
            <a:extLst>
              <a:ext uri="{FF2B5EF4-FFF2-40B4-BE49-F238E27FC236}">
                <a16:creationId xmlns:a16="http://schemas.microsoft.com/office/drawing/2014/main" id="{BCDE3B6A-D547-CFE7-924F-6374DE07A224}"/>
              </a:ext>
            </a:extLst>
          </p:cNvPr>
          <p:cNvSpPr>
            <a:spLocks noGrp="1"/>
          </p:cNvSpPr>
          <p:nvPr>
            <p:ph type="title"/>
          </p:nvPr>
        </p:nvSpPr>
        <p:spPr>
          <a:xfrm>
            <a:off x="838200" y="365126"/>
            <a:ext cx="10515600" cy="661570"/>
          </a:xfrm>
        </p:spPr>
        <p:txBody>
          <a:bodyPr>
            <a:noAutofit/>
          </a:bodyPr>
          <a:lstStyle/>
          <a:p>
            <a:r>
              <a:rPr lang="en-US" altLang="ja-JP" sz="3600" dirty="0">
                <a:latin typeface="Meiryo UI" panose="020B0604030504040204" pitchFamily="50" charset="-128"/>
                <a:ea typeface="Meiryo UI" panose="020B0604030504040204" pitchFamily="50" charset="-128"/>
              </a:rPr>
              <a:t>Significance of this study</a:t>
            </a:r>
            <a:endParaRPr lang="ja-JP" altLang="en-US" sz="3600" dirty="0">
              <a:latin typeface="Meiryo UI" panose="020B0604030504040204" pitchFamily="50" charset="-128"/>
              <a:ea typeface="Meiryo UI" panose="020B0604030504040204" pitchFamily="50" charset="-128"/>
            </a:endParaRPr>
          </a:p>
        </p:txBody>
      </p:sp>
      <p:sp>
        <p:nvSpPr>
          <p:cNvPr id="3" name="コンテンツ プレースホルダー 2">
            <a:extLst>
              <a:ext uri="{FF2B5EF4-FFF2-40B4-BE49-F238E27FC236}">
                <a16:creationId xmlns:a16="http://schemas.microsoft.com/office/drawing/2014/main" id="{645D9430-749F-46A6-2886-422B86B02138}"/>
              </a:ext>
            </a:extLst>
          </p:cNvPr>
          <p:cNvSpPr>
            <a:spLocks noGrp="1"/>
          </p:cNvSpPr>
          <p:nvPr>
            <p:ph idx="1"/>
          </p:nvPr>
        </p:nvSpPr>
        <p:spPr>
          <a:xfrm>
            <a:off x="1222882" y="1241941"/>
            <a:ext cx="9746237" cy="5091440"/>
          </a:xfrm>
        </p:spPr>
        <p:txBody>
          <a:bodyPr>
            <a:normAutofit/>
          </a:bodyPr>
          <a:lstStyle/>
          <a:p>
            <a:r>
              <a:rPr lang="en-US" altLang="ja-JP" sz="2400" dirty="0">
                <a:latin typeface="Meiryo UI" panose="020B0604030504040204" pitchFamily="50" charset="-128"/>
                <a:ea typeface="Meiryo UI" panose="020B0604030504040204" pitchFamily="50" charset="-128"/>
              </a:rPr>
              <a:t>This study represents the </a:t>
            </a:r>
            <a:r>
              <a:rPr lang="en-US" altLang="ja-JP" sz="2400" b="1" dirty="0">
                <a:latin typeface="Meiryo UI" panose="020B0604030504040204" pitchFamily="50" charset="-128"/>
                <a:ea typeface="Meiryo UI" panose="020B0604030504040204" pitchFamily="50" charset="-128"/>
              </a:rPr>
              <a:t>first nationwide cohort</a:t>
            </a:r>
            <a:r>
              <a:rPr lang="en-US" altLang="ja-JP" sz="2400" dirty="0">
                <a:latin typeface="Meiryo UI" panose="020B0604030504040204" pitchFamily="50" charset="-128"/>
                <a:ea typeface="Meiryo UI" panose="020B0604030504040204" pitchFamily="50" charset="-128"/>
              </a:rPr>
              <a:t> analysis of 1.3 million newborns who underwent TREC/KREC-NBS in Japan.</a:t>
            </a:r>
          </a:p>
          <a:p>
            <a:endParaRPr lang="en-US" altLang="ja-JP" sz="2400" dirty="0">
              <a:latin typeface="Meiryo UI" panose="020B0604030504040204" pitchFamily="50" charset="-128"/>
              <a:ea typeface="Meiryo UI" panose="020B0604030504040204" pitchFamily="50" charset="-128"/>
            </a:endParaRPr>
          </a:p>
          <a:p>
            <a:r>
              <a:rPr lang="en-US" altLang="ja-JP" sz="2400" b="1" dirty="0">
                <a:latin typeface="Meiryo UI" panose="020B0604030504040204" pitchFamily="50" charset="-128"/>
                <a:ea typeface="Meiryo UI" panose="020B0604030504040204" pitchFamily="50" charset="-128"/>
              </a:rPr>
              <a:t>All 15 </a:t>
            </a:r>
            <a:r>
              <a:rPr lang="en-US" altLang="ja-JP" sz="2400" b="1" dirty="0" err="1">
                <a:latin typeface="Meiryo UI" panose="020B0604030504040204" pitchFamily="50" charset="-128"/>
                <a:ea typeface="Meiryo UI" panose="020B0604030504040204" pitchFamily="50" charset="-128"/>
              </a:rPr>
              <a:t>patietnts</a:t>
            </a:r>
            <a:r>
              <a:rPr lang="en-US" altLang="ja-JP" sz="2400" b="1" dirty="0">
                <a:latin typeface="Meiryo UI" panose="020B0604030504040204" pitchFamily="50" charset="-128"/>
                <a:ea typeface="Meiryo UI" panose="020B0604030504040204" pitchFamily="50" charset="-128"/>
              </a:rPr>
              <a:t> with SCID </a:t>
            </a:r>
            <a:r>
              <a:rPr lang="en-US" altLang="ja-JP" sz="2400" dirty="0">
                <a:latin typeface="Meiryo UI" panose="020B0604030504040204" pitchFamily="50" charset="-128"/>
                <a:ea typeface="Meiryo UI" panose="020B0604030504040204" pitchFamily="50" charset="-128"/>
              </a:rPr>
              <a:t>patients who received HCT achieved engraftment and long-term survival (</a:t>
            </a:r>
            <a:r>
              <a:rPr lang="en-US" altLang="ja-JP" sz="2400" b="1" dirty="0">
                <a:latin typeface="Meiryo UI" panose="020B0604030504040204" pitchFamily="50" charset="-128"/>
                <a:ea typeface="Meiryo UI" panose="020B0604030504040204" pitchFamily="50" charset="-128"/>
              </a:rPr>
              <a:t>100% survival rate</a:t>
            </a:r>
            <a:r>
              <a:rPr lang="en-US" altLang="ja-JP" sz="2400" dirty="0">
                <a:latin typeface="Meiryo UI" panose="020B0604030504040204" pitchFamily="50" charset="-128"/>
                <a:ea typeface="Meiryo UI" panose="020B0604030504040204" pitchFamily="50" charset="-128"/>
              </a:rPr>
              <a:t>). → In a previous nationwide survey (2006–2016), the 10-year post-HCT survival rate of patients was </a:t>
            </a:r>
            <a:r>
              <a:rPr lang="en-US" altLang="ja-JP" sz="2400" b="1" dirty="0">
                <a:latin typeface="Meiryo UI" panose="020B0604030504040204" pitchFamily="50" charset="-128"/>
                <a:ea typeface="Meiryo UI" panose="020B0604030504040204" pitchFamily="50" charset="-128"/>
              </a:rPr>
              <a:t>67%</a:t>
            </a:r>
            <a:r>
              <a:rPr lang="en-US" altLang="ja-JP" sz="2400" dirty="0">
                <a:latin typeface="Meiryo UI" panose="020B0604030504040204" pitchFamily="50" charset="-128"/>
                <a:ea typeface="Meiryo UI" panose="020B0604030504040204" pitchFamily="50" charset="-128"/>
              </a:rPr>
              <a:t>.</a:t>
            </a:r>
          </a:p>
          <a:p>
            <a:endParaRPr lang="en-US" altLang="ja-JP" sz="2400" dirty="0">
              <a:latin typeface="Meiryo UI" panose="020B0604030504040204" pitchFamily="50" charset="-128"/>
              <a:ea typeface="Meiryo UI" panose="020B0604030504040204" pitchFamily="50" charset="-128"/>
            </a:endParaRPr>
          </a:p>
          <a:p>
            <a:r>
              <a:rPr lang="en-US" altLang="ja-JP" sz="2400" dirty="0">
                <a:latin typeface="Meiryo UI" panose="020B0604030504040204" pitchFamily="50" charset="-128"/>
                <a:ea typeface="Meiryo UI" panose="020B0604030504040204" pitchFamily="50" charset="-128"/>
              </a:rPr>
              <a:t>SCID was diagnosed </a:t>
            </a:r>
            <a:r>
              <a:rPr lang="en-US" altLang="ja-JP" sz="2400" b="1" dirty="0">
                <a:latin typeface="Meiryo UI" panose="020B0604030504040204" pitchFamily="50" charset="-128"/>
                <a:ea typeface="Meiryo UI" panose="020B0604030504040204" pitchFamily="50" charset="-128"/>
              </a:rPr>
              <a:t>before the onset of infection</a:t>
            </a:r>
            <a:r>
              <a:rPr lang="en-US" altLang="ja-JP" sz="2400" dirty="0">
                <a:latin typeface="Meiryo UI" panose="020B0604030504040204" pitchFamily="50" charset="-128"/>
                <a:ea typeface="Meiryo UI" panose="020B0604030504040204" pitchFamily="50" charset="-128"/>
              </a:rPr>
              <a:t>, enabling planned HCT, including pretransplant management. Additionally, early diagnosis of XLA allowed the initiation of IGRT </a:t>
            </a:r>
            <a:r>
              <a:rPr lang="en-US" altLang="ja-JP" sz="2400" b="1" dirty="0">
                <a:latin typeface="Meiryo UI" panose="020B0604030504040204" pitchFamily="50" charset="-128"/>
                <a:ea typeface="Meiryo UI" panose="020B0604030504040204" pitchFamily="50" charset="-128"/>
              </a:rPr>
              <a:t>before the onset of infection</a:t>
            </a:r>
            <a:r>
              <a:rPr lang="en-US" altLang="ja-JP" sz="2400" dirty="0">
                <a:latin typeface="Meiryo UI" panose="020B0604030504040204" pitchFamily="50" charset="-128"/>
                <a:ea typeface="Meiryo UI" panose="020B0604030504040204" pitchFamily="50" charset="-128"/>
              </a:rPr>
              <a:t>.</a:t>
            </a:r>
            <a:endParaRPr lang="ja-JP" altLang="en-US" sz="2400" dirty="0">
              <a:latin typeface="Meiryo UI" panose="020B0604030504040204" pitchFamily="50" charset="-128"/>
              <a:ea typeface="Meiryo UI" panose="020B0604030504040204" pitchFamily="50" charset="-128"/>
            </a:endParaRPr>
          </a:p>
        </p:txBody>
      </p:sp>
      <p:sp>
        <p:nvSpPr>
          <p:cNvPr id="5" name="テキスト ボックス 4">
            <a:extLst>
              <a:ext uri="{FF2B5EF4-FFF2-40B4-BE49-F238E27FC236}">
                <a16:creationId xmlns:a16="http://schemas.microsoft.com/office/drawing/2014/main" id="{DF1985AD-5C09-C1B5-246D-4C28EF4055E8}"/>
              </a:ext>
            </a:extLst>
          </p:cNvPr>
          <p:cNvSpPr txBox="1"/>
          <p:nvPr/>
        </p:nvSpPr>
        <p:spPr>
          <a:xfrm>
            <a:off x="7387264" y="4329961"/>
            <a:ext cx="3719095" cy="307777"/>
          </a:xfrm>
          <a:prstGeom prst="rect">
            <a:avLst/>
          </a:prstGeom>
          <a:noFill/>
        </p:spPr>
        <p:txBody>
          <a:bodyPr wrap="none" rtlCol="0">
            <a:spAutoFit/>
          </a:bodyPr>
          <a:lstStyle/>
          <a:p>
            <a:r>
              <a:rPr lang="en-US" altLang="ja-JP" sz="1400" dirty="0">
                <a:latin typeface="Meiryo UI" panose="020B0604030504040204" pitchFamily="50" charset="-128"/>
                <a:ea typeface="Meiryo UI" panose="020B0604030504040204" pitchFamily="50" charset="-128"/>
              </a:rPr>
              <a:t>Miyamoto S, et al. J Clin Immunol 2021.</a:t>
            </a:r>
            <a:endParaRPr kumimoji="1" lang="ja-JP" altLang="en-US" sz="14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91884689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B1CECC-BED6-78D2-497C-05BB2099C7F1}"/>
            </a:ext>
          </a:extLst>
        </p:cNvPr>
        <p:cNvGrpSpPr/>
        <p:nvPr/>
      </p:nvGrpSpPr>
      <p:grpSpPr>
        <a:xfrm>
          <a:off x="0" y="0"/>
          <a:ext cx="0" cy="0"/>
          <a:chOff x="0" y="0"/>
          <a:chExt cx="0" cy="0"/>
        </a:xfrm>
      </p:grpSpPr>
      <p:pic>
        <p:nvPicPr>
          <p:cNvPr id="5" name="図 4" descr="マップ&#10;&#10;AI 生成コンテンツは誤りを含む可能性があります。">
            <a:extLst>
              <a:ext uri="{FF2B5EF4-FFF2-40B4-BE49-F238E27FC236}">
                <a16:creationId xmlns:a16="http://schemas.microsoft.com/office/drawing/2014/main" id="{DC2D2F7A-8B4A-3794-9022-75B12EE0C075}"/>
              </a:ext>
            </a:extLst>
          </p:cNvPr>
          <p:cNvPicPr>
            <a:picLocks noChangeAspect="1"/>
          </p:cNvPicPr>
          <p:nvPr/>
        </p:nvPicPr>
        <p:blipFill>
          <a:blip r:embed="rId3"/>
          <a:stretch>
            <a:fillRect/>
          </a:stretch>
        </p:blipFill>
        <p:spPr>
          <a:xfrm>
            <a:off x="393675" y="1030040"/>
            <a:ext cx="5775860" cy="4583347"/>
          </a:xfrm>
          <a:prstGeom prst="rect">
            <a:avLst/>
          </a:prstGeom>
        </p:spPr>
      </p:pic>
      <p:sp>
        <p:nvSpPr>
          <p:cNvPr id="8" name="正方形/長方形 7">
            <a:extLst>
              <a:ext uri="{FF2B5EF4-FFF2-40B4-BE49-F238E27FC236}">
                <a16:creationId xmlns:a16="http://schemas.microsoft.com/office/drawing/2014/main" id="{B913073C-BF72-6098-CB7D-53971A5861DB}"/>
              </a:ext>
            </a:extLst>
          </p:cNvPr>
          <p:cNvSpPr/>
          <p:nvPr/>
        </p:nvSpPr>
        <p:spPr>
          <a:xfrm>
            <a:off x="6031343" y="4379197"/>
            <a:ext cx="5994400" cy="1333618"/>
          </a:xfrm>
          <a:prstGeom prst="rect">
            <a:avLst/>
          </a:prstGeom>
          <a:solidFill>
            <a:schemeClr val="accent6">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sz="1632">
              <a:latin typeface="Meiryo UI" panose="020B0604030504040204" pitchFamily="50" charset="-128"/>
              <a:ea typeface="Meiryo UI" panose="020B0604030504040204" pitchFamily="50" charset="-128"/>
            </a:endParaRPr>
          </a:p>
        </p:txBody>
      </p:sp>
      <p:sp>
        <p:nvSpPr>
          <p:cNvPr id="2" name="タイトル 1">
            <a:extLst>
              <a:ext uri="{FF2B5EF4-FFF2-40B4-BE49-F238E27FC236}">
                <a16:creationId xmlns:a16="http://schemas.microsoft.com/office/drawing/2014/main" id="{C7DBF694-6B02-19DA-76A4-1E7DF23AF292}"/>
              </a:ext>
            </a:extLst>
          </p:cNvPr>
          <p:cNvSpPr>
            <a:spLocks noGrp="1"/>
          </p:cNvSpPr>
          <p:nvPr>
            <p:ph type="title"/>
          </p:nvPr>
        </p:nvSpPr>
        <p:spPr>
          <a:xfrm>
            <a:off x="838200" y="365126"/>
            <a:ext cx="10515600" cy="565486"/>
          </a:xfrm>
        </p:spPr>
        <p:txBody>
          <a:bodyPr>
            <a:noAutofit/>
          </a:bodyPr>
          <a:lstStyle/>
          <a:p>
            <a:r>
              <a:rPr lang="en-US" altLang="ja-JP" sz="2800" dirty="0">
                <a:latin typeface="Meiryo UI" panose="020B0604030504040204" pitchFamily="50" charset="-128"/>
                <a:ea typeface="Meiryo UI" panose="020B0604030504040204" pitchFamily="50" charset="-128"/>
              </a:rPr>
              <a:t>Evaluation of the Demonstration Project</a:t>
            </a:r>
            <a:endParaRPr lang="ja-JP" altLang="en-US" sz="2800" dirty="0">
              <a:latin typeface="Meiryo UI" panose="020B0604030504040204" pitchFamily="50" charset="-128"/>
              <a:ea typeface="Meiryo UI" panose="020B0604030504040204" pitchFamily="50" charset="-128"/>
            </a:endParaRPr>
          </a:p>
        </p:txBody>
      </p:sp>
      <p:sp>
        <p:nvSpPr>
          <p:cNvPr id="3" name="コンテンツ プレースホルダー 2">
            <a:extLst>
              <a:ext uri="{FF2B5EF4-FFF2-40B4-BE49-F238E27FC236}">
                <a16:creationId xmlns:a16="http://schemas.microsoft.com/office/drawing/2014/main" id="{E41DCD0B-A3F0-AF5D-0367-9BB39DF06D67}"/>
              </a:ext>
            </a:extLst>
          </p:cNvPr>
          <p:cNvSpPr>
            <a:spLocks noGrp="1"/>
          </p:cNvSpPr>
          <p:nvPr>
            <p:ph idx="1"/>
          </p:nvPr>
        </p:nvSpPr>
        <p:spPr>
          <a:xfrm>
            <a:off x="6031343" y="1131639"/>
            <a:ext cx="5994400" cy="4583347"/>
          </a:xfrm>
        </p:spPr>
        <p:txBody>
          <a:bodyPr>
            <a:normAutofit fontScale="92500" lnSpcReduction="10000"/>
          </a:bodyPr>
          <a:lstStyle/>
          <a:p>
            <a:pPr marL="310942" indent="-310942"/>
            <a:r>
              <a:rPr lang="en-US" altLang="ja-JP" sz="2000" dirty="0">
                <a:latin typeface="Meiryo UI" panose="020B0604030504040204" pitchFamily="50" charset="-128"/>
                <a:ea typeface="Meiryo UI" panose="020B0604030504040204" pitchFamily="50" charset="-128"/>
              </a:rPr>
              <a:t>Following the introduction of public funds through the demonstration project, the program-based coverage rate of TREC/KREC-NBS in the target area increased to </a:t>
            </a:r>
            <a:r>
              <a:rPr lang="en-US" altLang="ja-JP" sz="2000" b="1" dirty="0">
                <a:latin typeface="Meiryo UI" panose="020B0604030504040204" pitchFamily="50" charset="-128"/>
                <a:ea typeface="Meiryo UI" panose="020B0604030504040204" pitchFamily="50" charset="-128"/>
              </a:rPr>
              <a:t>approximately 95%</a:t>
            </a:r>
            <a:r>
              <a:rPr lang="en-US" altLang="ja-JP" sz="2000" dirty="0">
                <a:latin typeface="Meiryo UI" panose="020B0604030504040204" pitchFamily="50" charset="-128"/>
                <a:ea typeface="Meiryo UI" panose="020B0604030504040204" pitchFamily="50" charset="-128"/>
              </a:rPr>
              <a:t>.</a:t>
            </a:r>
          </a:p>
          <a:p>
            <a:pPr marL="310942" indent="-310942"/>
            <a:endParaRPr lang="en-US" altLang="ja-JP" sz="2000" dirty="0">
              <a:latin typeface="Meiryo UI" panose="020B0604030504040204" pitchFamily="50" charset="-128"/>
              <a:ea typeface="Meiryo UI" panose="020B0604030504040204" pitchFamily="50" charset="-128"/>
            </a:endParaRPr>
          </a:p>
          <a:p>
            <a:pPr marL="310942" indent="-310942"/>
            <a:r>
              <a:rPr lang="en-US" altLang="ja-JP" sz="2000" dirty="0">
                <a:latin typeface="Meiryo UI" panose="020B0604030504040204" pitchFamily="50" charset="-128"/>
                <a:ea typeface="Meiryo UI" panose="020B0604030504040204" pitchFamily="50" charset="-128"/>
              </a:rPr>
              <a:t>However, demonstration projects are not implemented uniformly nationwide but are limited to certain regions, resulting in </a:t>
            </a:r>
            <a:r>
              <a:rPr lang="en-US" altLang="ja-JP" sz="2000" b="1" dirty="0">
                <a:latin typeface="Meiryo UI" panose="020B0604030504040204" pitchFamily="50" charset="-128"/>
                <a:ea typeface="Meiryo UI" panose="020B0604030504040204" pitchFamily="50" charset="-128"/>
              </a:rPr>
              <a:t>disparities </a:t>
            </a:r>
            <a:r>
              <a:rPr lang="en-US" altLang="ja-JP" sz="2000" dirty="0">
                <a:latin typeface="Meiryo UI" panose="020B0604030504040204" pitchFamily="50" charset="-128"/>
                <a:ea typeface="Meiryo UI" panose="020B0604030504040204" pitchFamily="50" charset="-128"/>
              </a:rPr>
              <a:t>in implementation status and cost burdens depending on the region of birth.</a:t>
            </a:r>
          </a:p>
          <a:p>
            <a:pPr marL="310942" indent="-310942"/>
            <a:endParaRPr lang="en-US" altLang="ja-JP" sz="2000" dirty="0">
              <a:latin typeface="Meiryo UI" panose="020B0604030504040204" pitchFamily="50" charset="-128"/>
              <a:ea typeface="Meiryo UI" panose="020B0604030504040204" pitchFamily="50" charset="-128"/>
            </a:endParaRPr>
          </a:p>
          <a:p>
            <a:pPr marL="310942" indent="-310942"/>
            <a:r>
              <a:rPr lang="en-US" altLang="ja-JP" sz="2000" dirty="0">
                <a:latin typeface="Meiryo UI" panose="020B0604030504040204" pitchFamily="50" charset="-128"/>
                <a:ea typeface="Meiryo UI" panose="020B0604030504040204" pitchFamily="50" charset="-128"/>
              </a:rPr>
              <a:t>For diseases like SCID/XLA, for which early diagnosis determines prognosis, </a:t>
            </a:r>
            <a:r>
              <a:rPr lang="en-US" altLang="ja-JP" sz="2000" b="1" dirty="0">
                <a:latin typeface="Meiryo UI" panose="020B0604030504040204" pitchFamily="50" charset="-128"/>
                <a:ea typeface="Meiryo UI" panose="020B0604030504040204" pitchFamily="50" charset="-128"/>
              </a:rPr>
              <a:t>public funding </a:t>
            </a:r>
            <a:r>
              <a:rPr lang="en-US" altLang="ja-JP" sz="2000" dirty="0">
                <a:latin typeface="Meiryo UI" panose="020B0604030504040204" pitchFamily="50" charset="-128"/>
                <a:ea typeface="Meiryo UI" panose="020B0604030504040204" pitchFamily="50" charset="-128"/>
              </a:rPr>
              <a:t>for TREC/KREC-NBS is desirable to prevent disparities in outcomes due to differences in birth region.</a:t>
            </a:r>
            <a:endParaRPr lang="ja-JP" altLang="en-US" sz="2000" dirty="0">
              <a:latin typeface="Meiryo UI" panose="020B0604030504040204" pitchFamily="50" charset="-128"/>
              <a:ea typeface="Meiryo UI" panose="020B0604030504040204" pitchFamily="50" charset="-128"/>
            </a:endParaRPr>
          </a:p>
        </p:txBody>
      </p:sp>
      <p:sp>
        <p:nvSpPr>
          <p:cNvPr id="7" name="テキスト ボックス 6">
            <a:extLst>
              <a:ext uri="{FF2B5EF4-FFF2-40B4-BE49-F238E27FC236}">
                <a16:creationId xmlns:a16="http://schemas.microsoft.com/office/drawing/2014/main" id="{788B2E88-990A-F597-D889-524713CDC63B}"/>
              </a:ext>
            </a:extLst>
          </p:cNvPr>
          <p:cNvSpPr txBox="1"/>
          <p:nvPr/>
        </p:nvSpPr>
        <p:spPr>
          <a:xfrm>
            <a:off x="548267" y="5898224"/>
            <a:ext cx="8895186" cy="594650"/>
          </a:xfrm>
          <a:prstGeom prst="rect">
            <a:avLst/>
          </a:prstGeom>
          <a:noFill/>
        </p:spPr>
        <p:txBody>
          <a:bodyPr wrap="square">
            <a:spAutoFit/>
          </a:bodyPr>
          <a:lstStyle/>
          <a:p>
            <a:r>
              <a:rPr lang="en-US" altLang="ja-JP" sz="1632" dirty="0">
                <a:latin typeface="Meiryo UI" panose="020B0604030504040204" pitchFamily="50" charset="-128"/>
                <a:ea typeface="Meiryo UI" panose="020B0604030504040204" pitchFamily="50" charset="-128"/>
              </a:rPr>
              <a:t>Japanese Society for Mass Screening “Implementation Status of Expanded Screening”</a:t>
            </a:r>
          </a:p>
          <a:p>
            <a:r>
              <a:rPr lang="ja-JP" altLang="en-US" sz="1632" dirty="0">
                <a:latin typeface="Meiryo UI" panose="020B0604030504040204" pitchFamily="50" charset="-128"/>
                <a:ea typeface="Meiryo UI" panose="020B0604030504040204" pitchFamily="50" charset="-128"/>
              </a:rPr>
              <a:t>https://www.jsms.gr.jp/download/SCID-SMA-map250602.pdf</a:t>
            </a:r>
          </a:p>
        </p:txBody>
      </p:sp>
    </p:spTree>
    <p:extLst>
      <p:ext uri="{BB962C8B-B14F-4D97-AF65-F5344CB8AC3E}">
        <p14:creationId xmlns:p14="http://schemas.microsoft.com/office/powerpoint/2010/main" val="94569047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EA453C-7FDA-498C-80BB-3358F1BE7EFA}"/>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B6E029D0-481F-3EB3-0AD4-5B3AE440CA9B}"/>
              </a:ext>
            </a:extLst>
          </p:cNvPr>
          <p:cNvSpPr>
            <a:spLocks noGrp="1"/>
          </p:cNvSpPr>
          <p:nvPr>
            <p:ph type="title"/>
          </p:nvPr>
        </p:nvSpPr>
        <p:spPr>
          <a:xfrm>
            <a:off x="374073" y="365125"/>
            <a:ext cx="11443855" cy="1325563"/>
          </a:xfrm>
        </p:spPr>
        <p:txBody>
          <a:bodyPr>
            <a:noAutofit/>
          </a:bodyPr>
          <a:lstStyle/>
          <a:p>
            <a:r>
              <a:rPr lang="en-US" altLang="ja-JP" sz="2800" dirty="0">
                <a:latin typeface="Meiryo UI" panose="020B0604030504040204" pitchFamily="50" charset="-128"/>
                <a:ea typeface="Meiryo UI" panose="020B0604030504040204" pitchFamily="50" charset="-128"/>
              </a:rPr>
              <a:t>Differences in referrals according to test kits and testing facilities</a:t>
            </a:r>
            <a:endParaRPr lang="ja-JP" altLang="en-US" sz="2800" dirty="0">
              <a:latin typeface="Meiryo UI" panose="020B0604030504040204" pitchFamily="50" charset="-128"/>
              <a:ea typeface="Meiryo UI" panose="020B0604030504040204" pitchFamily="50" charset="-128"/>
            </a:endParaRPr>
          </a:p>
        </p:txBody>
      </p:sp>
      <p:sp>
        <p:nvSpPr>
          <p:cNvPr id="3" name="コンテンツ プレースホルダー 2">
            <a:extLst>
              <a:ext uri="{FF2B5EF4-FFF2-40B4-BE49-F238E27FC236}">
                <a16:creationId xmlns:a16="http://schemas.microsoft.com/office/drawing/2014/main" id="{EAFD850E-705D-36BE-D342-CDD31D1978D0}"/>
              </a:ext>
            </a:extLst>
          </p:cNvPr>
          <p:cNvSpPr>
            <a:spLocks noGrp="1"/>
          </p:cNvSpPr>
          <p:nvPr>
            <p:ph idx="1"/>
          </p:nvPr>
        </p:nvSpPr>
        <p:spPr>
          <a:xfrm>
            <a:off x="1493895" y="1663197"/>
            <a:ext cx="9312652" cy="4737317"/>
          </a:xfrm>
        </p:spPr>
        <p:txBody>
          <a:bodyPr>
            <a:noAutofit/>
          </a:bodyPr>
          <a:lstStyle/>
          <a:p>
            <a:r>
              <a:rPr lang="en-US" altLang="ja-JP" sz="2400" dirty="0">
                <a:latin typeface="Meiryo UI" panose="020B0604030504040204" pitchFamily="50" charset="-128"/>
                <a:ea typeface="Meiryo UI" panose="020B0604030504040204" pitchFamily="50" charset="-128"/>
              </a:rPr>
              <a:t>A </a:t>
            </a:r>
            <a:r>
              <a:rPr lang="en-US" altLang="ja-JP" sz="2400" b="1" dirty="0">
                <a:latin typeface="Meiryo UI" panose="020B0604030504040204" pitchFamily="50" charset="-128"/>
                <a:ea typeface="Meiryo UI" panose="020B0604030504040204" pitchFamily="50" charset="-128"/>
              </a:rPr>
              <a:t>nine-fold difference </a:t>
            </a:r>
            <a:r>
              <a:rPr lang="en-US" altLang="ja-JP" sz="2400" dirty="0">
                <a:latin typeface="Meiryo UI" panose="020B0604030504040204" pitchFamily="50" charset="-128"/>
                <a:ea typeface="Meiryo UI" panose="020B0604030504040204" pitchFamily="50" charset="-128"/>
              </a:rPr>
              <a:t>in referral rates (0.01–0.09%) was observed among the test kits.</a:t>
            </a:r>
          </a:p>
          <a:p>
            <a:endParaRPr lang="en-US" altLang="ja-JP" sz="2400" dirty="0">
              <a:latin typeface="Meiryo UI" panose="020B0604030504040204" pitchFamily="50" charset="-128"/>
              <a:ea typeface="Meiryo UI" panose="020B0604030504040204" pitchFamily="50" charset="-128"/>
            </a:endParaRPr>
          </a:p>
          <a:p>
            <a:pPr marL="0" indent="0">
              <a:buNone/>
            </a:pPr>
            <a:endParaRPr lang="en-US" altLang="ja-JP" sz="2400" dirty="0">
              <a:latin typeface="Meiryo UI" panose="020B0604030504040204" pitchFamily="50" charset="-128"/>
              <a:ea typeface="Meiryo UI" panose="020B0604030504040204" pitchFamily="50" charset="-128"/>
            </a:endParaRPr>
          </a:p>
          <a:p>
            <a:endParaRPr lang="en-US" altLang="ja-JP" sz="2400" dirty="0">
              <a:latin typeface="Meiryo UI" panose="020B0604030504040204" pitchFamily="50" charset="-128"/>
              <a:ea typeface="Meiryo UI" panose="020B0604030504040204" pitchFamily="50" charset="-128"/>
            </a:endParaRPr>
          </a:p>
          <a:p>
            <a:endParaRPr lang="en-US" altLang="ja-JP" sz="2400" dirty="0">
              <a:latin typeface="Meiryo UI" panose="020B0604030504040204" pitchFamily="50" charset="-128"/>
              <a:ea typeface="Meiryo UI" panose="020B0604030504040204" pitchFamily="50" charset="-128"/>
            </a:endParaRPr>
          </a:p>
          <a:p>
            <a:r>
              <a:rPr lang="en-US" altLang="ja-JP" sz="2400" dirty="0">
                <a:latin typeface="Meiryo UI" panose="020B0604030504040204" pitchFamily="50" charset="-128"/>
                <a:ea typeface="Meiryo UI" panose="020B0604030504040204" pitchFamily="50" charset="-128"/>
              </a:rPr>
              <a:t>Differences in testing methods and cutoff settings among laboratories may be contributing factors.</a:t>
            </a:r>
          </a:p>
          <a:p>
            <a:endParaRPr lang="en-US" altLang="ja-JP" sz="2400" dirty="0">
              <a:latin typeface="Meiryo UI" panose="020B0604030504040204" pitchFamily="50" charset="-128"/>
              <a:ea typeface="Meiryo UI" panose="020B0604030504040204" pitchFamily="50" charset="-128"/>
            </a:endParaRPr>
          </a:p>
          <a:p>
            <a:r>
              <a:rPr lang="en-US" altLang="ja-JP" sz="2400" dirty="0">
                <a:latin typeface="Meiryo UI" panose="020B0604030504040204" pitchFamily="50" charset="-128"/>
                <a:ea typeface="Meiryo UI" panose="020B0604030504040204" pitchFamily="50" charset="-128"/>
              </a:rPr>
              <a:t>This highlights the importance of </a:t>
            </a:r>
            <a:r>
              <a:rPr lang="en-US" altLang="ja-JP" sz="2400" b="1" dirty="0">
                <a:latin typeface="Meiryo UI" panose="020B0604030504040204" pitchFamily="50" charset="-128"/>
                <a:ea typeface="Meiryo UI" panose="020B0604030504040204" pitchFamily="50" charset="-128"/>
              </a:rPr>
              <a:t>standardizing</a:t>
            </a:r>
            <a:r>
              <a:rPr lang="en-US" altLang="ja-JP" sz="2400" dirty="0">
                <a:latin typeface="Meiryo UI" panose="020B0604030504040204" pitchFamily="50" charset="-128"/>
                <a:ea typeface="Meiryo UI" panose="020B0604030504040204" pitchFamily="50" charset="-128"/>
              </a:rPr>
              <a:t> screening protocols and implementing external quality assurance.</a:t>
            </a:r>
            <a:endParaRPr lang="ja-JP" altLang="en-US" sz="2400" dirty="0">
              <a:latin typeface="Meiryo UI" panose="020B0604030504040204" pitchFamily="50" charset="-128"/>
              <a:ea typeface="Meiryo UI" panose="020B0604030504040204" pitchFamily="50" charset="-128"/>
            </a:endParaRPr>
          </a:p>
        </p:txBody>
      </p:sp>
      <p:sp>
        <p:nvSpPr>
          <p:cNvPr id="5" name="テキスト ボックス 4">
            <a:extLst>
              <a:ext uri="{FF2B5EF4-FFF2-40B4-BE49-F238E27FC236}">
                <a16:creationId xmlns:a16="http://schemas.microsoft.com/office/drawing/2014/main" id="{04B2B4CD-D80B-D633-F23B-AF3CF6C3C534}"/>
              </a:ext>
            </a:extLst>
          </p:cNvPr>
          <p:cNvSpPr txBox="1"/>
          <p:nvPr/>
        </p:nvSpPr>
        <p:spPr>
          <a:xfrm>
            <a:off x="2909522" y="2736475"/>
            <a:ext cx="7305901" cy="1200329"/>
          </a:xfrm>
          <a:prstGeom prst="rect">
            <a:avLst/>
          </a:prstGeom>
          <a:noFill/>
        </p:spPr>
        <p:txBody>
          <a:bodyPr wrap="square">
            <a:spAutoFit/>
          </a:bodyPr>
          <a:lstStyle/>
          <a:p>
            <a:pPr marL="310942" indent="-310942">
              <a:buFont typeface="Arial" panose="020B0604020202020204" pitchFamily="34" charset="0"/>
              <a:buChar char="•"/>
            </a:pPr>
            <a:r>
              <a:rPr lang="en-US" altLang="ja-JP" sz="2400" dirty="0">
                <a:latin typeface="Meiryo UI" panose="020B0604030504040204" pitchFamily="50" charset="-128"/>
                <a:ea typeface="Meiryo UI" panose="020B0604030504040204" pitchFamily="50" charset="-128"/>
              </a:rPr>
              <a:t>Regional imbalances</a:t>
            </a:r>
          </a:p>
          <a:p>
            <a:pPr marL="310942" indent="-310942">
              <a:buFont typeface="Arial" panose="020B0604020202020204" pitchFamily="34" charset="0"/>
              <a:buChar char="•"/>
            </a:pPr>
            <a:r>
              <a:rPr lang="en-US" altLang="ja-JP" sz="2400" dirty="0">
                <a:latin typeface="Meiryo UI" panose="020B0604030504040204" pitchFamily="50" charset="-128"/>
                <a:ea typeface="Meiryo UI" panose="020B0604030504040204" pitchFamily="50" charset="-128"/>
              </a:rPr>
              <a:t>Increased burden on IEI-specialized facilities</a:t>
            </a:r>
          </a:p>
          <a:p>
            <a:pPr marL="310942" indent="-310942">
              <a:buFont typeface="Arial" panose="020B0604020202020204" pitchFamily="34" charset="0"/>
              <a:buChar char="•"/>
            </a:pPr>
            <a:r>
              <a:rPr lang="en-US" altLang="ja-JP" sz="2400" dirty="0">
                <a:latin typeface="Meiryo UI" panose="020B0604030504040204" pitchFamily="50" charset="-128"/>
                <a:ea typeface="Meiryo UI" panose="020B0604030504040204" pitchFamily="50" charset="-128"/>
              </a:rPr>
              <a:t>Growing parental anxiety</a:t>
            </a:r>
          </a:p>
        </p:txBody>
      </p:sp>
      <p:sp>
        <p:nvSpPr>
          <p:cNvPr id="6" name="正方形/長方形 5">
            <a:extLst>
              <a:ext uri="{FF2B5EF4-FFF2-40B4-BE49-F238E27FC236}">
                <a16:creationId xmlns:a16="http://schemas.microsoft.com/office/drawing/2014/main" id="{E3CB4FF5-A1CE-5A69-7C50-FC1C2FC6ECC9}"/>
              </a:ext>
            </a:extLst>
          </p:cNvPr>
          <p:cNvSpPr/>
          <p:nvPr/>
        </p:nvSpPr>
        <p:spPr>
          <a:xfrm>
            <a:off x="2834635" y="2706317"/>
            <a:ext cx="7380788" cy="1243768"/>
          </a:xfrm>
          <a:prstGeom prst="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sz="2400">
              <a:latin typeface="Meiryo UI" panose="020B0604030504040204" pitchFamily="50" charset="-128"/>
              <a:ea typeface="Meiryo UI" panose="020B0604030504040204" pitchFamily="50" charset="-128"/>
            </a:endParaRPr>
          </a:p>
        </p:txBody>
      </p:sp>
      <p:sp>
        <p:nvSpPr>
          <p:cNvPr id="7" name="テキスト ボックス 6">
            <a:extLst>
              <a:ext uri="{FF2B5EF4-FFF2-40B4-BE49-F238E27FC236}">
                <a16:creationId xmlns:a16="http://schemas.microsoft.com/office/drawing/2014/main" id="{B8073AB9-7305-BCF6-ABEE-67280CC07C6B}"/>
              </a:ext>
            </a:extLst>
          </p:cNvPr>
          <p:cNvSpPr txBox="1"/>
          <p:nvPr/>
        </p:nvSpPr>
        <p:spPr>
          <a:xfrm>
            <a:off x="2047385" y="3097369"/>
            <a:ext cx="663023" cy="461665"/>
          </a:xfrm>
          <a:prstGeom prst="rect">
            <a:avLst/>
          </a:prstGeom>
          <a:noFill/>
          <a:ln>
            <a:noFill/>
          </a:ln>
        </p:spPr>
        <p:txBody>
          <a:bodyPr wrap="square">
            <a:spAutoFit/>
          </a:bodyPr>
          <a:lstStyle/>
          <a:p>
            <a:r>
              <a:rPr lang="ja-JP" altLang="en-US" sz="2400" dirty="0">
                <a:latin typeface="Meiryo UI" panose="020B0604030504040204" pitchFamily="50" charset="-128"/>
                <a:ea typeface="Meiryo UI" panose="020B0604030504040204" pitchFamily="50" charset="-128"/>
              </a:rPr>
              <a:t>→</a:t>
            </a:r>
            <a:endParaRPr lang="en-US" altLang="ja-JP" sz="24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4443570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6E89A9-3299-0070-53F9-3E29B729B2E6}"/>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FA8269A5-F255-08B6-4D9B-6FF4061A067C}"/>
              </a:ext>
            </a:extLst>
          </p:cNvPr>
          <p:cNvSpPr>
            <a:spLocks noGrp="1"/>
          </p:cNvSpPr>
          <p:nvPr>
            <p:ph type="title"/>
          </p:nvPr>
        </p:nvSpPr>
        <p:spPr>
          <a:xfrm>
            <a:off x="838200" y="365126"/>
            <a:ext cx="10515600" cy="677612"/>
          </a:xfrm>
        </p:spPr>
        <p:txBody>
          <a:bodyPr>
            <a:noAutofit/>
          </a:bodyPr>
          <a:lstStyle/>
          <a:p>
            <a:r>
              <a:rPr lang="en-US" altLang="ja-JP" sz="3600" dirty="0">
                <a:latin typeface="Meiryo UI" panose="020B0604030504040204" pitchFamily="50" charset="-128"/>
                <a:ea typeface="Meiryo UI" panose="020B0604030504040204" pitchFamily="50" charset="-128"/>
              </a:rPr>
              <a:t>Limitation</a:t>
            </a:r>
            <a:endParaRPr lang="ja-JP" altLang="en-US" sz="3600" dirty="0">
              <a:latin typeface="Meiryo UI" panose="020B0604030504040204" pitchFamily="50" charset="-128"/>
              <a:ea typeface="Meiryo UI" panose="020B0604030504040204" pitchFamily="50" charset="-128"/>
            </a:endParaRPr>
          </a:p>
        </p:txBody>
      </p:sp>
      <p:sp>
        <p:nvSpPr>
          <p:cNvPr id="3" name="コンテンツ プレースホルダー 2">
            <a:extLst>
              <a:ext uri="{FF2B5EF4-FFF2-40B4-BE49-F238E27FC236}">
                <a16:creationId xmlns:a16="http://schemas.microsoft.com/office/drawing/2014/main" id="{E9E25C4A-CF8D-A92B-932B-49F38FACE30F}"/>
              </a:ext>
            </a:extLst>
          </p:cNvPr>
          <p:cNvSpPr>
            <a:spLocks noGrp="1"/>
          </p:cNvSpPr>
          <p:nvPr>
            <p:ph idx="1"/>
          </p:nvPr>
        </p:nvSpPr>
        <p:spPr>
          <a:xfrm>
            <a:off x="1566466" y="1365196"/>
            <a:ext cx="9074903" cy="3982659"/>
          </a:xfrm>
        </p:spPr>
        <p:txBody>
          <a:bodyPr>
            <a:normAutofit/>
          </a:bodyPr>
          <a:lstStyle/>
          <a:p>
            <a:pPr marL="310942" indent="-310942"/>
            <a:r>
              <a:rPr lang="en-US" altLang="ja-JP" sz="2400" dirty="0">
                <a:latin typeface="Meiryo UI" panose="020B0604030504040204" pitchFamily="50" charset="-128"/>
                <a:ea typeface="Meiryo UI" panose="020B0604030504040204" pitchFamily="50" charset="-128"/>
              </a:rPr>
              <a:t>Participation in the program was voluntary, and </a:t>
            </a:r>
            <a:r>
              <a:rPr lang="en-US" altLang="ja-JP" sz="2400" b="1" dirty="0">
                <a:latin typeface="Meiryo UI" panose="020B0604030504040204" pitchFamily="50" charset="-128"/>
                <a:ea typeface="Meiryo UI" panose="020B0604030504040204" pitchFamily="50" charset="-128"/>
              </a:rPr>
              <a:t>not all </a:t>
            </a:r>
            <a:r>
              <a:rPr lang="en-US" altLang="ja-JP" sz="2400" dirty="0">
                <a:latin typeface="Meiryo UI" panose="020B0604030504040204" pitchFamily="50" charset="-128"/>
                <a:ea typeface="Meiryo UI" panose="020B0604030504040204" pitchFamily="50" charset="-128"/>
              </a:rPr>
              <a:t>regions nationwide were included during the study period.</a:t>
            </a:r>
          </a:p>
          <a:p>
            <a:pPr marL="310942" indent="-310942"/>
            <a:endParaRPr lang="en-US" altLang="ja-JP" sz="2400" dirty="0">
              <a:latin typeface="Meiryo UI" panose="020B0604030504040204" pitchFamily="50" charset="-128"/>
              <a:ea typeface="Meiryo UI" panose="020B0604030504040204" pitchFamily="50" charset="-128"/>
            </a:endParaRPr>
          </a:p>
          <a:p>
            <a:pPr marL="310942" indent="-310942"/>
            <a:r>
              <a:rPr lang="en-US" altLang="ja-JP" sz="2400" dirty="0">
                <a:latin typeface="Meiryo UI" panose="020B0604030504040204" pitchFamily="50" charset="-128"/>
                <a:ea typeface="Meiryo UI" panose="020B0604030504040204" pitchFamily="50" charset="-128"/>
              </a:rPr>
              <a:t>The short observation period prevented evaluation of </a:t>
            </a:r>
            <a:r>
              <a:rPr lang="en-US" altLang="ja-JP" sz="2400" b="1" dirty="0">
                <a:latin typeface="Meiryo UI" panose="020B0604030504040204" pitchFamily="50" charset="-128"/>
                <a:ea typeface="Meiryo UI" panose="020B0604030504040204" pitchFamily="50" charset="-128"/>
              </a:rPr>
              <a:t>long-term outcomes</a:t>
            </a:r>
            <a:r>
              <a:rPr lang="en-US" altLang="ja-JP" sz="2400" dirty="0">
                <a:latin typeface="Meiryo UI" panose="020B0604030504040204" pitchFamily="50" charset="-128"/>
                <a:ea typeface="Meiryo UI" panose="020B0604030504040204" pitchFamily="50" charset="-128"/>
              </a:rPr>
              <a:t>, including child development and quality of life.</a:t>
            </a:r>
          </a:p>
          <a:p>
            <a:pPr marL="310942" indent="-310942"/>
            <a:endParaRPr lang="en-US" altLang="ja-JP" sz="2400" dirty="0">
              <a:latin typeface="Meiryo UI" panose="020B0604030504040204" pitchFamily="50" charset="-128"/>
              <a:ea typeface="Meiryo UI" panose="020B0604030504040204" pitchFamily="50" charset="-128"/>
            </a:endParaRPr>
          </a:p>
          <a:p>
            <a:pPr marL="310942" indent="-310942"/>
            <a:r>
              <a:rPr lang="en-US" altLang="ja-JP" sz="2400" dirty="0">
                <a:latin typeface="Meiryo UI" panose="020B0604030504040204" pitchFamily="50" charset="-128"/>
                <a:ea typeface="Meiryo UI" panose="020B0604030504040204" pitchFamily="50" charset="-128"/>
              </a:rPr>
              <a:t>Furthermore, the </a:t>
            </a:r>
            <a:r>
              <a:rPr lang="en-US" altLang="ja-JP" sz="2400" b="1" dirty="0">
                <a:latin typeface="Meiryo UI" panose="020B0604030504040204" pitchFamily="50" charset="-128"/>
                <a:ea typeface="Meiryo UI" panose="020B0604030504040204" pitchFamily="50" charset="-128"/>
              </a:rPr>
              <a:t>cost-effectiveness</a:t>
            </a:r>
            <a:r>
              <a:rPr lang="en-US" altLang="ja-JP" sz="2400" dirty="0">
                <a:latin typeface="Meiryo UI" panose="020B0604030504040204" pitchFamily="50" charset="-128"/>
                <a:ea typeface="Meiryo UI" panose="020B0604030504040204" pitchFamily="50" charset="-128"/>
              </a:rPr>
              <a:t> of TREC/KREC testing and the </a:t>
            </a:r>
            <a:r>
              <a:rPr lang="en-US" altLang="ja-JP" sz="2400" b="1" dirty="0">
                <a:latin typeface="Meiryo UI" panose="020B0604030504040204" pitchFamily="50" charset="-128"/>
                <a:ea typeface="Meiryo UI" panose="020B0604030504040204" pitchFamily="50" charset="-128"/>
              </a:rPr>
              <a:t>psychological impact </a:t>
            </a:r>
            <a:r>
              <a:rPr lang="en-US" altLang="ja-JP" sz="2400" dirty="0">
                <a:latin typeface="Meiryo UI" panose="020B0604030504040204" pitchFamily="50" charset="-128"/>
                <a:ea typeface="Meiryo UI" panose="020B0604030504040204" pitchFamily="50" charset="-128"/>
              </a:rPr>
              <a:t>of false-positive results were not assessed.</a:t>
            </a:r>
            <a:endParaRPr lang="ja-JP" altLang="en-US" sz="24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35029857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73BEE1-1E88-CD49-081D-75E411492280}"/>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F68804CF-8709-9E63-5B3D-67E37759DD63}"/>
              </a:ext>
            </a:extLst>
          </p:cNvPr>
          <p:cNvSpPr>
            <a:spLocks noGrp="1"/>
          </p:cNvSpPr>
          <p:nvPr>
            <p:ph type="title"/>
          </p:nvPr>
        </p:nvSpPr>
        <p:spPr>
          <a:xfrm>
            <a:off x="838200" y="365126"/>
            <a:ext cx="10515600" cy="725738"/>
          </a:xfrm>
        </p:spPr>
        <p:txBody>
          <a:bodyPr>
            <a:noAutofit/>
          </a:bodyPr>
          <a:lstStyle/>
          <a:p>
            <a:r>
              <a:rPr lang="en-US" altLang="ja-JP" sz="3600" dirty="0">
                <a:latin typeface="Meiryo UI" panose="020B0604030504040204" pitchFamily="50" charset="-128"/>
                <a:ea typeface="Meiryo UI" panose="020B0604030504040204" pitchFamily="50" charset="-128"/>
              </a:rPr>
              <a:t>Conclusion</a:t>
            </a:r>
            <a:endParaRPr lang="ja-JP" altLang="en-US" sz="3600" dirty="0">
              <a:latin typeface="Meiryo UI" panose="020B0604030504040204" pitchFamily="50" charset="-128"/>
              <a:ea typeface="Meiryo UI" panose="020B0604030504040204" pitchFamily="50" charset="-128"/>
            </a:endParaRPr>
          </a:p>
        </p:txBody>
      </p:sp>
      <p:sp>
        <p:nvSpPr>
          <p:cNvPr id="3" name="コンテンツ プレースホルダー 2">
            <a:extLst>
              <a:ext uri="{FF2B5EF4-FFF2-40B4-BE49-F238E27FC236}">
                <a16:creationId xmlns:a16="http://schemas.microsoft.com/office/drawing/2014/main" id="{FDC0AB77-3D0F-3013-DB39-BA4870E9B6F7}"/>
              </a:ext>
            </a:extLst>
          </p:cNvPr>
          <p:cNvSpPr>
            <a:spLocks noGrp="1"/>
          </p:cNvSpPr>
          <p:nvPr>
            <p:ph idx="1"/>
          </p:nvPr>
        </p:nvSpPr>
        <p:spPr>
          <a:xfrm>
            <a:off x="1499710" y="1625280"/>
            <a:ext cx="9192579" cy="3916538"/>
          </a:xfrm>
        </p:spPr>
        <p:txBody>
          <a:bodyPr>
            <a:normAutofit/>
          </a:bodyPr>
          <a:lstStyle/>
          <a:p>
            <a:pPr marL="310942" indent="-310942"/>
            <a:r>
              <a:rPr lang="en-US" altLang="ja-JP" sz="2400" dirty="0">
                <a:latin typeface="Meiryo UI" panose="020B0604030504040204" pitchFamily="50" charset="-128"/>
                <a:ea typeface="Meiryo UI" panose="020B0604030504040204" pitchFamily="50" charset="-128"/>
              </a:rPr>
              <a:t>TREC/KREC-NBS enabled the </a:t>
            </a:r>
            <a:r>
              <a:rPr lang="en-US" altLang="ja-JP" sz="2400" b="1" dirty="0">
                <a:latin typeface="Meiryo UI" panose="020B0604030504040204" pitchFamily="50" charset="-128"/>
                <a:ea typeface="Meiryo UI" panose="020B0604030504040204" pitchFamily="50" charset="-128"/>
              </a:rPr>
              <a:t>early detection </a:t>
            </a:r>
            <a:r>
              <a:rPr lang="en-US" altLang="ja-JP" sz="2400" dirty="0">
                <a:latin typeface="Meiryo UI" panose="020B0604030504040204" pitchFamily="50" charset="-128"/>
                <a:ea typeface="Meiryo UI" panose="020B0604030504040204" pitchFamily="50" charset="-128"/>
              </a:rPr>
              <a:t>of SCID and BCD, facilitating early intervention and favorable short-term outcomes.</a:t>
            </a:r>
          </a:p>
          <a:p>
            <a:pPr marL="310942" indent="-310942"/>
            <a:endParaRPr lang="en-US" altLang="ja-JP" sz="2400" dirty="0">
              <a:latin typeface="Meiryo UI" panose="020B0604030504040204" pitchFamily="50" charset="-128"/>
              <a:ea typeface="Meiryo UI" panose="020B0604030504040204" pitchFamily="50" charset="-128"/>
            </a:endParaRPr>
          </a:p>
          <a:p>
            <a:pPr marL="310942" indent="-310942"/>
            <a:r>
              <a:rPr lang="en-US" altLang="ja-JP" sz="2400" dirty="0">
                <a:latin typeface="Meiryo UI" panose="020B0604030504040204" pitchFamily="50" charset="-128"/>
                <a:ea typeface="Meiryo UI" panose="020B0604030504040204" pitchFamily="50" charset="-128"/>
              </a:rPr>
              <a:t>Interlaboratory variability in assessment results clearly highlights the need for </a:t>
            </a:r>
            <a:r>
              <a:rPr lang="en-US" altLang="ja-JP" sz="2400" b="1" dirty="0">
                <a:latin typeface="Meiryo UI" panose="020B0604030504040204" pitchFamily="50" charset="-128"/>
                <a:ea typeface="Meiryo UI" panose="020B0604030504040204" pitchFamily="50" charset="-128"/>
              </a:rPr>
              <a:t>standardized</a:t>
            </a:r>
            <a:r>
              <a:rPr lang="en-US" altLang="ja-JP" sz="2400" dirty="0">
                <a:latin typeface="Meiryo UI" panose="020B0604030504040204" pitchFamily="50" charset="-128"/>
                <a:ea typeface="Meiryo UI" panose="020B0604030504040204" pitchFamily="50" charset="-128"/>
              </a:rPr>
              <a:t> screening protocols and </a:t>
            </a:r>
            <a:r>
              <a:rPr lang="en-US" altLang="ja-JP" sz="2400" b="1" dirty="0">
                <a:latin typeface="Meiryo UI" panose="020B0604030504040204" pitchFamily="50" charset="-128"/>
                <a:ea typeface="Meiryo UI" panose="020B0604030504040204" pitchFamily="50" charset="-128"/>
              </a:rPr>
              <a:t>centralized</a:t>
            </a:r>
            <a:r>
              <a:rPr lang="en-US" altLang="ja-JP" sz="2400" dirty="0">
                <a:latin typeface="Meiryo UI" panose="020B0604030504040204" pitchFamily="50" charset="-128"/>
                <a:ea typeface="Meiryo UI" panose="020B0604030504040204" pitchFamily="50" charset="-128"/>
              </a:rPr>
              <a:t> quality control.</a:t>
            </a:r>
          </a:p>
          <a:p>
            <a:pPr marL="310942" indent="-310942"/>
            <a:endParaRPr lang="en-US" altLang="ja-JP" sz="2400" dirty="0">
              <a:latin typeface="Meiryo UI" panose="020B0604030504040204" pitchFamily="50" charset="-128"/>
              <a:ea typeface="Meiryo UI" panose="020B0604030504040204" pitchFamily="50" charset="-128"/>
            </a:endParaRPr>
          </a:p>
          <a:p>
            <a:pPr marL="310942" indent="-310942"/>
            <a:r>
              <a:rPr lang="en-US" altLang="ja-JP" sz="2400" dirty="0">
                <a:latin typeface="Meiryo UI" panose="020B0604030504040204" pitchFamily="50" charset="-128"/>
                <a:ea typeface="Meiryo UI" panose="020B0604030504040204" pitchFamily="50" charset="-128"/>
              </a:rPr>
              <a:t>This study provides evidence that supports the integration of TREC/KREC testing into</a:t>
            </a:r>
            <a:r>
              <a:rPr lang="en-US" altLang="ja-JP" sz="2400" b="1" dirty="0">
                <a:latin typeface="Meiryo UI" panose="020B0604030504040204" pitchFamily="50" charset="-128"/>
                <a:ea typeface="Meiryo UI" panose="020B0604030504040204" pitchFamily="50" charset="-128"/>
              </a:rPr>
              <a:t> national NBS programs</a:t>
            </a:r>
            <a:r>
              <a:rPr lang="en-US" altLang="ja-JP" sz="2400" dirty="0">
                <a:latin typeface="Meiryo UI" panose="020B0604030504040204" pitchFamily="50" charset="-128"/>
                <a:ea typeface="Meiryo UI" panose="020B0604030504040204" pitchFamily="50" charset="-128"/>
              </a:rPr>
              <a:t>.</a:t>
            </a:r>
            <a:endParaRPr lang="ja-JP" altLang="en-US" sz="24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410945420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図 8">
            <a:extLst>
              <a:ext uri="{FF2B5EF4-FFF2-40B4-BE49-F238E27FC236}">
                <a16:creationId xmlns:a16="http://schemas.microsoft.com/office/drawing/2014/main" id="{8F452E41-52E5-3294-8FD4-53697F7B6508}"/>
              </a:ext>
            </a:extLst>
          </p:cNvPr>
          <p:cNvPicPr>
            <a:picLocks noChangeAspect="1"/>
          </p:cNvPicPr>
          <p:nvPr/>
        </p:nvPicPr>
        <p:blipFill>
          <a:blip r:embed="rId3">
            <a:alphaModFix amt="50000"/>
          </a:blip>
          <a:stretch>
            <a:fillRect/>
          </a:stretch>
        </p:blipFill>
        <p:spPr>
          <a:xfrm>
            <a:off x="0" y="480878"/>
            <a:ext cx="12192000" cy="5896244"/>
          </a:xfrm>
          <a:prstGeom prst="rect">
            <a:avLst/>
          </a:prstGeom>
        </p:spPr>
      </p:pic>
      <p:sp>
        <p:nvSpPr>
          <p:cNvPr id="5" name="タイトル 3">
            <a:extLst>
              <a:ext uri="{FF2B5EF4-FFF2-40B4-BE49-F238E27FC236}">
                <a16:creationId xmlns:a16="http://schemas.microsoft.com/office/drawing/2014/main" id="{D02AE893-E41C-5E82-252C-CB2154870DA5}"/>
              </a:ext>
            </a:extLst>
          </p:cNvPr>
          <p:cNvSpPr txBox="1">
            <a:spLocks/>
          </p:cNvSpPr>
          <p:nvPr/>
        </p:nvSpPr>
        <p:spPr>
          <a:xfrm>
            <a:off x="2152650" y="443011"/>
            <a:ext cx="7886700" cy="1137608"/>
          </a:xfrm>
          <a:prstGeom prst="rect">
            <a:avLst/>
          </a:prstGeom>
        </p:spPr>
        <p:txBody>
          <a:bodyPr anchor="ctr">
            <a:normAutofit fontScale="97500"/>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kumimoji="1" lang="en-US" altLang="ja-JP" sz="3600" dirty="0">
                <a:latin typeface="Meiryo UI" panose="020B0604030504040204" pitchFamily="50" charset="-128"/>
                <a:ea typeface="Meiryo UI" panose="020B0604030504040204" pitchFamily="50" charset="-128"/>
              </a:rPr>
              <a:t>Collaborators</a:t>
            </a:r>
            <a:endParaRPr lang="ja-JP" altLang="en-US" sz="3600" dirty="0">
              <a:latin typeface="Meiryo UI" panose="020B0604030504040204" pitchFamily="50" charset="-128"/>
              <a:ea typeface="Meiryo UI" panose="020B0604030504040204" pitchFamily="50" charset="-128"/>
            </a:endParaRPr>
          </a:p>
        </p:txBody>
      </p:sp>
      <p:sp>
        <p:nvSpPr>
          <p:cNvPr id="2" name="テキスト ボックス 1">
            <a:extLst>
              <a:ext uri="{FF2B5EF4-FFF2-40B4-BE49-F238E27FC236}">
                <a16:creationId xmlns:a16="http://schemas.microsoft.com/office/drawing/2014/main" id="{D2EDF9B8-A5AC-8037-A95D-FFB5E2FEC93F}"/>
              </a:ext>
            </a:extLst>
          </p:cNvPr>
          <p:cNvSpPr txBox="1"/>
          <p:nvPr/>
        </p:nvSpPr>
        <p:spPr>
          <a:xfrm>
            <a:off x="654153" y="1610124"/>
            <a:ext cx="3705823" cy="5078313"/>
          </a:xfrm>
          <a:prstGeom prst="rect">
            <a:avLst/>
          </a:prstGeom>
          <a:noFill/>
        </p:spPr>
        <p:txBody>
          <a:bodyPr wrap="none" rtlCol="0">
            <a:spAutoFit/>
          </a:bodyPr>
          <a:lstStyle/>
          <a:p>
            <a:r>
              <a:rPr lang="en-US" altLang="ja-JP" sz="2000" b="1" dirty="0">
                <a:latin typeface="Meiryo UI" panose="020B0604030504040204" pitchFamily="50" charset="-128"/>
                <a:ea typeface="Meiryo UI" panose="020B0604030504040204" pitchFamily="50" charset="-128"/>
              </a:rPr>
              <a:t>Institute of Science Tokyo</a:t>
            </a:r>
          </a:p>
          <a:p>
            <a:r>
              <a:rPr lang="ja-JP" altLang="en-US" sz="2000" dirty="0">
                <a:latin typeface="Meiryo UI" panose="020B0604030504040204" pitchFamily="50" charset="-128"/>
                <a:ea typeface="Meiryo UI" panose="020B0604030504040204" pitchFamily="50" charset="-128"/>
              </a:rPr>
              <a:t> </a:t>
            </a:r>
            <a:r>
              <a:rPr lang="en-US" altLang="ja-JP" sz="2000" dirty="0">
                <a:latin typeface="Meiryo UI" panose="020B0604030504040204" pitchFamily="50" charset="-128"/>
                <a:ea typeface="Meiryo UI" panose="020B0604030504040204" pitchFamily="50" charset="-128"/>
              </a:rPr>
              <a:t>Yusuke Ishibashi</a:t>
            </a:r>
          </a:p>
          <a:p>
            <a:r>
              <a:rPr lang="ja-JP" altLang="en-US" sz="2000" dirty="0">
                <a:latin typeface="Meiryo UI" panose="020B0604030504040204" pitchFamily="50" charset="-128"/>
                <a:ea typeface="Meiryo UI" panose="020B0604030504040204" pitchFamily="50" charset="-128"/>
              </a:rPr>
              <a:t> </a:t>
            </a:r>
            <a:r>
              <a:rPr lang="en-US" altLang="ja-JP" sz="2000" dirty="0" err="1">
                <a:latin typeface="Meiryo UI" panose="020B0604030504040204" pitchFamily="50" charset="-128"/>
                <a:ea typeface="Meiryo UI" panose="020B0604030504040204" pitchFamily="50" charset="-128"/>
              </a:rPr>
              <a:t>Ikuo</a:t>
            </a:r>
            <a:r>
              <a:rPr lang="en-US" altLang="ja-JP" sz="2000" dirty="0">
                <a:latin typeface="Meiryo UI" panose="020B0604030504040204" pitchFamily="50" charset="-128"/>
                <a:ea typeface="Meiryo UI" panose="020B0604030504040204" pitchFamily="50" charset="-128"/>
              </a:rPr>
              <a:t> </a:t>
            </a:r>
            <a:r>
              <a:rPr lang="en-US" altLang="ja-JP" sz="2000" dirty="0" err="1">
                <a:latin typeface="Meiryo UI" panose="020B0604030504040204" pitchFamily="50" charset="-128"/>
                <a:ea typeface="Meiryo UI" panose="020B0604030504040204" pitchFamily="50" charset="-128"/>
              </a:rPr>
              <a:t>Okuchi</a:t>
            </a:r>
            <a:endParaRPr lang="en-US" altLang="ja-JP" sz="2000" dirty="0">
              <a:latin typeface="Meiryo UI" panose="020B0604030504040204" pitchFamily="50" charset="-128"/>
              <a:ea typeface="Meiryo UI" panose="020B0604030504040204" pitchFamily="50" charset="-128"/>
            </a:endParaRPr>
          </a:p>
          <a:p>
            <a:r>
              <a:rPr lang="ja-JP" altLang="en-US" sz="2000" dirty="0">
                <a:latin typeface="Meiryo UI" panose="020B0604030504040204" pitchFamily="50" charset="-128"/>
                <a:ea typeface="Meiryo UI" panose="020B0604030504040204" pitchFamily="50" charset="-128"/>
              </a:rPr>
              <a:t> </a:t>
            </a:r>
            <a:r>
              <a:rPr lang="en-US" altLang="ja-JP" sz="2000" dirty="0">
                <a:latin typeface="Meiryo UI" panose="020B0604030504040204" pitchFamily="50" charset="-128"/>
                <a:ea typeface="Meiryo UI" panose="020B0604030504040204" pitchFamily="50" charset="-128"/>
              </a:rPr>
              <a:t>Shuhei Takahashi</a:t>
            </a:r>
          </a:p>
          <a:p>
            <a:r>
              <a:rPr lang="ja-JP" altLang="en-US" sz="2000" dirty="0">
                <a:latin typeface="Meiryo UI" panose="020B0604030504040204" pitchFamily="50" charset="-128"/>
                <a:ea typeface="Meiryo UI" panose="020B0604030504040204" pitchFamily="50" charset="-128"/>
              </a:rPr>
              <a:t> </a:t>
            </a:r>
            <a:r>
              <a:rPr lang="en-US" altLang="ja-JP" sz="2000" dirty="0">
                <a:latin typeface="Meiryo UI" panose="020B0604030504040204" pitchFamily="50" charset="-128"/>
                <a:ea typeface="Meiryo UI" panose="020B0604030504040204" pitchFamily="50" charset="-128"/>
              </a:rPr>
              <a:t>Tatsuya Magara</a:t>
            </a:r>
          </a:p>
          <a:p>
            <a:r>
              <a:rPr lang="en-US" altLang="ja-JP" sz="2000" dirty="0">
                <a:latin typeface="Meiryo UI" panose="020B0604030504040204" pitchFamily="50" charset="-128"/>
                <a:ea typeface="Meiryo UI" panose="020B0604030504040204" pitchFamily="50" charset="-128"/>
              </a:rPr>
              <a:t> Ryohei Watanabe</a:t>
            </a:r>
          </a:p>
          <a:p>
            <a:r>
              <a:rPr lang="en-US" altLang="ja-JP" sz="2000" dirty="0">
                <a:latin typeface="Meiryo UI" panose="020B0604030504040204" pitchFamily="50" charset="-128"/>
                <a:ea typeface="Meiryo UI" panose="020B0604030504040204" pitchFamily="50" charset="-128"/>
              </a:rPr>
              <a:t> Ryosuke Wakatsuki</a:t>
            </a:r>
          </a:p>
          <a:p>
            <a:r>
              <a:rPr lang="en-US" altLang="ja-JP" sz="2000" dirty="0">
                <a:latin typeface="Meiryo UI" panose="020B0604030504040204" pitchFamily="50" charset="-128"/>
                <a:ea typeface="Meiryo UI" panose="020B0604030504040204" pitchFamily="50" charset="-128"/>
              </a:rPr>
              <a:t> Yohei Nishiyama</a:t>
            </a:r>
          </a:p>
          <a:p>
            <a:r>
              <a:rPr lang="en-US" altLang="ja-JP" sz="2000" dirty="0">
                <a:latin typeface="Meiryo UI" panose="020B0604030504040204" pitchFamily="50" charset="-128"/>
                <a:ea typeface="Meiryo UI" panose="020B0604030504040204" pitchFamily="50" charset="-128"/>
              </a:rPr>
              <a:t> Madoka Nishimura</a:t>
            </a:r>
          </a:p>
          <a:p>
            <a:r>
              <a:rPr lang="en-US" altLang="ja-JP" sz="2000" dirty="0">
                <a:latin typeface="Meiryo UI" panose="020B0604030504040204" pitchFamily="50" charset="-128"/>
                <a:ea typeface="Meiryo UI" panose="020B0604030504040204" pitchFamily="50" charset="-128"/>
              </a:rPr>
              <a:t> Shiori Eguchi</a:t>
            </a:r>
          </a:p>
          <a:p>
            <a:r>
              <a:rPr lang="en-US" altLang="ja-JP" sz="2000" dirty="0">
                <a:latin typeface="Meiryo UI" panose="020B0604030504040204" pitchFamily="50" charset="-128"/>
                <a:ea typeface="Meiryo UI" panose="020B0604030504040204" pitchFamily="50" charset="-128"/>
              </a:rPr>
              <a:t>Dan </a:t>
            </a:r>
            <a:r>
              <a:rPr lang="en-US" altLang="ja-JP" sz="2000" dirty="0" err="1">
                <a:latin typeface="Meiryo UI" panose="020B0604030504040204" pitchFamily="50" charset="-128"/>
                <a:ea typeface="Meiryo UI" panose="020B0604030504040204" pitchFamily="50" charset="-128"/>
              </a:rPr>
              <a:t>Tomomasa</a:t>
            </a:r>
            <a:endParaRPr lang="en-US" altLang="ja-JP" sz="2000" dirty="0">
              <a:latin typeface="Meiryo UI" panose="020B0604030504040204" pitchFamily="50" charset="-128"/>
              <a:ea typeface="Meiryo UI" panose="020B0604030504040204" pitchFamily="50" charset="-128"/>
            </a:endParaRPr>
          </a:p>
          <a:p>
            <a:r>
              <a:rPr lang="en-US" altLang="ja-JP" sz="2000" dirty="0">
                <a:latin typeface="Meiryo UI" panose="020B0604030504040204" pitchFamily="50" charset="-128"/>
                <a:ea typeface="Meiryo UI" panose="020B0604030504040204" pitchFamily="50" charset="-128"/>
              </a:rPr>
              <a:t>Takahiro </a:t>
            </a:r>
            <a:r>
              <a:rPr lang="en-US" altLang="ja-JP" sz="2000" dirty="0" err="1">
                <a:latin typeface="Meiryo UI" panose="020B0604030504040204" pitchFamily="50" charset="-128"/>
                <a:ea typeface="Meiryo UI" panose="020B0604030504040204" pitchFamily="50" charset="-128"/>
              </a:rPr>
              <a:t>Tomoda</a:t>
            </a:r>
            <a:endParaRPr lang="en-US" altLang="ja-JP" sz="2000" dirty="0">
              <a:latin typeface="Meiryo UI" panose="020B0604030504040204" pitchFamily="50" charset="-128"/>
              <a:ea typeface="Meiryo UI" panose="020B0604030504040204" pitchFamily="50" charset="-128"/>
            </a:endParaRPr>
          </a:p>
          <a:p>
            <a:r>
              <a:rPr lang="en-US" altLang="ja-JP" sz="2000" dirty="0">
                <a:latin typeface="Meiryo UI" panose="020B0604030504040204" pitchFamily="50" charset="-128"/>
                <a:ea typeface="Meiryo UI" panose="020B0604030504040204" pitchFamily="50" charset="-128"/>
              </a:rPr>
              <a:t>Akira Nishimura</a:t>
            </a:r>
          </a:p>
          <a:p>
            <a:r>
              <a:rPr lang="en-US" altLang="ja-JP" sz="2000" dirty="0">
                <a:latin typeface="Meiryo UI" panose="020B0604030504040204" pitchFamily="50" charset="-128"/>
                <a:ea typeface="Meiryo UI" panose="020B0604030504040204" pitchFamily="50" charset="-128"/>
              </a:rPr>
              <a:t>Kento Inoue</a:t>
            </a:r>
          </a:p>
          <a:p>
            <a:endParaRPr lang="en-US" altLang="ja-JP" sz="2000" dirty="0">
              <a:latin typeface="Meiryo UI" panose="020B0604030504040204" pitchFamily="50" charset="-128"/>
              <a:ea typeface="Meiryo UI" panose="020B0604030504040204" pitchFamily="50" charset="-128"/>
            </a:endParaRPr>
          </a:p>
          <a:p>
            <a:r>
              <a:rPr lang="ja-JP" altLang="en-US" sz="2400" dirty="0">
                <a:latin typeface="Meiryo UI" panose="020B0604030504040204" pitchFamily="50" charset="-128"/>
                <a:ea typeface="Meiryo UI" panose="020B0604030504040204" pitchFamily="50" charset="-128"/>
              </a:rPr>
              <a:t>　　</a:t>
            </a:r>
            <a:endParaRPr lang="en-US" altLang="ja-JP" sz="2400" dirty="0">
              <a:latin typeface="Meiryo UI" panose="020B0604030504040204" pitchFamily="50" charset="-128"/>
              <a:ea typeface="Meiryo UI" panose="020B0604030504040204" pitchFamily="50" charset="-128"/>
            </a:endParaRPr>
          </a:p>
        </p:txBody>
      </p:sp>
      <p:sp>
        <p:nvSpPr>
          <p:cNvPr id="3" name="テキスト ボックス 2">
            <a:extLst>
              <a:ext uri="{FF2B5EF4-FFF2-40B4-BE49-F238E27FC236}">
                <a16:creationId xmlns:a16="http://schemas.microsoft.com/office/drawing/2014/main" id="{A8332D26-B9EC-D3C1-9836-DF381190839E}"/>
              </a:ext>
            </a:extLst>
          </p:cNvPr>
          <p:cNvSpPr txBox="1"/>
          <p:nvPr/>
        </p:nvSpPr>
        <p:spPr>
          <a:xfrm>
            <a:off x="3727650" y="1897655"/>
            <a:ext cx="2404761" cy="4093428"/>
          </a:xfrm>
          <a:prstGeom prst="rect">
            <a:avLst/>
          </a:prstGeom>
          <a:noFill/>
        </p:spPr>
        <p:txBody>
          <a:bodyPr wrap="none" rtlCol="0">
            <a:spAutoFit/>
          </a:bodyPr>
          <a:lstStyle/>
          <a:p>
            <a:r>
              <a:rPr lang="en-US" altLang="ja-JP" sz="2000" dirty="0">
                <a:latin typeface="Meiryo UI" panose="020B0604030504040204" pitchFamily="50" charset="-128"/>
                <a:ea typeface="Meiryo UI" panose="020B0604030504040204" pitchFamily="50" charset="-128"/>
              </a:rPr>
              <a:t>Kay Tanita</a:t>
            </a:r>
          </a:p>
          <a:p>
            <a:r>
              <a:rPr lang="en-US" altLang="ja-JP" sz="2000" dirty="0">
                <a:latin typeface="Meiryo UI" panose="020B0604030504040204" pitchFamily="50" charset="-128"/>
                <a:ea typeface="Meiryo UI" panose="020B0604030504040204" pitchFamily="50" charset="-128"/>
              </a:rPr>
              <a:t>Satoshi Miyamoto</a:t>
            </a:r>
          </a:p>
          <a:p>
            <a:r>
              <a:rPr lang="en-US" altLang="ja-JP" sz="2000" dirty="0">
                <a:latin typeface="Meiryo UI" panose="020B0604030504040204" pitchFamily="50" charset="-128"/>
                <a:ea typeface="Meiryo UI" panose="020B0604030504040204" pitchFamily="50" charset="-128"/>
              </a:rPr>
              <a:t>Miho </a:t>
            </a:r>
            <a:r>
              <a:rPr lang="en-US" altLang="ja-JP" sz="2000" dirty="0" err="1">
                <a:latin typeface="Meiryo UI" panose="020B0604030504040204" pitchFamily="50" charset="-128"/>
                <a:ea typeface="Meiryo UI" panose="020B0604030504040204" pitchFamily="50" charset="-128"/>
              </a:rPr>
              <a:t>Ashiarai</a:t>
            </a:r>
            <a:endParaRPr lang="en-US" altLang="ja-JP" sz="2000" dirty="0">
              <a:latin typeface="Meiryo UI" panose="020B0604030504040204" pitchFamily="50" charset="-128"/>
              <a:ea typeface="Meiryo UI" panose="020B0604030504040204" pitchFamily="50" charset="-128"/>
            </a:endParaRPr>
          </a:p>
          <a:p>
            <a:r>
              <a:rPr lang="en-US" altLang="ja-JP" sz="2000" dirty="0">
                <a:latin typeface="Meiryo UI" panose="020B0604030504040204" pitchFamily="50" charset="-128"/>
                <a:ea typeface="Meiryo UI" panose="020B0604030504040204" pitchFamily="50" charset="-128"/>
              </a:rPr>
              <a:t>Motoi Yamashita</a:t>
            </a:r>
          </a:p>
          <a:p>
            <a:r>
              <a:rPr lang="en-US" altLang="ja-JP" sz="2000" dirty="0">
                <a:latin typeface="Meiryo UI" panose="020B0604030504040204" pitchFamily="50" charset="-128"/>
                <a:ea typeface="Meiryo UI" panose="020B0604030504040204" pitchFamily="50" charset="-128"/>
              </a:rPr>
              <a:t>Mari Tanaka</a:t>
            </a:r>
          </a:p>
          <a:p>
            <a:r>
              <a:rPr lang="en-US" altLang="ja-JP" sz="2000" dirty="0">
                <a:latin typeface="Meiryo UI" panose="020B0604030504040204" pitchFamily="50" charset="-128"/>
                <a:ea typeface="Meiryo UI" panose="020B0604030504040204" pitchFamily="50" charset="-128"/>
              </a:rPr>
              <a:t>Akihiro Hoshino</a:t>
            </a:r>
          </a:p>
          <a:p>
            <a:r>
              <a:rPr lang="en-US" altLang="ja-JP" sz="2000" dirty="0">
                <a:latin typeface="Meiryo UI" panose="020B0604030504040204" pitchFamily="50" charset="-128"/>
                <a:ea typeface="Meiryo UI" panose="020B0604030504040204" pitchFamily="50" charset="-128"/>
              </a:rPr>
              <a:t>Noriko </a:t>
            </a:r>
            <a:r>
              <a:rPr lang="en-US" altLang="ja-JP" sz="2000" dirty="0" err="1">
                <a:latin typeface="Meiryo UI" panose="020B0604030504040204" pitchFamily="50" charset="-128"/>
                <a:ea typeface="Meiryo UI" panose="020B0604030504040204" pitchFamily="50" charset="-128"/>
              </a:rPr>
              <a:t>Mitsuiki</a:t>
            </a:r>
            <a:endParaRPr lang="en-US" altLang="ja-JP" sz="2000" dirty="0">
              <a:latin typeface="Meiryo UI" panose="020B0604030504040204" pitchFamily="50" charset="-128"/>
              <a:ea typeface="Meiryo UI" panose="020B0604030504040204" pitchFamily="50" charset="-128"/>
            </a:endParaRPr>
          </a:p>
          <a:p>
            <a:r>
              <a:rPr lang="en-US" altLang="ja-JP" sz="2000" dirty="0">
                <a:latin typeface="Meiryo UI" panose="020B0604030504040204" pitchFamily="50" charset="-128"/>
                <a:ea typeface="Meiryo UI" panose="020B0604030504040204" pitchFamily="50" charset="-128"/>
              </a:rPr>
              <a:t>Akifumi Endo</a:t>
            </a:r>
          </a:p>
          <a:p>
            <a:r>
              <a:rPr lang="en-US" altLang="ja-JP" sz="2000" dirty="0">
                <a:latin typeface="Meiryo UI" panose="020B0604030504040204" pitchFamily="50" charset="-128"/>
                <a:ea typeface="Meiryo UI" panose="020B0604030504040204" pitchFamily="50" charset="-128"/>
              </a:rPr>
              <a:t>Takahiro Kamiya</a:t>
            </a:r>
          </a:p>
          <a:p>
            <a:r>
              <a:rPr lang="en-US" altLang="ja-JP" sz="2000" dirty="0">
                <a:latin typeface="Meiryo UI" panose="020B0604030504040204" pitchFamily="50" charset="-128"/>
                <a:ea typeface="Meiryo UI" panose="020B0604030504040204" pitchFamily="50" charset="-128"/>
              </a:rPr>
              <a:t>Takeshi Isoda</a:t>
            </a:r>
          </a:p>
          <a:p>
            <a:r>
              <a:rPr lang="en-US" altLang="ja-JP" sz="2000" dirty="0">
                <a:latin typeface="Meiryo UI" panose="020B0604030504040204" pitchFamily="50" charset="-128"/>
                <a:ea typeface="Meiryo UI" panose="020B0604030504040204" pitchFamily="50" charset="-128"/>
              </a:rPr>
              <a:t>Michiko Kajiwara</a:t>
            </a:r>
          </a:p>
          <a:p>
            <a:r>
              <a:rPr lang="en-US" altLang="ja-JP" sz="2000" dirty="0">
                <a:latin typeface="Meiryo UI" panose="020B0604030504040204" pitchFamily="50" charset="-128"/>
                <a:ea typeface="Meiryo UI" panose="020B0604030504040204" pitchFamily="50" charset="-128"/>
              </a:rPr>
              <a:t>Tomohiro Morio</a:t>
            </a:r>
          </a:p>
          <a:p>
            <a:r>
              <a:rPr lang="en-US" altLang="ja-JP" sz="2000" dirty="0">
                <a:latin typeface="Meiryo UI" panose="020B0604030504040204" pitchFamily="50" charset="-128"/>
                <a:ea typeface="Meiryo UI" panose="020B0604030504040204" pitchFamily="50" charset="-128"/>
              </a:rPr>
              <a:t>Masatoshi </a:t>
            </a:r>
            <a:r>
              <a:rPr lang="en-US" altLang="ja-JP" sz="2000" dirty="0" err="1">
                <a:latin typeface="Meiryo UI" panose="020B0604030504040204" pitchFamily="50" charset="-128"/>
                <a:ea typeface="Meiryo UI" panose="020B0604030504040204" pitchFamily="50" charset="-128"/>
              </a:rPr>
              <a:t>Takag</a:t>
            </a:r>
            <a:endParaRPr lang="en-US" altLang="ja-JP" sz="2000" dirty="0">
              <a:latin typeface="Meiryo UI" panose="020B0604030504040204" pitchFamily="50" charset="-128"/>
              <a:ea typeface="Meiryo UI" panose="020B0604030504040204" pitchFamily="50" charset="-128"/>
            </a:endParaRPr>
          </a:p>
        </p:txBody>
      </p:sp>
      <p:sp>
        <p:nvSpPr>
          <p:cNvPr id="8" name="テキスト ボックス 7">
            <a:extLst>
              <a:ext uri="{FF2B5EF4-FFF2-40B4-BE49-F238E27FC236}">
                <a16:creationId xmlns:a16="http://schemas.microsoft.com/office/drawing/2014/main" id="{15BA5B40-278F-7BDA-A99B-253A1B928B93}"/>
              </a:ext>
            </a:extLst>
          </p:cNvPr>
          <p:cNvSpPr txBox="1"/>
          <p:nvPr/>
        </p:nvSpPr>
        <p:spPr>
          <a:xfrm>
            <a:off x="5132368" y="1897655"/>
            <a:ext cx="2311169" cy="400110"/>
          </a:xfrm>
          <a:prstGeom prst="rect">
            <a:avLst/>
          </a:prstGeom>
          <a:noFill/>
        </p:spPr>
        <p:txBody>
          <a:bodyPr wrap="square">
            <a:spAutoFit/>
          </a:bodyPr>
          <a:lstStyle/>
          <a:p>
            <a:r>
              <a:rPr lang="en-US" altLang="ja-JP" sz="2000" dirty="0" err="1">
                <a:latin typeface="Meiryo UI" panose="020B0604030504040204" pitchFamily="50" charset="-128"/>
                <a:ea typeface="Meiryo UI" panose="020B0604030504040204" pitchFamily="50" charset="-128"/>
              </a:rPr>
              <a:t>i</a:t>
            </a:r>
            <a:endParaRPr lang="en-US" altLang="ja-JP" sz="2000" dirty="0">
              <a:latin typeface="Meiryo UI" panose="020B0604030504040204" pitchFamily="50" charset="-128"/>
              <a:ea typeface="Meiryo UI" panose="020B0604030504040204" pitchFamily="50" charset="-128"/>
            </a:endParaRPr>
          </a:p>
        </p:txBody>
      </p:sp>
      <p:sp>
        <p:nvSpPr>
          <p:cNvPr id="6" name="テキスト ボックス 5">
            <a:extLst>
              <a:ext uri="{FF2B5EF4-FFF2-40B4-BE49-F238E27FC236}">
                <a16:creationId xmlns:a16="http://schemas.microsoft.com/office/drawing/2014/main" id="{D075EE97-B964-D906-1DF4-B851F14ECB83}"/>
              </a:ext>
            </a:extLst>
          </p:cNvPr>
          <p:cNvSpPr txBox="1"/>
          <p:nvPr/>
        </p:nvSpPr>
        <p:spPr>
          <a:xfrm>
            <a:off x="6726990" y="1610124"/>
            <a:ext cx="5450082" cy="4093428"/>
          </a:xfrm>
          <a:prstGeom prst="rect">
            <a:avLst/>
          </a:prstGeom>
          <a:noFill/>
        </p:spPr>
        <p:txBody>
          <a:bodyPr wrap="none" rtlCol="0">
            <a:spAutoFit/>
          </a:bodyPr>
          <a:lstStyle/>
          <a:p>
            <a:r>
              <a:rPr kumimoji="1" lang="en-US" altLang="ja-JP" sz="2000" b="1" dirty="0">
                <a:latin typeface="Meiryo UI" panose="020B0604030504040204" pitchFamily="50" charset="-128"/>
                <a:ea typeface="Meiryo UI" panose="020B0604030504040204" pitchFamily="50" charset="-128"/>
              </a:rPr>
              <a:t>Nagoya University</a:t>
            </a:r>
          </a:p>
          <a:p>
            <a:r>
              <a:rPr lang="en-US" altLang="ja-JP" sz="2000" dirty="0">
                <a:latin typeface="Meiryo UI" panose="020B0604030504040204" pitchFamily="50" charset="-128"/>
                <a:ea typeface="Meiryo UI" panose="020B0604030504040204" pitchFamily="50" charset="-128"/>
              </a:rPr>
              <a:t> Tsubasa </a:t>
            </a:r>
            <a:r>
              <a:rPr lang="en-US" altLang="ja-JP" sz="2000" dirty="0" err="1">
                <a:latin typeface="Meiryo UI" panose="020B0604030504040204" pitchFamily="50" charset="-128"/>
                <a:ea typeface="Meiryo UI" panose="020B0604030504040204" pitchFamily="50" charset="-128"/>
              </a:rPr>
              <a:t>Nishinosono</a:t>
            </a:r>
            <a:endParaRPr lang="en-US" altLang="ja-JP" sz="2000" dirty="0">
              <a:latin typeface="Meiryo UI" panose="020B0604030504040204" pitchFamily="50" charset="-128"/>
              <a:ea typeface="Meiryo UI" panose="020B0604030504040204" pitchFamily="50" charset="-128"/>
            </a:endParaRPr>
          </a:p>
          <a:p>
            <a:r>
              <a:rPr kumimoji="1" lang="en-US" altLang="ja-JP" sz="2000" dirty="0">
                <a:latin typeface="Meiryo UI" panose="020B0604030504040204" pitchFamily="50" charset="-128"/>
                <a:ea typeface="Meiryo UI" panose="020B0604030504040204" pitchFamily="50" charset="-128"/>
              </a:rPr>
              <a:t> Hideki Muramatsu</a:t>
            </a:r>
          </a:p>
          <a:p>
            <a:r>
              <a:rPr lang="en-US" altLang="ja-JP" sz="2000" b="1" dirty="0">
                <a:latin typeface="Meiryo UI" panose="020B0604030504040204" pitchFamily="50" charset="-128"/>
                <a:ea typeface="Meiryo UI" panose="020B0604030504040204" pitchFamily="50" charset="-128"/>
              </a:rPr>
              <a:t>National Defense Medical College</a:t>
            </a:r>
            <a:endParaRPr kumimoji="1" lang="en-US" altLang="ja-JP" sz="2000" b="1" dirty="0">
              <a:latin typeface="Meiryo UI" panose="020B0604030504040204" pitchFamily="50" charset="-128"/>
              <a:ea typeface="Meiryo UI" panose="020B0604030504040204" pitchFamily="50" charset="-128"/>
            </a:endParaRPr>
          </a:p>
          <a:p>
            <a:r>
              <a:rPr lang="ja-JP" altLang="en-US" sz="2000" dirty="0">
                <a:latin typeface="Meiryo UI" panose="020B0604030504040204" pitchFamily="50" charset="-128"/>
                <a:ea typeface="Meiryo UI" panose="020B0604030504040204" pitchFamily="50" charset="-128"/>
              </a:rPr>
              <a:t> </a:t>
            </a:r>
            <a:r>
              <a:rPr lang="en-US" altLang="ja-JP" sz="2000" dirty="0" err="1">
                <a:latin typeface="Meiryo UI" panose="020B0604030504040204" pitchFamily="50" charset="-128"/>
                <a:ea typeface="Meiryo UI" panose="020B0604030504040204" pitchFamily="50" charset="-128"/>
              </a:rPr>
              <a:t>Kohsuke</a:t>
            </a:r>
            <a:r>
              <a:rPr lang="en-US" altLang="ja-JP" sz="2000" dirty="0">
                <a:latin typeface="Meiryo UI" panose="020B0604030504040204" pitchFamily="50" charset="-128"/>
                <a:ea typeface="Meiryo UI" panose="020B0604030504040204" pitchFamily="50" charset="-128"/>
              </a:rPr>
              <a:t> Imai</a:t>
            </a:r>
          </a:p>
          <a:p>
            <a:r>
              <a:rPr lang="en-US" altLang="ja-JP" sz="2000" b="1" dirty="0">
                <a:latin typeface="Meiryo UI" panose="020B0604030504040204" pitchFamily="50" charset="-128"/>
                <a:ea typeface="Meiryo UI" panose="020B0604030504040204" pitchFamily="50" charset="-128"/>
              </a:rPr>
              <a:t>National Center for Child Health </a:t>
            </a:r>
          </a:p>
          <a:p>
            <a:r>
              <a:rPr lang="en-US" altLang="ja-JP" sz="2000" b="1" dirty="0">
                <a:latin typeface="Meiryo UI" panose="020B0604030504040204" pitchFamily="50" charset="-128"/>
                <a:ea typeface="Meiryo UI" panose="020B0604030504040204" pitchFamily="50" charset="-128"/>
              </a:rPr>
              <a:t>and Development</a:t>
            </a:r>
          </a:p>
          <a:p>
            <a:r>
              <a:rPr lang="en-US" altLang="ja-JP" sz="2000" dirty="0">
                <a:latin typeface="Meiryo UI" panose="020B0604030504040204" pitchFamily="50" charset="-128"/>
                <a:ea typeface="Meiryo UI" panose="020B0604030504040204" pitchFamily="50" charset="-128"/>
              </a:rPr>
              <a:t> Takashi Ishikawa</a:t>
            </a:r>
          </a:p>
          <a:p>
            <a:r>
              <a:rPr lang="en-US" altLang="ja-JP" sz="2000" dirty="0">
                <a:latin typeface="Meiryo UI" panose="020B0604030504040204" pitchFamily="50" charset="-128"/>
                <a:ea typeface="Meiryo UI" panose="020B0604030504040204" pitchFamily="50" charset="-128"/>
              </a:rPr>
              <a:t> </a:t>
            </a:r>
            <a:r>
              <a:rPr lang="en-US" altLang="ja-JP" sz="2000" dirty="0" err="1">
                <a:latin typeface="Meiryo UI" panose="020B0604030504040204" pitchFamily="50" charset="-128"/>
                <a:ea typeface="Meiryo UI" panose="020B0604030504040204" pitchFamily="50" charset="-128"/>
              </a:rPr>
              <a:t>Toshinao</a:t>
            </a:r>
            <a:r>
              <a:rPr lang="en-US" altLang="ja-JP" sz="2000" dirty="0">
                <a:latin typeface="Meiryo UI" panose="020B0604030504040204" pitchFamily="50" charset="-128"/>
                <a:ea typeface="Meiryo UI" panose="020B0604030504040204" pitchFamily="50" charset="-128"/>
              </a:rPr>
              <a:t> Kawai</a:t>
            </a:r>
          </a:p>
          <a:p>
            <a:r>
              <a:rPr lang="en-US" altLang="ja-JP" sz="2000" b="1" dirty="0">
                <a:latin typeface="Meiryo UI" panose="020B0604030504040204" pitchFamily="50" charset="-128"/>
                <a:ea typeface="Meiryo UI" panose="020B0604030504040204" pitchFamily="50" charset="-128"/>
              </a:rPr>
              <a:t>Tokyo Health Service Association</a:t>
            </a:r>
          </a:p>
          <a:p>
            <a:r>
              <a:rPr lang="en-US" altLang="ja-JP" sz="2000" dirty="0">
                <a:latin typeface="Meiryo UI" panose="020B0604030504040204" pitchFamily="50" charset="-128"/>
                <a:ea typeface="Meiryo UI" panose="020B0604030504040204" pitchFamily="50" charset="-128"/>
              </a:rPr>
              <a:t> Nobuyuki </a:t>
            </a:r>
            <a:r>
              <a:rPr lang="en-US" altLang="ja-JP" sz="2000" dirty="0" err="1">
                <a:latin typeface="Meiryo UI" panose="020B0604030504040204" pitchFamily="50" charset="-128"/>
                <a:ea typeface="Meiryo UI" panose="020B0604030504040204" pitchFamily="50" charset="-128"/>
              </a:rPr>
              <a:t>Ishige</a:t>
            </a:r>
            <a:endParaRPr lang="en-US" altLang="ja-JP" sz="2000" dirty="0">
              <a:latin typeface="Meiryo UI" panose="020B0604030504040204" pitchFamily="50" charset="-128"/>
              <a:ea typeface="Meiryo UI" panose="020B0604030504040204" pitchFamily="50" charset="-128"/>
            </a:endParaRPr>
          </a:p>
          <a:p>
            <a:r>
              <a:rPr lang="en-US" altLang="ja-JP" sz="2000" b="1" dirty="0">
                <a:latin typeface="Meiryo UI" panose="020B0604030504040204" pitchFamily="50" charset="-128"/>
                <a:ea typeface="Meiryo UI" panose="020B0604030504040204" pitchFamily="50" charset="-128"/>
              </a:rPr>
              <a:t>The </a:t>
            </a:r>
            <a:r>
              <a:rPr lang="en-US" altLang="ja-JP" sz="2000" b="1" dirty="0" err="1">
                <a:latin typeface="Meiryo UI" panose="020B0604030504040204" pitchFamily="50" charset="-128"/>
                <a:ea typeface="Meiryo UI" panose="020B0604030504040204" pitchFamily="50" charset="-128"/>
              </a:rPr>
              <a:t>Jikei</a:t>
            </a:r>
            <a:r>
              <a:rPr lang="en-US" altLang="ja-JP" sz="2000" b="1" dirty="0">
                <a:latin typeface="Meiryo UI" panose="020B0604030504040204" pitchFamily="50" charset="-128"/>
                <a:ea typeface="Meiryo UI" panose="020B0604030504040204" pitchFamily="50" charset="-128"/>
              </a:rPr>
              <a:t> University School of Medicine</a:t>
            </a:r>
          </a:p>
          <a:p>
            <a:r>
              <a:rPr lang="en-US" altLang="ja-JP" sz="2000" dirty="0">
                <a:latin typeface="Meiryo UI" panose="020B0604030504040204" pitchFamily="50" charset="-128"/>
                <a:ea typeface="Meiryo UI" panose="020B0604030504040204" pitchFamily="50" charset="-128"/>
              </a:rPr>
              <a:t> </a:t>
            </a:r>
            <a:r>
              <a:rPr lang="en-US" altLang="ja-JP" sz="2000" dirty="0" err="1">
                <a:latin typeface="Meiryo UI" panose="020B0604030504040204" pitchFamily="50" charset="-128"/>
                <a:ea typeface="Meiryo UI" panose="020B0604030504040204" pitchFamily="50" charset="-128"/>
              </a:rPr>
              <a:t>Kimihiko</a:t>
            </a:r>
            <a:r>
              <a:rPr lang="en-US" altLang="ja-JP" sz="2000" dirty="0">
                <a:latin typeface="Meiryo UI" panose="020B0604030504040204" pitchFamily="50" charset="-128"/>
                <a:ea typeface="Meiryo UI" panose="020B0604030504040204" pitchFamily="50" charset="-128"/>
              </a:rPr>
              <a:t> Oishi</a:t>
            </a:r>
          </a:p>
        </p:txBody>
      </p:sp>
    </p:spTree>
    <p:extLst>
      <p:ext uri="{BB962C8B-B14F-4D97-AF65-F5344CB8AC3E}">
        <p14:creationId xmlns:p14="http://schemas.microsoft.com/office/powerpoint/2010/main" val="163118788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D2CFC1-9859-B681-16DA-4E5BB692442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0E49E3B-6172-E286-1C3E-AC29C0CEF295}"/>
              </a:ext>
            </a:extLst>
          </p:cNvPr>
          <p:cNvSpPr>
            <a:spLocks noGrp="1"/>
          </p:cNvSpPr>
          <p:nvPr>
            <p:ph type="ctrTitle"/>
          </p:nvPr>
        </p:nvSpPr>
        <p:spPr>
          <a:xfrm>
            <a:off x="3418113" y="2403581"/>
            <a:ext cx="7619122" cy="2050838"/>
          </a:xfrm>
        </p:spPr>
        <p:txBody>
          <a:bodyPr>
            <a:normAutofit/>
          </a:bodyPr>
          <a:lstStyle/>
          <a:p>
            <a:r>
              <a:rPr lang="en-US" dirty="0"/>
              <a:t>Newborn screening </a:t>
            </a:r>
            <a:r>
              <a:rPr lang="en-US" dirty="0" err="1"/>
              <a:t>programme</a:t>
            </a:r>
            <a:r>
              <a:rPr lang="en-US" dirty="0"/>
              <a:t> in Malaysia </a:t>
            </a:r>
            <a:endParaRPr lang="en-GB" dirty="0"/>
          </a:p>
        </p:txBody>
      </p:sp>
      <p:sp>
        <p:nvSpPr>
          <p:cNvPr id="3" name="Subtitle 2">
            <a:extLst>
              <a:ext uri="{FF2B5EF4-FFF2-40B4-BE49-F238E27FC236}">
                <a16:creationId xmlns:a16="http://schemas.microsoft.com/office/drawing/2014/main" id="{17E732A5-3DF1-7E0D-3C19-7DAC58FE12E6}"/>
              </a:ext>
            </a:extLst>
          </p:cNvPr>
          <p:cNvSpPr>
            <a:spLocks noGrp="1"/>
          </p:cNvSpPr>
          <p:nvPr>
            <p:ph type="subTitle" idx="1"/>
          </p:nvPr>
        </p:nvSpPr>
        <p:spPr>
          <a:xfrm>
            <a:off x="4857470" y="3714692"/>
            <a:ext cx="6179765" cy="1241356"/>
          </a:xfrm>
        </p:spPr>
        <p:txBody>
          <a:bodyPr>
            <a:normAutofit/>
          </a:bodyPr>
          <a:lstStyle/>
          <a:p>
            <a:r>
              <a:rPr lang="en-GB" b="1" i="1" dirty="0"/>
              <a:t>Bruce Lim</a:t>
            </a:r>
            <a:endParaRPr lang="en-GB" dirty="0"/>
          </a:p>
        </p:txBody>
      </p:sp>
    </p:spTree>
    <p:extLst>
      <p:ext uri="{BB962C8B-B14F-4D97-AF65-F5344CB8AC3E}">
        <p14:creationId xmlns:p14="http://schemas.microsoft.com/office/powerpoint/2010/main" val="404329400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2536181" y="1888383"/>
            <a:ext cx="1854200" cy="149614"/>
          </a:xfrm>
          <a:prstGeom prst="rect">
            <a:avLst/>
          </a:prstGeom>
        </p:spPr>
        <p:txBody>
          <a:bodyPr vert="horz" wrap="square" lIns="0" tIns="11007" rIns="0" bIns="0" rtlCol="0">
            <a:spAutoFit/>
          </a:bodyPr>
          <a:lstStyle/>
          <a:p>
            <a:pPr marL="8467">
              <a:spcBef>
                <a:spcPts val="87"/>
              </a:spcBef>
            </a:pPr>
            <a:r>
              <a:rPr sz="900" spc="47" dirty="0">
                <a:solidFill>
                  <a:srgbClr val="212121"/>
                </a:solidFill>
                <a:latin typeface="Trebuchet MS"/>
                <a:cs typeface="Trebuchet MS"/>
              </a:rPr>
              <a:t>Screening</a:t>
            </a:r>
            <a:r>
              <a:rPr sz="900" spc="-23" dirty="0">
                <a:solidFill>
                  <a:srgbClr val="212121"/>
                </a:solidFill>
                <a:latin typeface="Trebuchet MS"/>
                <a:cs typeface="Trebuchet MS"/>
              </a:rPr>
              <a:t> </a:t>
            </a:r>
            <a:r>
              <a:rPr sz="900" dirty="0">
                <a:solidFill>
                  <a:srgbClr val="212121"/>
                </a:solidFill>
                <a:latin typeface="Trebuchet MS"/>
                <a:cs typeface="Trebuchet MS"/>
              </a:rPr>
              <a:t>for</a:t>
            </a:r>
            <a:r>
              <a:rPr sz="900" spc="-43" dirty="0">
                <a:solidFill>
                  <a:srgbClr val="212121"/>
                </a:solidFill>
                <a:latin typeface="Trebuchet MS"/>
                <a:cs typeface="Trebuchet MS"/>
              </a:rPr>
              <a:t> </a:t>
            </a:r>
            <a:r>
              <a:rPr sz="900" dirty="0">
                <a:solidFill>
                  <a:srgbClr val="212121"/>
                </a:solidFill>
                <a:latin typeface="Trebuchet MS"/>
                <a:cs typeface="Trebuchet MS"/>
              </a:rPr>
              <a:t>Health,</a:t>
            </a:r>
            <a:r>
              <a:rPr sz="900" spc="-23" dirty="0">
                <a:solidFill>
                  <a:srgbClr val="212121"/>
                </a:solidFill>
                <a:latin typeface="Trebuchet MS"/>
                <a:cs typeface="Trebuchet MS"/>
              </a:rPr>
              <a:t> </a:t>
            </a:r>
            <a:r>
              <a:rPr sz="900" spc="-7" dirty="0">
                <a:solidFill>
                  <a:srgbClr val="212121"/>
                </a:solidFill>
                <a:latin typeface="Trebuchet MS"/>
                <a:cs typeface="Trebuchet MS"/>
              </a:rPr>
              <a:t>Intervention</a:t>
            </a:r>
            <a:endParaRPr sz="900">
              <a:latin typeface="Trebuchet MS"/>
              <a:cs typeface="Trebuchet MS"/>
            </a:endParaRPr>
          </a:p>
        </p:txBody>
      </p:sp>
      <p:sp>
        <p:nvSpPr>
          <p:cNvPr id="3" name="object 3"/>
          <p:cNvSpPr txBox="1"/>
          <p:nvPr/>
        </p:nvSpPr>
        <p:spPr>
          <a:xfrm>
            <a:off x="4758446" y="1888383"/>
            <a:ext cx="1546860" cy="149614"/>
          </a:xfrm>
          <a:prstGeom prst="rect">
            <a:avLst/>
          </a:prstGeom>
        </p:spPr>
        <p:txBody>
          <a:bodyPr vert="horz" wrap="square" lIns="0" tIns="11007" rIns="0" bIns="0" rtlCol="0">
            <a:spAutoFit/>
          </a:bodyPr>
          <a:lstStyle/>
          <a:p>
            <a:pPr marL="8467">
              <a:spcBef>
                <a:spcPts val="87"/>
              </a:spcBef>
            </a:pPr>
            <a:r>
              <a:rPr sz="900" spc="53" dirty="0">
                <a:solidFill>
                  <a:srgbClr val="212121"/>
                </a:solidFill>
                <a:latin typeface="Trebuchet MS"/>
                <a:cs typeface="Trebuchet MS"/>
              </a:rPr>
              <a:t>and</a:t>
            </a:r>
            <a:r>
              <a:rPr sz="900" spc="-27" dirty="0">
                <a:solidFill>
                  <a:srgbClr val="212121"/>
                </a:solidFill>
                <a:latin typeface="Trebuchet MS"/>
                <a:cs typeface="Trebuchet MS"/>
              </a:rPr>
              <a:t> </a:t>
            </a:r>
            <a:r>
              <a:rPr sz="900" spc="33" dirty="0">
                <a:solidFill>
                  <a:srgbClr val="212121"/>
                </a:solidFill>
                <a:latin typeface="Trebuchet MS"/>
                <a:cs typeface="Trebuchet MS"/>
              </a:rPr>
              <a:t>Nurturing</a:t>
            </a:r>
            <a:r>
              <a:rPr sz="900" spc="-23" dirty="0">
                <a:solidFill>
                  <a:srgbClr val="212121"/>
                </a:solidFill>
                <a:latin typeface="Trebuchet MS"/>
                <a:cs typeface="Trebuchet MS"/>
              </a:rPr>
              <a:t> </a:t>
            </a:r>
            <a:r>
              <a:rPr sz="900" dirty="0">
                <a:solidFill>
                  <a:srgbClr val="212121"/>
                </a:solidFill>
                <a:latin typeface="Trebuchet MS"/>
                <a:cs typeface="Trebuchet MS"/>
              </a:rPr>
              <a:t>of</a:t>
            </a:r>
            <a:r>
              <a:rPr sz="900" spc="-47" dirty="0">
                <a:solidFill>
                  <a:srgbClr val="212121"/>
                </a:solidFill>
                <a:latin typeface="Trebuchet MS"/>
                <a:cs typeface="Trebuchet MS"/>
              </a:rPr>
              <a:t> </a:t>
            </a:r>
            <a:r>
              <a:rPr sz="900" spc="33" dirty="0">
                <a:solidFill>
                  <a:srgbClr val="212121"/>
                </a:solidFill>
                <a:latin typeface="Trebuchet MS"/>
                <a:cs typeface="Trebuchet MS"/>
              </a:rPr>
              <a:t>Every</a:t>
            </a:r>
            <a:r>
              <a:rPr sz="900" spc="-50" dirty="0">
                <a:solidFill>
                  <a:srgbClr val="212121"/>
                </a:solidFill>
                <a:latin typeface="Trebuchet MS"/>
                <a:cs typeface="Trebuchet MS"/>
              </a:rPr>
              <a:t> </a:t>
            </a:r>
            <a:r>
              <a:rPr sz="900" spc="-7" dirty="0">
                <a:solidFill>
                  <a:srgbClr val="212121"/>
                </a:solidFill>
                <a:latin typeface="Trebuchet MS"/>
                <a:cs typeface="Trebuchet MS"/>
              </a:rPr>
              <a:t>child</a:t>
            </a:r>
            <a:endParaRPr sz="900">
              <a:latin typeface="Trebuchet MS"/>
              <a:cs typeface="Trebuchet MS"/>
            </a:endParaRPr>
          </a:p>
        </p:txBody>
      </p:sp>
      <p:pic>
        <p:nvPicPr>
          <p:cNvPr id="4" name="object 4"/>
          <p:cNvPicPr/>
          <p:nvPr/>
        </p:nvPicPr>
        <p:blipFill>
          <a:blip r:embed="rId2" cstate="print"/>
          <a:stretch>
            <a:fillRect/>
          </a:stretch>
        </p:blipFill>
        <p:spPr>
          <a:xfrm>
            <a:off x="2383211" y="180450"/>
            <a:ext cx="4207808" cy="2005929"/>
          </a:xfrm>
          <a:prstGeom prst="rect">
            <a:avLst/>
          </a:prstGeom>
        </p:spPr>
      </p:pic>
      <p:sp>
        <p:nvSpPr>
          <p:cNvPr id="5" name="object 5"/>
          <p:cNvSpPr txBox="1">
            <a:spLocks noGrp="1"/>
          </p:cNvSpPr>
          <p:nvPr>
            <p:ph type="title"/>
          </p:nvPr>
        </p:nvSpPr>
        <p:spPr>
          <a:xfrm>
            <a:off x="6677949" y="634215"/>
            <a:ext cx="3667647" cy="1265796"/>
          </a:xfrm>
          <a:prstGeom prst="rect">
            <a:avLst/>
          </a:prstGeom>
        </p:spPr>
        <p:txBody>
          <a:bodyPr vert="horz" wrap="square" lIns="0" tIns="8890" rIns="0" bIns="0" rtlCol="0" anchor="ctr">
            <a:spAutoFit/>
          </a:bodyPr>
          <a:lstStyle/>
          <a:p>
            <a:pPr marL="8467">
              <a:lnSpc>
                <a:spcPct val="100000"/>
              </a:lnSpc>
              <a:spcBef>
                <a:spcPts val="70"/>
              </a:spcBef>
            </a:pPr>
            <a:r>
              <a:rPr sz="8167" spc="-13" dirty="0">
                <a:solidFill>
                  <a:srgbClr val="69A84F"/>
                </a:solidFill>
              </a:rPr>
              <a:t>20</a:t>
            </a:r>
            <a:r>
              <a:rPr lang="en-GB" sz="8167" spc="-13" dirty="0">
                <a:solidFill>
                  <a:srgbClr val="69A84F"/>
                </a:solidFill>
              </a:rPr>
              <a:t>2</a:t>
            </a:r>
            <a:r>
              <a:rPr sz="8167" spc="-13" dirty="0">
                <a:solidFill>
                  <a:srgbClr val="69A84F"/>
                </a:solidFill>
              </a:rPr>
              <a:t>6</a:t>
            </a:r>
            <a:endParaRPr sz="8167" dirty="0"/>
          </a:p>
        </p:txBody>
      </p:sp>
      <p:grpSp>
        <p:nvGrpSpPr>
          <p:cNvPr id="6" name="object 6"/>
          <p:cNvGrpSpPr/>
          <p:nvPr/>
        </p:nvGrpSpPr>
        <p:grpSpPr>
          <a:xfrm>
            <a:off x="470424" y="3619067"/>
            <a:ext cx="5203613" cy="1908387"/>
            <a:chOff x="705636" y="5428601"/>
            <a:chExt cx="7805420" cy="2862580"/>
          </a:xfrm>
        </p:grpSpPr>
        <p:sp>
          <p:nvSpPr>
            <p:cNvPr id="7" name="object 7"/>
            <p:cNvSpPr/>
            <p:nvPr/>
          </p:nvSpPr>
          <p:spPr>
            <a:xfrm>
              <a:off x="710398" y="5433364"/>
              <a:ext cx="7795895" cy="2853055"/>
            </a:xfrm>
            <a:custGeom>
              <a:avLst/>
              <a:gdLst/>
              <a:ahLst/>
              <a:cxnLst/>
              <a:rect l="l" t="t" r="r" b="b"/>
              <a:pathLst>
                <a:path w="7795895" h="2853054">
                  <a:moveTo>
                    <a:pt x="7320035" y="2852694"/>
                  </a:moveTo>
                  <a:lnTo>
                    <a:pt x="475459" y="2852694"/>
                  </a:lnTo>
                  <a:lnTo>
                    <a:pt x="426846" y="2850239"/>
                  </a:lnTo>
                  <a:lnTo>
                    <a:pt x="379637" y="2843034"/>
                  </a:lnTo>
                  <a:lnTo>
                    <a:pt x="334071" y="2831318"/>
                  </a:lnTo>
                  <a:lnTo>
                    <a:pt x="290388" y="2815329"/>
                  </a:lnTo>
                  <a:lnTo>
                    <a:pt x="248826" y="2795308"/>
                  </a:lnTo>
                  <a:lnTo>
                    <a:pt x="209625" y="2771492"/>
                  </a:lnTo>
                  <a:lnTo>
                    <a:pt x="173022" y="2744121"/>
                  </a:lnTo>
                  <a:lnTo>
                    <a:pt x="139258" y="2713435"/>
                  </a:lnTo>
                  <a:lnTo>
                    <a:pt x="108571" y="2679671"/>
                  </a:lnTo>
                  <a:lnTo>
                    <a:pt x="81200" y="2643069"/>
                  </a:lnTo>
                  <a:lnTo>
                    <a:pt x="57385" y="2603868"/>
                  </a:lnTo>
                  <a:lnTo>
                    <a:pt x="37363" y="2562307"/>
                  </a:lnTo>
                  <a:lnTo>
                    <a:pt x="21375" y="2518625"/>
                  </a:lnTo>
                  <a:lnTo>
                    <a:pt x="9659" y="2473062"/>
                  </a:lnTo>
                  <a:lnTo>
                    <a:pt x="2454" y="2425855"/>
                  </a:lnTo>
                  <a:lnTo>
                    <a:pt x="0" y="2377245"/>
                  </a:lnTo>
                  <a:lnTo>
                    <a:pt x="0" y="475449"/>
                  </a:lnTo>
                  <a:lnTo>
                    <a:pt x="2454" y="426838"/>
                  </a:lnTo>
                  <a:lnTo>
                    <a:pt x="9659" y="379631"/>
                  </a:lnTo>
                  <a:lnTo>
                    <a:pt x="21375" y="334068"/>
                  </a:lnTo>
                  <a:lnTo>
                    <a:pt x="37363" y="290386"/>
                  </a:lnTo>
                  <a:lnTo>
                    <a:pt x="57385" y="248825"/>
                  </a:lnTo>
                  <a:lnTo>
                    <a:pt x="81200" y="209624"/>
                  </a:lnTo>
                  <a:lnTo>
                    <a:pt x="108571" y="173022"/>
                  </a:lnTo>
                  <a:lnTo>
                    <a:pt x="139258" y="139259"/>
                  </a:lnTo>
                  <a:lnTo>
                    <a:pt x="173022" y="108572"/>
                  </a:lnTo>
                  <a:lnTo>
                    <a:pt x="209625" y="81201"/>
                  </a:lnTo>
                  <a:lnTo>
                    <a:pt x="248826" y="57385"/>
                  </a:lnTo>
                  <a:lnTo>
                    <a:pt x="290388" y="37364"/>
                  </a:lnTo>
                  <a:lnTo>
                    <a:pt x="334071" y="21376"/>
                  </a:lnTo>
                  <a:lnTo>
                    <a:pt x="379637" y="9659"/>
                  </a:lnTo>
                  <a:lnTo>
                    <a:pt x="426846" y="2454"/>
                  </a:lnTo>
                  <a:lnTo>
                    <a:pt x="475459" y="0"/>
                  </a:lnTo>
                  <a:lnTo>
                    <a:pt x="7320035" y="0"/>
                  </a:lnTo>
                  <a:lnTo>
                    <a:pt x="7367028" y="2326"/>
                  </a:lnTo>
                  <a:lnTo>
                    <a:pt x="7413224" y="9221"/>
                  </a:lnTo>
                  <a:lnTo>
                    <a:pt x="7458312" y="20553"/>
                  </a:lnTo>
                  <a:lnTo>
                    <a:pt x="7501981" y="36193"/>
                  </a:lnTo>
                  <a:lnTo>
                    <a:pt x="7543919" y="56013"/>
                  </a:lnTo>
                  <a:lnTo>
                    <a:pt x="7583815" y="79881"/>
                  </a:lnTo>
                  <a:lnTo>
                    <a:pt x="7621357" y="107670"/>
                  </a:lnTo>
                  <a:lnTo>
                    <a:pt x="7656234" y="139249"/>
                  </a:lnTo>
                  <a:lnTo>
                    <a:pt x="7687813" y="174126"/>
                  </a:lnTo>
                  <a:lnTo>
                    <a:pt x="7715602" y="211668"/>
                  </a:lnTo>
                  <a:lnTo>
                    <a:pt x="7739471" y="251564"/>
                  </a:lnTo>
                  <a:lnTo>
                    <a:pt x="7759290" y="293502"/>
                  </a:lnTo>
                  <a:lnTo>
                    <a:pt x="7774931" y="337171"/>
                  </a:lnTo>
                  <a:lnTo>
                    <a:pt x="7786263" y="382259"/>
                  </a:lnTo>
                  <a:lnTo>
                    <a:pt x="7793157" y="428456"/>
                  </a:lnTo>
                  <a:lnTo>
                    <a:pt x="7795484" y="475449"/>
                  </a:lnTo>
                  <a:lnTo>
                    <a:pt x="7795484" y="2377245"/>
                  </a:lnTo>
                  <a:lnTo>
                    <a:pt x="7793029" y="2425855"/>
                  </a:lnTo>
                  <a:lnTo>
                    <a:pt x="7785824" y="2473062"/>
                  </a:lnTo>
                  <a:lnTo>
                    <a:pt x="7774108" y="2518625"/>
                  </a:lnTo>
                  <a:lnTo>
                    <a:pt x="7758119" y="2562307"/>
                  </a:lnTo>
                  <a:lnTo>
                    <a:pt x="7738098" y="2603868"/>
                  </a:lnTo>
                  <a:lnTo>
                    <a:pt x="7714282" y="2643069"/>
                  </a:lnTo>
                  <a:lnTo>
                    <a:pt x="7686912" y="2679671"/>
                  </a:lnTo>
                  <a:lnTo>
                    <a:pt x="7656225" y="2713435"/>
                  </a:lnTo>
                  <a:lnTo>
                    <a:pt x="7622461" y="2744121"/>
                  </a:lnTo>
                  <a:lnTo>
                    <a:pt x="7585859" y="2771492"/>
                  </a:lnTo>
                  <a:lnTo>
                    <a:pt x="7546658" y="2795308"/>
                  </a:lnTo>
                  <a:lnTo>
                    <a:pt x="7505097" y="2815329"/>
                  </a:lnTo>
                  <a:lnTo>
                    <a:pt x="7461415" y="2831318"/>
                  </a:lnTo>
                  <a:lnTo>
                    <a:pt x="7415852" y="2843034"/>
                  </a:lnTo>
                  <a:lnTo>
                    <a:pt x="7368645" y="2850239"/>
                  </a:lnTo>
                  <a:lnTo>
                    <a:pt x="7320035" y="2852694"/>
                  </a:lnTo>
                  <a:close/>
                </a:path>
              </a:pathLst>
            </a:custGeom>
            <a:solidFill>
              <a:srgbClr val="D8D8D8"/>
            </a:solidFill>
          </p:spPr>
          <p:txBody>
            <a:bodyPr wrap="square" lIns="0" tIns="0" rIns="0" bIns="0" rtlCol="0"/>
            <a:lstStyle/>
            <a:p>
              <a:endParaRPr sz="1200"/>
            </a:p>
          </p:txBody>
        </p:sp>
        <p:sp>
          <p:nvSpPr>
            <p:cNvPr id="8" name="object 8"/>
            <p:cNvSpPr/>
            <p:nvPr/>
          </p:nvSpPr>
          <p:spPr>
            <a:xfrm>
              <a:off x="710398" y="5433364"/>
              <a:ext cx="7795895" cy="2853055"/>
            </a:xfrm>
            <a:custGeom>
              <a:avLst/>
              <a:gdLst/>
              <a:ahLst/>
              <a:cxnLst/>
              <a:rect l="l" t="t" r="r" b="b"/>
              <a:pathLst>
                <a:path w="7795895" h="2853054">
                  <a:moveTo>
                    <a:pt x="0" y="475449"/>
                  </a:moveTo>
                  <a:lnTo>
                    <a:pt x="2454" y="426838"/>
                  </a:lnTo>
                  <a:lnTo>
                    <a:pt x="9659" y="379631"/>
                  </a:lnTo>
                  <a:lnTo>
                    <a:pt x="21375" y="334068"/>
                  </a:lnTo>
                  <a:lnTo>
                    <a:pt x="37363" y="290386"/>
                  </a:lnTo>
                  <a:lnTo>
                    <a:pt x="57385" y="248825"/>
                  </a:lnTo>
                  <a:lnTo>
                    <a:pt x="81200" y="209624"/>
                  </a:lnTo>
                  <a:lnTo>
                    <a:pt x="108571" y="173022"/>
                  </a:lnTo>
                  <a:lnTo>
                    <a:pt x="139258" y="139259"/>
                  </a:lnTo>
                  <a:lnTo>
                    <a:pt x="173022" y="108572"/>
                  </a:lnTo>
                  <a:lnTo>
                    <a:pt x="209625" y="81201"/>
                  </a:lnTo>
                  <a:lnTo>
                    <a:pt x="248826" y="57385"/>
                  </a:lnTo>
                  <a:lnTo>
                    <a:pt x="290388" y="37364"/>
                  </a:lnTo>
                  <a:lnTo>
                    <a:pt x="334071" y="21376"/>
                  </a:lnTo>
                  <a:lnTo>
                    <a:pt x="379637" y="9659"/>
                  </a:lnTo>
                  <a:lnTo>
                    <a:pt x="426846" y="2454"/>
                  </a:lnTo>
                  <a:lnTo>
                    <a:pt x="475459" y="0"/>
                  </a:lnTo>
                  <a:lnTo>
                    <a:pt x="7320035" y="0"/>
                  </a:lnTo>
                  <a:lnTo>
                    <a:pt x="7367028" y="2326"/>
                  </a:lnTo>
                  <a:lnTo>
                    <a:pt x="7413224" y="9221"/>
                  </a:lnTo>
                  <a:lnTo>
                    <a:pt x="7458312" y="20553"/>
                  </a:lnTo>
                  <a:lnTo>
                    <a:pt x="7501981" y="36193"/>
                  </a:lnTo>
                  <a:lnTo>
                    <a:pt x="7543919" y="56013"/>
                  </a:lnTo>
                  <a:lnTo>
                    <a:pt x="7583815" y="79881"/>
                  </a:lnTo>
                  <a:lnTo>
                    <a:pt x="7621357" y="107670"/>
                  </a:lnTo>
                  <a:lnTo>
                    <a:pt x="7656234" y="139249"/>
                  </a:lnTo>
                  <a:lnTo>
                    <a:pt x="7687813" y="174126"/>
                  </a:lnTo>
                  <a:lnTo>
                    <a:pt x="7715602" y="211668"/>
                  </a:lnTo>
                  <a:lnTo>
                    <a:pt x="7739471" y="251564"/>
                  </a:lnTo>
                  <a:lnTo>
                    <a:pt x="7759290" y="293502"/>
                  </a:lnTo>
                  <a:lnTo>
                    <a:pt x="7774931" y="337171"/>
                  </a:lnTo>
                  <a:lnTo>
                    <a:pt x="7786263" y="382259"/>
                  </a:lnTo>
                  <a:lnTo>
                    <a:pt x="7793157" y="428456"/>
                  </a:lnTo>
                  <a:lnTo>
                    <a:pt x="7795484" y="475449"/>
                  </a:lnTo>
                  <a:lnTo>
                    <a:pt x="7795484" y="2377245"/>
                  </a:lnTo>
                  <a:lnTo>
                    <a:pt x="7793029" y="2425855"/>
                  </a:lnTo>
                  <a:lnTo>
                    <a:pt x="7785824" y="2473062"/>
                  </a:lnTo>
                  <a:lnTo>
                    <a:pt x="7774108" y="2518625"/>
                  </a:lnTo>
                  <a:lnTo>
                    <a:pt x="7758119" y="2562307"/>
                  </a:lnTo>
                  <a:lnTo>
                    <a:pt x="7738098" y="2603868"/>
                  </a:lnTo>
                  <a:lnTo>
                    <a:pt x="7714282" y="2643069"/>
                  </a:lnTo>
                  <a:lnTo>
                    <a:pt x="7686912" y="2679671"/>
                  </a:lnTo>
                  <a:lnTo>
                    <a:pt x="7656225" y="2713435"/>
                  </a:lnTo>
                  <a:lnTo>
                    <a:pt x="7622461" y="2744121"/>
                  </a:lnTo>
                  <a:lnTo>
                    <a:pt x="7585859" y="2771492"/>
                  </a:lnTo>
                  <a:lnTo>
                    <a:pt x="7546658" y="2795308"/>
                  </a:lnTo>
                  <a:lnTo>
                    <a:pt x="7505097" y="2815329"/>
                  </a:lnTo>
                  <a:lnTo>
                    <a:pt x="7461415" y="2831318"/>
                  </a:lnTo>
                  <a:lnTo>
                    <a:pt x="7415852" y="2843034"/>
                  </a:lnTo>
                  <a:lnTo>
                    <a:pt x="7368645" y="2850239"/>
                  </a:lnTo>
                  <a:lnTo>
                    <a:pt x="7320035" y="2852694"/>
                  </a:lnTo>
                  <a:lnTo>
                    <a:pt x="475459" y="2852694"/>
                  </a:lnTo>
                  <a:lnTo>
                    <a:pt x="426846" y="2850239"/>
                  </a:lnTo>
                  <a:lnTo>
                    <a:pt x="379637" y="2843034"/>
                  </a:lnTo>
                  <a:lnTo>
                    <a:pt x="334071" y="2831318"/>
                  </a:lnTo>
                  <a:lnTo>
                    <a:pt x="290388" y="2815329"/>
                  </a:lnTo>
                  <a:lnTo>
                    <a:pt x="248826" y="2795308"/>
                  </a:lnTo>
                  <a:lnTo>
                    <a:pt x="209625" y="2771492"/>
                  </a:lnTo>
                  <a:lnTo>
                    <a:pt x="173022" y="2744121"/>
                  </a:lnTo>
                  <a:lnTo>
                    <a:pt x="139258" y="2713435"/>
                  </a:lnTo>
                  <a:lnTo>
                    <a:pt x="108571" y="2679671"/>
                  </a:lnTo>
                  <a:lnTo>
                    <a:pt x="81200" y="2643069"/>
                  </a:lnTo>
                  <a:lnTo>
                    <a:pt x="57385" y="2603868"/>
                  </a:lnTo>
                  <a:lnTo>
                    <a:pt x="37363" y="2562307"/>
                  </a:lnTo>
                  <a:lnTo>
                    <a:pt x="21375" y="2518625"/>
                  </a:lnTo>
                  <a:lnTo>
                    <a:pt x="9659" y="2473062"/>
                  </a:lnTo>
                  <a:lnTo>
                    <a:pt x="2454" y="2425855"/>
                  </a:lnTo>
                  <a:lnTo>
                    <a:pt x="0" y="2377245"/>
                  </a:lnTo>
                  <a:lnTo>
                    <a:pt x="0" y="475449"/>
                  </a:lnTo>
                  <a:close/>
                </a:path>
              </a:pathLst>
            </a:custGeom>
            <a:ln w="9524">
              <a:solidFill>
                <a:srgbClr val="000000"/>
              </a:solidFill>
            </a:ln>
          </p:spPr>
          <p:txBody>
            <a:bodyPr wrap="square" lIns="0" tIns="0" rIns="0" bIns="0" rtlCol="0"/>
            <a:lstStyle/>
            <a:p>
              <a:endParaRPr sz="1200"/>
            </a:p>
          </p:txBody>
        </p:sp>
      </p:grpSp>
      <p:sp>
        <p:nvSpPr>
          <p:cNvPr id="9" name="object 9"/>
          <p:cNvSpPr txBox="1"/>
          <p:nvPr/>
        </p:nvSpPr>
        <p:spPr>
          <a:xfrm>
            <a:off x="644032" y="3794207"/>
            <a:ext cx="4858173" cy="1547817"/>
          </a:xfrm>
          <a:prstGeom prst="rect">
            <a:avLst/>
          </a:prstGeom>
        </p:spPr>
        <p:txBody>
          <a:bodyPr vert="horz" wrap="square" lIns="0" tIns="8467" rIns="0" bIns="0" rtlCol="0">
            <a:spAutoFit/>
          </a:bodyPr>
          <a:lstStyle/>
          <a:p>
            <a:pPr marL="8467" marR="3387" indent="-847" algn="ctr">
              <a:spcBef>
                <a:spcPts val="67"/>
              </a:spcBef>
            </a:pPr>
            <a:r>
              <a:rPr sz="1667" spc="50" dirty="0">
                <a:latin typeface="Century Gothic"/>
                <a:cs typeface="Century Gothic"/>
              </a:rPr>
              <a:t>To</a:t>
            </a:r>
            <a:r>
              <a:rPr sz="1667" spc="-30" dirty="0">
                <a:latin typeface="Century Gothic"/>
                <a:cs typeface="Century Gothic"/>
              </a:rPr>
              <a:t> </a:t>
            </a:r>
            <a:r>
              <a:rPr sz="1667" spc="50" dirty="0">
                <a:latin typeface="Century Gothic"/>
                <a:cs typeface="Century Gothic"/>
              </a:rPr>
              <a:t>establish</a:t>
            </a:r>
            <a:r>
              <a:rPr sz="1667" spc="-30" dirty="0">
                <a:latin typeface="Century Gothic"/>
                <a:cs typeface="Century Gothic"/>
              </a:rPr>
              <a:t> </a:t>
            </a:r>
            <a:r>
              <a:rPr sz="1667" b="1" spc="163" dirty="0">
                <a:latin typeface="Century Gothic"/>
                <a:cs typeface="Century Gothic"/>
              </a:rPr>
              <a:t>SHINE</a:t>
            </a:r>
            <a:r>
              <a:rPr sz="1667" b="1" spc="3" dirty="0">
                <a:latin typeface="Century Gothic"/>
                <a:cs typeface="Century Gothic"/>
              </a:rPr>
              <a:t> </a:t>
            </a:r>
            <a:r>
              <a:rPr sz="1667" dirty="0">
                <a:latin typeface="Century Gothic"/>
                <a:cs typeface="Century Gothic"/>
              </a:rPr>
              <a:t>as</a:t>
            </a:r>
            <a:r>
              <a:rPr sz="1667" spc="-27" dirty="0">
                <a:latin typeface="Century Gothic"/>
                <a:cs typeface="Century Gothic"/>
              </a:rPr>
              <a:t> </a:t>
            </a:r>
            <a:r>
              <a:rPr sz="1667" spc="-17" dirty="0">
                <a:latin typeface="Century Gothic"/>
                <a:cs typeface="Century Gothic"/>
              </a:rPr>
              <a:t>Malaysia’s</a:t>
            </a:r>
            <a:r>
              <a:rPr sz="1667" spc="-27" dirty="0">
                <a:latin typeface="Century Gothic"/>
                <a:cs typeface="Century Gothic"/>
              </a:rPr>
              <a:t> </a:t>
            </a:r>
            <a:r>
              <a:rPr sz="1667" spc="-7" dirty="0">
                <a:latin typeface="Century Gothic"/>
                <a:cs typeface="Century Gothic"/>
              </a:rPr>
              <a:t>leading </a:t>
            </a:r>
            <a:r>
              <a:rPr sz="1667" spc="37" dirty="0">
                <a:latin typeface="Century Gothic"/>
                <a:cs typeface="Century Gothic"/>
              </a:rPr>
              <a:t>newborn</a:t>
            </a:r>
            <a:r>
              <a:rPr sz="1667" spc="-27" dirty="0">
                <a:latin typeface="Century Gothic"/>
                <a:cs typeface="Century Gothic"/>
              </a:rPr>
              <a:t> </a:t>
            </a:r>
            <a:r>
              <a:rPr sz="1667" dirty="0">
                <a:latin typeface="Century Gothic"/>
                <a:cs typeface="Century Gothic"/>
              </a:rPr>
              <a:t>and</a:t>
            </a:r>
            <a:r>
              <a:rPr sz="1667" spc="-27" dirty="0">
                <a:latin typeface="Century Gothic"/>
                <a:cs typeface="Century Gothic"/>
              </a:rPr>
              <a:t> </a:t>
            </a:r>
            <a:r>
              <a:rPr sz="1667" dirty="0">
                <a:latin typeface="Century Gothic"/>
                <a:cs typeface="Century Gothic"/>
              </a:rPr>
              <a:t>rare</a:t>
            </a:r>
            <a:r>
              <a:rPr sz="1667" spc="-27" dirty="0">
                <a:latin typeface="Century Gothic"/>
                <a:cs typeface="Century Gothic"/>
              </a:rPr>
              <a:t> </a:t>
            </a:r>
            <a:r>
              <a:rPr sz="1667" dirty="0">
                <a:latin typeface="Century Gothic"/>
                <a:cs typeface="Century Gothic"/>
              </a:rPr>
              <a:t>disease</a:t>
            </a:r>
            <a:r>
              <a:rPr sz="1667" spc="-27" dirty="0">
                <a:latin typeface="Century Gothic"/>
                <a:cs typeface="Century Gothic"/>
              </a:rPr>
              <a:t> </a:t>
            </a:r>
            <a:r>
              <a:rPr sz="1667" spc="33" dirty="0">
                <a:latin typeface="Century Gothic"/>
                <a:cs typeface="Century Gothic"/>
              </a:rPr>
              <a:t>screening</a:t>
            </a:r>
            <a:r>
              <a:rPr sz="1667" spc="-27" dirty="0">
                <a:latin typeface="Century Gothic"/>
                <a:cs typeface="Century Gothic"/>
              </a:rPr>
              <a:t> </a:t>
            </a:r>
            <a:r>
              <a:rPr sz="1667" spc="-7" dirty="0">
                <a:latin typeface="Century Gothic"/>
                <a:cs typeface="Century Gothic"/>
              </a:rPr>
              <a:t>initiative, </a:t>
            </a:r>
            <a:r>
              <a:rPr sz="1667" spc="67" dirty="0">
                <a:latin typeface="Century Gothic"/>
                <a:cs typeface="Century Gothic"/>
              </a:rPr>
              <a:t>serving</a:t>
            </a:r>
            <a:r>
              <a:rPr sz="1667" spc="10" dirty="0">
                <a:latin typeface="Century Gothic"/>
                <a:cs typeface="Century Gothic"/>
              </a:rPr>
              <a:t> </a:t>
            </a:r>
            <a:r>
              <a:rPr sz="1667" dirty="0">
                <a:latin typeface="Century Gothic"/>
                <a:cs typeface="Century Gothic"/>
              </a:rPr>
              <a:t>as</a:t>
            </a:r>
            <a:r>
              <a:rPr sz="1667" spc="13" dirty="0">
                <a:latin typeface="Century Gothic"/>
                <a:cs typeface="Century Gothic"/>
              </a:rPr>
              <a:t> </a:t>
            </a:r>
            <a:r>
              <a:rPr sz="1667" spc="-163" dirty="0">
                <a:latin typeface="Century Gothic"/>
                <a:cs typeface="Century Gothic"/>
              </a:rPr>
              <a:t>a</a:t>
            </a:r>
            <a:r>
              <a:rPr sz="1667" spc="10" dirty="0">
                <a:latin typeface="Century Gothic"/>
                <a:cs typeface="Century Gothic"/>
              </a:rPr>
              <a:t> </a:t>
            </a:r>
            <a:r>
              <a:rPr sz="1667" dirty="0">
                <a:latin typeface="Century Gothic"/>
                <a:cs typeface="Century Gothic"/>
              </a:rPr>
              <a:t>national</a:t>
            </a:r>
            <a:r>
              <a:rPr sz="1667" spc="13" dirty="0">
                <a:latin typeface="Century Gothic"/>
                <a:cs typeface="Century Gothic"/>
              </a:rPr>
              <a:t> </a:t>
            </a:r>
            <a:r>
              <a:rPr sz="1667" dirty="0">
                <a:latin typeface="Century Gothic"/>
                <a:cs typeface="Century Gothic"/>
              </a:rPr>
              <a:t>model</a:t>
            </a:r>
            <a:r>
              <a:rPr sz="1667" spc="13" dirty="0">
                <a:latin typeface="Century Gothic"/>
                <a:cs typeface="Century Gothic"/>
              </a:rPr>
              <a:t> </a:t>
            </a:r>
            <a:r>
              <a:rPr sz="1667" dirty="0">
                <a:latin typeface="Century Gothic"/>
                <a:cs typeface="Century Gothic"/>
              </a:rPr>
              <a:t>and</a:t>
            </a:r>
            <a:r>
              <a:rPr sz="1667" spc="10" dirty="0">
                <a:latin typeface="Century Gothic"/>
                <a:cs typeface="Century Gothic"/>
              </a:rPr>
              <a:t> </a:t>
            </a:r>
            <a:r>
              <a:rPr sz="1667" spc="30" dirty="0">
                <a:latin typeface="Century Gothic"/>
                <a:cs typeface="Century Gothic"/>
              </a:rPr>
              <a:t>international </a:t>
            </a:r>
            <a:r>
              <a:rPr sz="1667" spc="-7" dirty="0">
                <a:latin typeface="Century Gothic"/>
                <a:cs typeface="Century Gothic"/>
              </a:rPr>
              <a:t>reference</a:t>
            </a:r>
            <a:r>
              <a:rPr sz="1667" spc="-50" dirty="0">
                <a:latin typeface="Century Gothic"/>
                <a:cs typeface="Century Gothic"/>
              </a:rPr>
              <a:t> </a:t>
            </a:r>
            <a:r>
              <a:rPr sz="1667" spc="43" dirty="0">
                <a:latin typeface="Century Gothic"/>
                <a:cs typeface="Century Gothic"/>
              </a:rPr>
              <a:t>for</a:t>
            </a:r>
            <a:r>
              <a:rPr sz="1667" spc="-47" dirty="0">
                <a:latin typeface="Century Gothic"/>
                <a:cs typeface="Century Gothic"/>
              </a:rPr>
              <a:t> </a:t>
            </a:r>
            <a:r>
              <a:rPr sz="1667" spc="-20" dirty="0">
                <a:latin typeface="Century Gothic"/>
                <a:cs typeface="Century Gothic"/>
              </a:rPr>
              <a:t>expanded</a:t>
            </a:r>
            <a:r>
              <a:rPr sz="1667" spc="-47" dirty="0">
                <a:latin typeface="Century Gothic"/>
                <a:cs typeface="Century Gothic"/>
              </a:rPr>
              <a:t> </a:t>
            </a:r>
            <a:r>
              <a:rPr sz="1667" spc="37" dirty="0">
                <a:latin typeface="Century Gothic"/>
                <a:cs typeface="Century Gothic"/>
              </a:rPr>
              <a:t>newborn</a:t>
            </a:r>
            <a:r>
              <a:rPr sz="1667" spc="-47" dirty="0">
                <a:latin typeface="Century Gothic"/>
                <a:cs typeface="Century Gothic"/>
              </a:rPr>
              <a:t> </a:t>
            </a:r>
            <a:r>
              <a:rPr sz="1667" spc="27" dirty="0">
                <a:latin typeface="Century Gothic"/>
                <a:cs typeface="Century Gothic"/>
              </a:rPr>
              <a:t>screening </a:t>
            </a:r>
            <a:r>
              <a:rPr sz="1667" spc="110" dirty="0">
                <a:latin typeface="Century Gothic"/>
                <a:cs typeface="Century Gothic"/>
              </a:rPr>
              <a:t>(ENBS)</a:t>
            </a:r>
            <a:r>
              <a:rPr sz="1667" spc="-17" dirty="0">
                <a:latin typeface="Century Gothic"/>
                <a:cs typeface="Century Gothic"/>
              </a:rPr>
              <a:t> </a:t>
            </a:r>
            <a:r>
              <a:rPr sz="1667" spc="107" dirty="0">
                <a:latin typeface="Century Gothic"/>
                <a:cs typeface="Century Gothic"/>
              </a:rPr>
              <a:t>in</a:t>
            </a:r>
            <a:r>
              <a:rPr sz="1667" spc="-13" dirty="0">
                <a:latin typeface="Century Gothic"/>
                <a:cs typeface="Century Gothic"/>
              </a:rPr>
              <a:t> </a:t>
            </a:r>
            <a:r>
              <a:rPr sz="1667" spc="90" dirty="0">
                <a:latin typeface="Century Gothic"/>
                <a:cs typeface="Century Gothic"/>
              </a:rPr>
              <a:t>South</a:t>
            </a:r>
            <a:r>
              <a:rPr sz="1667" spc="-13" dirty="0">
                <a:latin typeface="Century Gothic"/>
                <a:cs typeface="Century Gothic"/>
              </a:rPr>
              <a:t> </a:t>
            </a:r>
            <a:r>
              <a:rPr sz="1667" spc="73" dirty="0">
                <a:latin typeface="Century Gothic"/>
                <a:cs typeface="Century Gothic"/>
              </a:rPr>
              <a:t>East</a:t>
            </a:r>
            <a:r>
              <a:rPr sz="1667" spc="-17" dirty="0">
                <a:latin typeface="Century Gothic"/>
                <a:cs typeface="Century Gothic"/>
              </a:rPr>
              <a:t> </a:t>
            </a:r>
            <a:r>
              <a:rPr sz="1667" dirty="0">
                <a:latin typeface="Century Gothic"/>
                <a:cs typeface="Century Gothic"/>
              </a:rPr>
              <a:t>Asia,</a:t>
            </a:r>
            <a:r>
              <a:rPr sz="1667" spc="-13" dirty="0">
                <a:latin typeface="Century Gothic"/>
                <a:cs typeface="Century Gothic"/>
              </a:rPr>
              <a:t> </a:t>
            </a:r>
            <a:r>
              <a:rPr sz="1667" dirty="0">
                <a:latin typeface="Century Gothic"/>
                <a:cs typeface="Century Gothic"/>
              </a:rPr>
              <a:t>preventive</a:t>
            </a:r>
            <a:r>
              <a:rPr sz="1667" spc="-13" dirty="0">
                <a:latin typeface="Century Gothic"/>
                <a:cs typeface="Century Gothic"/>
              </a:rPr>
              <a:t> </a:t>
            </a:r>
            <a:r>
              <a:rPr sz="1667" spc="-7" dirty="0">
                <a:latin typeface="Century Gothic"/>
                <a:cs typeface="Century Gothic"/>
              </a:rPr>
              <a:t>health </a:t>
            </a:r>
            <a:r>
              <a:rPr sz="1667" dirty="0">
                <a:latin typeface="Century Gothic"/>
                <a:cs typeface="Century Gothic"/>
              </a:rPr>
              <a:t>and</a:t>
            </a:r>
            <a:r>
              <a:rPr sz="1667" spc="63" dirty="0">
                <a:latin typeface="Century Gothic"/>
                <a:cs typeface="Century Gothic"/>
              </a:rPr>
              <a:t> </a:t>
            </a:r>
            <a:r>
              <a:rPr sz="1667" dirty="0">
                <a:latin typeface="Century Gothic"/>
                <a:cs typeface="Century Gothic"/>
              </a:rPr>
              <a:t>public-private</a:t>
            </a:r>
            <a:r>
              <a:rPr sz="1667" spc="67" dirty="0">
                <a:latin typeface="Century Gothic"/>
                <a:cs typeface="Century Gothic"/>
              </a:rPr>
              <a:t> </a:t>
            </a:r>
            <a:r>
              <a:rPr sz="1667" spc="-7" dirty="0">
                <a:latin typeface="Century Gothic"/>
                <a:cs typeface="Century Gothic"/>
              </a:rPr>
              <a:t>collaboration.</a:t>
            </a:r>
            <a:endParaRPr sz="1667">
              <a:latin typeface="Century Gothic"/>
              <a:cs typeface="Century Gothic"/>
            </a:endParaRPr>
          </a:p>
        </p:txBody>
      </p:sp>
      <p:sp>
        <p:nvSpPr>
          <p:cNvPr id="10" name="object 10"/>
          <p:cNvSpPr txBox="1"/>
          <p:nvPr/>
        </p:nvSpPr>
        <p:spPr>
          <a:xfrm>
            <a:off x="2363619" y="2695860"/>
            <a:ext cx="1132840" cy="470215"/>
          </a:xfrm>
          <a:prstGeom prst="rect">
            <a:avLst/>
          </a:prstGeom>
        </p:spPr>
        <p:txBody>
          <a:bodyPr vert="horz" wrap="square" lIns="0" tIns="8467" rIns="0" bIns="0" rtlCol="0">
            <a:spAutoFit/>
          </a:bodyPr>
          <a:lstStyle/>
          <a:p>
            <a:pPr marL="8467">
              <a:spcBef>
                <a:spcPts val="67"/>
              </a:spcBef>
            </a:pPr>
            <a:r>
              <a:rPr sz="3000" b="1" spc="-7" dirty="0">
                <a:latin typeface="Calibri"/>
                <a:cs typeface="Calibri"/>
              </a:rPr>
              <a:t>VISION</a:t>
            </a:r>
            <a:endParaRPr sz="3000">
              <a:latin typeface="Calibri"/>
              <a:cs typeface="Calibri"/>
            </a:endParaRPr>
          </a:p>
        </p:txBody>
      </p:sp>
      <p:pic>
        <p:nvPicPr>
          <p:cNvPr id="11" name="object 11"/>
          <p:cNvPicPr/>
          <p:nvPr/>
        </p:nvPicPr>
        <p:blipFill>
          <a:blip r:embed="rId3" cstate="print"/>
          <a:stretch>
            <a:fillRect/>
          </a:stretch>
        </p:blipFill>
        <p:spPr>
          <a:xfrm>
            <a:off x="1777796" y="2447745"/>
            <a:ext cx="486482" cy="1033781"/>
          </a:xfrm>
          <a:prstGeom prst="rect">
            <a:avLst/>
          </a:prstGeom>
        </p:spPr>
      </p:pic>
      <p:sp>
        <p:nvSpPr>
          <p:cNvPr id="12" name="object 12"/>
          <p:cNvSpPr txBox="1"/>
          <p:nvPr/>
        </p:nvSpPr>
        <p:spPr>
          <a:xfrm>
            <a:off x="7119362" y="2695840"/>
            <a:ext cx="3653790" cy="470215"/>
          </a:xfrm>
          <a:prstGeom prst="rect">
            <a:avLst/>
          </a:prstGeom>
        </p:spPr>
        <p:txBody>
          <a:bodyPr vert="horz" wrap="square" lIns="0" tIns="8467" rIns="0" bIns="0" rtlCol="0">
            <a:spAutoFit/>
          </a:bodyPr>
          <a:lstStyle/>
          <a:p>
            <a:pPr marL="8467">
              <a:spcBef>
                <a:spcPts val="67"/>
              </a:spcBef>
            </a:pPr>
            <a:r>
              <a:rPr sz="3000" b="1" spc="-33" dirty="0">
                <a:solidFill>
                  <a:srgbClr val="212121"/>
                </a:solidFill>
                <a:latin typeface="Calibri"/>
                <a:cs typeface="Calibri"/>
              </a:rPr>
              <a:t>STRATEGIC</a:t>
            </a:r>
            <a:r>
              <a:rPr sz="3000" b="1" spc="-127" dirty="0">
                <a:solidFill>
                  <a:srgbClr val="212121"/>
                </a:solidFill>
                <a:latin typeface="Calibri"/>
                <a:cs typeface="Calibri"/>
              </a:rPr>
              <a:t> </a:t>
            </a:r>
            <a:r>
              <a:rPr sz="3000" b="1" spc="-7" dirty="0">
                <a:solidFill>
                  <a:srgbClr val="212121"/>
                </a:solidFill>
                <a:latin typeface="Calibri"/>
                <a:cs typeface="Calibri"/>
              </a:rPr>
              <a:t>OBJECTIVES</a:t>
            </a:r>
            <a:endParaRPr sz="3000">
              <a:latin typeface="Calibri"/>
              <a:cs typeface="Calibri"/>
            </a:endParaRPr>
          </a:p>
        </p:txBody>
      </p:sp>
      <p:pic>
        <p:nvPicPr>
          <p:cNvPr id="13" name="object 13"/>
          <p:cNvPicPr/>
          <p:nvPr/>
        </p:nvPicPr>
        <p:blipFill>
          <a:blip r:embed="rId3" cstate="print"/>
          <a:stretch>
            <a:fillRect/>
          </a:stretch>
        </p:blipFill>
        <p:spPr>
          <a:xfrm>
            <a:off x="6487737" y="2447745"/>
            <a:ext cx="486499" cy="1033781"/>
          </a:xfrm>
          <a:prstGeom prst="rect">
            <a:avLst/>
          </a:prstGeom>
        </p:spPr>
      </p:pic>
      <p:grpSp>
        <p:nvGrpSpPr>
          <p:cNvPr id="14" name="object 14"/>
          <p:cNvGrpSpPr/>
          <p:nvPr/>
        </p:nvGrpSpPr>
        <p:grpSpPr>
          <a:xfrm>
            <a:off x="7166310" y="3406885"/>
            <a:ext cx="3521710" cy="781473"/>
            <a:chOff x="10749465" y="5110327"/>
            <a:chExt cx="5282565" cy="1172210"/>
          </a:xfrm>
        </p:grpSpPr>
        <p:sp>
          <p:nvSpPr>
            <p:cNvPr id="15" name="object 15"/>
            <p:cNvSpPr/>
            <p:nvPr/>
          </p:nvSpPr>
          <p:spPr>
            <a:xfrm>
              <a:off x="10754228" y="5115089"/>
              <a:ext cx="5273040" cy="1162685"/>
            </a:xfrm>
            <a:custGeom>
              <a:avLst/>
              <a:gdLst/>
              <a:ahLst/>
              <a:cxnLst/>
              <a:rect l="l" t="t" r="r" b="b"/>
              <a:pathLst>
                <a:path w="5273040" h="1162685">
                  <a:moveTo>
                    <a:pt x="5078789" y="1162197"/>
                  </a:moveTo>
                  <a:lnTo>
                    <a:pt x="193699" y="1162197"/>
                  </a:lnTo>
                  <a:lnTo>
                    <a:pt x="149286" y="1157083"/>
                  </a:lnTo>
                  <a:lnTo>
                    <a:pt x="108516" y="1142513"/>
                  </a:lnTo>
                  <a:lnTo>
                    <a:pt x="72551" y="1119651"/>
                  </a:lnTo>
                  <a:lnTo>
                    <a:pt x="42554" y="1089656"/>
                  </a:lnTo>
                  <a:lnTo>
                    <a:pt x="19688" y="1053692"/>
                  </a:lnTo>
                  <a:lnTo>
                    <a:pt x="5115" y="1012918"/>
                  </a:lnTo>
                  <a:lnTo>
                    <a:pt x="0" y="968498"/>
                  </a:lnTo>
                  <a:lnTo>
                    <a:pt x="0" y="193724"/>
                  </a:lnTo>
                  <a:lnTo>
                    <a:pt x="5115" y="149302"/>
                  </a:lnTo>
                  <a:lnTo>
                    <a:pt x="19688" y="108525"/>
                  </a:lnTo>
                  <a:lnTo>
                    <a:pt x="42554" y="72556"/>
                  </a:lnTo>
                  <a:lnTo>
                    <a:pt x="72551" y="42556"/>
                  </a:lnTo>
                  <a:lnTo>
                    <a:pt x="108516" y="19688"/>
                  </a:lnTo>
                  <a:lnTo>
                    <a:pt x="149286" y="5115"/>
                  </a:lnTo>
                  <a:lnTo>
                    <a:pt x="193699" y="0"/>
                  </a:lnTo>
                  <a:lnTo>
                    <a:pt x="5078789" y="0"/>
                  </a:lnTo>
                  <a:lnTo>
                    <a:pt x="5116757" y="3758"/>
                  </a:lnTo>
                  <a:lnTo>
                    <a:pt x="5186262" y="32558"/>
                  </a:lnTo>
                  <a:lnTo>
                    <a:pt x="5215764" y="56749"/>
                  </a:lnTo>
                  <a:lnTo>
                    <a:pt x="5239952" y="86252"/>
                  </a:lnTo>
                  <a:lnTo>
                    <a:pt x="5268734" y="155756"/>
                  </a:lnTo>
                  <a:lnTo>
                    <a:pt x="5272489" y="193724"/>
                  </a:lnTo>
                  <a:lnTo>
                    <a:pt x="5272489" y="968498"/>
                  </a:lnTo>
                  <a:lnTo>
                    <a:pt x="5267373" y="1012918"/>
                  </a:lnTo>
                  <a:lnTo>
                    <a:pt x="5252801" y="1053692"/>
                  </a:lnTo>
                  <a:lnTo>
                    <a:pt x="5229934" y="1089656"/>
                  </a:lnTo>
                  <a:lnTo>
                    <a:pt x="5199937" y="1119651"/>
                  </a:lnTo>
                  <a:lnTo>
                    <a:pt x="5163972" y="1142513"/>
                  </a:lnTo>
                  <a:lnTo>
                    <a:pt x="5123202" y="1157083"/>
                  </a:lnTo>
                  <a:lnTo>
                    <a:pt x="5078789" y="1162197"/>
                  </a:lnTo>
                  <a:close/>
                </a:path>
              </a:pathLst>
            </a:custGeom>
            <a:solidFill>
              <a:srgbClr val="D8D8D8"/>
            </a:solidFill>
          </p:spPr>
          <p:txBody>
            <a:bodyPr wrap="square" lIns="0" tIns="0" rIns="0" bIns="0" rtlCol="0"/>
            <a:lstStyle/>
            <a:p>
              <a:endParaRPr sz="1200"/>
            </a:p>
          </p:txBody>
        </p:sp>
        <p:sp>
          <p:nvSpPr>
            <p:cNvPr id="16" name="object 16"/>
            <p:cNvSpPr/>
            <p:nvPr/>
          </p:nvSpPr>
          <p:spPr>
            <a:xfrm>
              <a:off x="10754228" y="5115089"/>
              <a:ext cx="5273040" cy="1162685"/>
            </a:xfrm>
            <a:custGeom>
              <a:avLst/>
              <a:gdLst/>
              <a:ahLst/>
              <a:cxnLst/>
              <a:rect l="l" t="t" r="r" b="b"/>
              <a:pathLst>
                <a:path w="5273040" h="1162685">
                  <a:moveTo>
                    <a:pt x="0" y="193724"/>
                  </a:moveTo>
                  <a:lnTo>
                    <a:pt x="5115" y="149302"/>
                  </a:lnTo>
                  <a:lnTo>
                    <a:pt x="19688" y="108525"/>
                  </a:lnTo>
                  <a:lnTo>
                    <a:pt x="42554" y="72556"/>
                  </a:lnTo>
                  <a:lnTo>
                    <a:pt x="72551" y="42556"/>
                  </a:lnTo>
                  <a:lnTo>
                    <a:pt x="108516" y="19688"/>
                  </a:lnTo>
                  <a:lnTo>
                    <a:pt x="149286" y="5115"/>
                  </a:lnTo>
                  <a:lnTo>
                    <a:pt x="193699" y="0"/>
                  </a:lnTo>
                  <a:lnTo>
                    <a:pt x="5078789" y="0"/>
                  </a:lnTo>
                  <a:lnTo>
                    <a:pt x="5116757" y="3758"/>
                  </a:lnTo>
                  <a:lnTo>
                    <a:pt x="5186262" y="32558"/>
                  </a:lnTo>
                  <a:lnTo>
                    <a:pt x="5215764" y="56749"/>
                  </a:lnTo>
                  <a:lnTo>
                    <a:pt x="5239952" y="86252"/>
                  </a:lnTo>
                  <a:lnTo>
                    <a:pt x="5268734" y="155756"/>
                  </a:lnTo>
                  <a:lnTo>
                    <a:pt x="5272489" y="193724"/>
                  </a:lnTo>
                  <a:lnTo>
                    <a:pt x="5272489" y="968498"/>
                  </a:lnTo>
                  <a:lnTo>
                    <a:pt x="5267373" y="1012918"/>
                  </a:lnTo>
                  <a:lnTo>
                    <a:pt x="5252801" y="1053692"/>
                  </a:lnTo>
                  <a:lnTo>
                    <a:pt x="5229934" y="1089656"/>
                  </a:lnTo>
                  <a:lnTo>
                    <a:pt x="5199937" y="1119651"/>
                  </a:lnTo>
                  <a:lnTo>
                    <a:pt x="5163972" y="1142513"/>
                  </a:lnTo>
                  <a:lnTo>
                    <a:pt x="5123202" y="1157083"/>
                  </a:lnTo>
                  <a:lnTo>
                    <a:pt x="5078789" y="1162197"/>
                  </a:lnTo>
                  <a:lnTo>
                    <a:pt x="193699" y="1162197"/>
                  </a:lnTo>
                  <a:lnTo>
                    <a:pt x="149286" y="1157083"/>
                  </a:lnTo>
                  <a:lnTo>
                    <a:pt x="108516" y="1142513"/>
                  </a:lnTo>
                  <a:lnTo>
                    <a:pt x="72551" y="1119651"/>
                  </a:lnTo>
                  <a:lnTo>
                    <a:pt x="42554" y="1089656"/>
                  </a:lnTo>
                  <a:lnTo>
                    <a:pt x="19688" y="1053692"/>
                  </a:lnTo>
                  <a:lnTo>
                    <a:pt x="5115" y="1012918"/>
                  </a:lnTo>
                  <a:lnTo>
                    <a:pt x="0" y="968498"/>
                  </a:lnTo>
                  <a:lnTo>
                    <a:pt x="0" y="193724"/>
                  </a:lnTo>
                  <a:close/>
                </a:path>
              </a:pathLst>
            </a:custGeom>
            <a:ln w="9524">
              <a:solidFill>
                <a:srgbClr val="212121"/>
              </a:solidFill>
            </a:ln>
          </p:spPr>
          <p:txBody>
            <a:bodyPr wrap="square" lIns="0" tIns="0" rIns="0" bIns="0" rtlCol="0"/>
            <a:lstStyle/>
            <a:p>
              <a:endParaRPr sz="1200"/>
            </a:p>
          </p:txBody>
        </p:sp>
      </p:grpSp>
      <p:sp>
        <p:nvSpPr>
          <p:cNvPr id="17" name="object 17"/>
          <p:cNvSpPr txBox="1"/>
          <p:nvPr/>
        </p:nvSpPr>
        <p:spPr>
          <a:xfrm>
            <a:off x="7680204" y="3556835"/>
            <a:ext cx="2799080" cy="521639"/>
          </a:xfrm>
          <a:prstGeom prst="rect">
            <a:avLst/>
          </a:prstGeom>
        </p:spPr>
        <p:txBody>
          <a:bodyPr vert="horz" wrap="square" lIns="0" tIns="8467" rIns="0" bIns="0" rtlCol="0">
            <a:spAutoFit/>
          </a:bodyPr>
          <a:lstStyle/>
          <a:p>
            <a:pPr marL="648156" marR="3387" indent="-640111">
              <a:spcBef>
                <a:spcPts val="67"/>
              </a:spcBef>
            </a:pPr>
            <a:r>
              <a:rPr sz="1667" spc="-140" dirty="0">
                <a:latin typeface="Century Gothic"/>
                <a:cs typeface="Century Gothic"/>
              </a:rPr>
              <a:t>a.</a:t>
            </a:r>
            <a:r>
              <a:rPr sz="1667" spc="-27" dirty="0">
                <a:latin typeface="Century Gothic"/>
                <a:cs typeface="Century Gothic"/>
              </a:rPr>
              <a:t> </a:t>
            </a:r>
            <a:r>
              <a:rPr sz="1667" spc="33" dirty="0">
                <a:latin typeface="Century Gothic"/>
                <a:cs typeface="Century Gothic"/>
              </a:rPr>
              <a:t>Expand</a:t>
            </a:r>
            <a:r>
              <a:rPr sz="1667" spc="-23" dirty="0">
                <a:latin typeface="Century Gothic"/>
                <a:cs typeface="Century Gothic"/>
              </a:rPr>
              <a:t> </a:t>
            </a:r>
            <a:r>
              <a:rPr sz="1667" spc="169" dirty="0">
                <a:latin typeface="Century Gothic"/>
                <a:cs typeface="Century Gothic"/>
              </a:rPr>
              <a:t>SHINE</a:t>
            </a:r>
            <a:r>
              <a:rPr sz="1667" spc="-23" dirty="0">
                <a:latin typeface="Century Gothic"/>
                <a:cs typeface="Century Gothic"/>
              </a:rPr>
              <a:t> </a:t>
            </a:r>
            <a:r>
              <a:rPr sz="1667" spc="-57" dirty="0">
                <a:latin typeface="Century Gothic"/>
                <a:cs typeface="Century Gothic"/>
              </a:rPr>
              <a:t>coverage </a:t>
            </a:r>
            <a:r>
              <a:rPr sz="1667" dirty="0">
                <a:latin typeface="Century Gothic"/>
                <a:cs typeface="Century Gothic"/>
              </a:rPr>
              <a:t>and</a:t>
            </a:r>
            <a:r>
              <a:rPr sz="1667" spc="-93" dirty="0">
                <a:latin typeface="Century Gothic"/>
                <a:cs typeface="Century Gothic"/>
              </a:rPr>
              <a:t> </a:t>
            </a:r>
            <a:r>
              <a:rPr sz="1667" spc="27" dirty="0">
                <a:latin typeface="Century Gothic"/>
                <a:cs typeface="Century Gothic"/>
              </a:rPr>
              <a:t>credibility</a:t>
            </a:r>
            <a:endParaRPr sz="1667">
              <a:latin typeface="Century Gothic"/>
              <a:cs typeface="Century Gothic"/>
            </a:endParaRPr>
          </a:p>
        </p:txBody>
      </p:sp>
      <p:grpSp>
        <p:nvGrpSpPr>
          <p:cNvPr id="18" name="object 18"/>
          <p:cNvGrpSpPr/>
          <p:nvPr/>
        </p:nvGrpSpPr>
        <p:grpSpPr>
          <a:xfrm>
            <a:off x="7166310" y="4172466"/>
            <a:ext cx="3521710" cy="781473"/>
            <a:chOff x="10749465" y="6258699"/>
            <a:chExt cx="5282565" cy="1172210"/>
          </a:xfrm>
        </p:grpSpPr>
        <p:sp>
          <p:nvSpPr>
            <p:cNvPr id="19" name="object 19"/>
            <p:cNvSpPr/>
            <p:nvPr/>
          </p:nvSpPr>
          <p:spPr>
            <a:xfrm>
              <a:off x="10754228" y="6263462"/>
              <a:ext cx="5273040" cy="1162685"/>
            </a:xfrm>
            <a:custGeom>
              <a:avLst/>
              <a:gdLst/>
              <a:ahLst/>
              <a:cxnLst/>
              <a:rect l="l" t="t" r="r" b="b"/>
              <a:pathLst>
                <a:path w="5273040" h="1162684">
                  <a:moveTo>
                    <a:pt x="5078789" y="1162197"/>
                  </a:moveTo>
                  <a:lnTo>
                    <a:pt x="193699" y="1162197"/>
                  </a:lnTo>
                  <a:lnTo>
                    <a:pt x="149286" y="1157081"/>
                  </a:lnTo>
                  <a:lnTo>
                    <a:pt x="108516" y="1142509"/>
                  </a:lnTo>
                  <a:lnTo>
                    <a:pt x="72551" y="1119643"/>
                  </a:lnTo>
                  <a:lnTo>
                    <a:pt x="42554" y="1089646"/>
                  </a:lnTo>
                  <a:lnTo>
                    <a:pt x="19688" y="1053681"/>
                  </a:lnTo>
                  <a:lnTo>
                    <a:pt x="5115" y="1012910"/>
                  </a:lnTo>
                  <a:lnTo>
                    <a:pt x="0" y="968498"/>
                  </a:lnTo>
                  <a:lnTo>
                    <a:pt x="0" y="193699"/>
                  </a:lnTo>
                  <a:lnTo>
                    <a:pt x="5115" y="149286"/>
                  </a:lnTo>
                  <a:lnTo>
                    <a:pt x="19688" y="108516"/>
                  </a:lnTo>
                  <a:lnTo>
                    <a:pt x="42554" y="72551"/>
                  </a:lnTo>
                  <a:lnTo>
                    <a:pt x="72551" y="42554"/>
                  </a:lnTo>
                  <a:lnTo>
                    <a:pt x="108516" y="19688"/>
                  </a:lnTo>
                  <a:lnTo>
                    <a:pt x="149286" y="5115"/>
                  </a:lnTo>
                  <a:lnTo>
                    <a:pt x="193699" y="0"/>
                  </a:lnTo>
                  <a:lnTo>
                    <a:pt x="5078789" y="0"/>
                  </a:lnTo>
                  <a:lnTo>
                    <a:pt x="5116757" y="3755"/>
                  </a:lnTo>
                  <a:lnTo>
                    <a:pt x="5186262" y="32537"/>
                  </a:lnTo>
                  <a:lnTo>
                    <a:pt x="5215764" y="56724"/>
                  </a:lnTo>
                  <a:lnTo>
                    <a:pt x="5239952" y="86227"/>
                  </a:lnTo>
                  <a:lnTo>
                    <a:pt x="5268734" y="155731"/>
                  </a:lnTo>
                  <a:lnTo>
                    <a:pt x="5272489" y="193699"/>
                  </a:lnTo>
                  <a:lnTo>
                    <a:pt x="5272489" y="968498"/>
                  </a:lnTo>
                  <a:lnTo>
                    <a:pt x="5267373" y="1012910"/>
                  </a:lnTo>
                  <a:lnTo>
                    <a:pt x="5252801" y="1053681"/>
                  </a:lnTo>
                  <a:lnTo>
                    <a:pt x="5229934" y="1089646"/>
                  </a:lnTo>
                  <a:lnTo>
                    <a:pt x="5199937" y="1119643"/>
                  </a:lnTo>
                  <a:lnTo>
                    <a:pt x="5163972" y="1142509"/>
                  </a:lnTo>
                  <a:lnTo>
                    <a:pt x="5123202" y="1157081"/>
                  </a:lnTo>
                  <a:lnTo>
                    <a:pt x="5078789" y="1162197"/>
                  </a:lnTo>
                  <a:close/>
                </a:path>
              </a:pathLst>
            </a:custGeom>
            <a:solidFill>
              <a:srgbClr val="D8D8D8"/>
            </a:solidFill>
          </p:spPr>
          <p:txBody>
            <a:bodyPr wrap="square" lIns="0" tIns="0" rIns="0" bIns="0" rtlCol="0"/>
            <a:lstStyle/>
            <a:p>
              <a:endParaRPr sz="1200"/>
            </a:p>
          </p:txBody>
        </p:sp>
        <p:sp>
          <p:nvSpPr>
            <p:cNvPr id="20" name="object 20"/>
            <p:cNvSpPr/>
            <p:nvPr/>
          </p:nvSpPr>
          <p:spPr>
            <a:xfrm>
              <a:off x="10754228" y="6263462"/>
              <a:ext cx="5273040" cy="1162685"/>
            </a:xfrm>
            <a:custGeom>
              <a:avLst/>
              <a:gdLst/>
              <a:ahLst/>
              <a:cxnLst/>
              <a:rect l="l" t="t" r="r" b="b"/>
              <a:pathLst>
                <a:path w="5273040" h="1162684">
                  <a:moveTo>
                    <a:pt x="0" y="193699"/>
                  </a:moveTo>
                  <a:lnTo>
                    <a:pt x="5115" y="149286"/>
                  </a:lnTo>
                  <a:lnTo>
                    <a:pt x="19688" y="108516"/>
                  </a:lnTo>
                  <a:lnTo>
                    <a:pt x="42554" y="72551"/>
                  </a:lnTo>
                  <a:lnTo>
                    <a:pt x="72551" y="42554"/>
                  </a:lnTo>
                  <a:lnTo>
                    <a:pt x="108516" y="19688"/>
                  </a:lnTo>
                  <a:lnTo>
                    <a:pt x="149286" y="5115"/>
                  </a:lnTo>
                  <a:lnTo>
                    <a:pt x="193699" y="0"/>
                  </a:lnTo>
                  <a:lnTo>
                    <a:pt x="5078789" y="0"/>
                  </a:lnTo>
                  <a:lnTo>
                    <a:pt x="5116757" y="3755"/>
                  </a:lnTo>
                  <a:lnTo>
                    <a:pt x="5186262" y="32537"/>
                  </a:lnTo>
                  <a:lnTo>
                    <a:pt x="5215764" y="56724"/>
                  </a:lnTo>
                  <a:lnTo>
                    <a:pt x="5239952" y="86227"/>
                  </a:lnTo>
                  <a:lnTo>
                    <a:pt x="5268734" y="155731"/>
                  </a:lnTo>
                  <a:lnTo>
                    <a:pt x="5272489" y="193699"/>
                  </a:lnTo>
                  <a:lnTo>
                    <a:pt x="5272489" y="968498"/>
                  </a:lnTo>
                  <a:lnTo>
                    <a:pt x="5267373" y="1012910"/>
                  </a:lnTo>
                  <a:lnTo>
                    <a:pt x="5252801" y="1053681"/>
                  </a:lnTo>
                  <a:lnTo>
                    <a:pt x="5229934" y="1089646"/>
                  </a:lnTo>
                  <a:lnTo>
                    <a:pt x="5199937" y="1119643"/>
                  </a:lnTo>
                  <a:lnTo>
                    <a:pt x="5163972" y="1142509"/>
                  </a:lnTo>
                  <a:lnTo>
                    <a:pt x="5123202" y="1157081"/>
                  </a:lnTo>
                  <a:lnTo>
                    <a:pt x="5078789" y="1162197"/>
                  </a:lnTo>
                  <a:lnTo>
                    <a:pt x="193699" y="1162197"/>
                  </a:lnTo>
                  <a:lnTo>
                    <a:pt x="149286" y="1157081"/>
                  </a:lnTo>
                  <a:lnTo>
                    <a:pt x="108516" y="1142509"/>
                  </a:lnTo>
                  <a:lnTo>
                    <a:pt x="72551" y="1119643"/>
                  </a:lnTo>
                  <a:lnTo>
                    <a:pt x="42554" y="1089646"/>
                  </a:lnTo>
                  <a:lnTo>
                    <a:pt x="19688" y="1053681"/>
                  </a:lnTo>
                  <a:lnTo>
                    <a:pt x="5115" y="1012910"/>
                  </a:lnTo>
                  <a:lnTo>
                    <a:pt x="0" y="968498"/>
                  </a:lnTo>
                  <a:lnTo>
                    <a:pt x="0" y="193699"/>
                  </a:lnTo>
                  <a:close/>
                </a:path>
              </a:pathLst>
            </a:custGeom>
            <a:ln w="9524">
              <a:solidFill>
                <a:srgbClr val="212121"/>
              </a:solidFill>
            </a:ln>
          </p:spPr>
          <p:txBody>
            <a:bodyPr wrap="square" lIns="0" tIns="0" rIns="0" bIns="0" rtlCol="0"/>
            <a:lstStyle/>
            <a:p>
              <a:endParaRPr sz="1200"/>
            </a:p>
          </p:txBody>
        </p:sp>
      </p:grpSp>
      <p:sp>
        <p:nvSpPr>
          <p:cNvPr id="21" name="object 21"/>
          <p:cNvSpPr txBox="1"/>
          <p:nvPr/>
        </p:nvSpPr>
        <p:spPr>
          <a:xfrm>
            <a:off x="7731418" y="4449408"/>
            <a:ext cx="2697057" cy="265095"/>
          </a:xfrm>
          <a:prstGeom prst="rect">
            <a:avLst/>
          </a:prstGeom>
        </p:spPr>
        <p:txBody>
          <a:bodyPr vert="horz" wrap="square" lIns="0" tIns="8467" rIns="0" bIns="0" rtlCol="0">
            <a:spAutoFit/>
          </a:bodyPr>
          <a:lstStyle/>
          <a:p>
            <a:pPr marL="8467">
              <a:spcBef>
                <a:spcPts val="67"/>
              </a:spcBef>
            </a:pPr>
            <a:r>
              <a:rPr sz="1667" spc="-60" dirty="0">
                <a:latin typeface="Century Gothic"/>
                <a:cs typeface="Century Gothic"/>
              </a:rPr>
              <a:t>b.</a:t>
            </a:r>
            <a:r>
              <a:rPr sz="1667" spc="67" dirty="0">
                <a:latin typeface="Century Gothic"/>
                <a:cs typeface="Century Gothic"/>
              </a:rPr>
              <a:t> </a:t>
            </a:r>
            <a:r>
              <a:rPr sz="1667" dirty="0">
                <a:latin typeface="Century Gothic"/>
                <a:cs typeface="Century Gothic"/>
              </a:rPr>
              <a:t>Knowledge</a:t>
            </a:r>
            <a:r>
              <a:rPr sz="1667" spc="70" dirty="0">
                <a:latin typeface="Century Gothic"/>
                <a:cs typeface="Century Gothic"/>
              </a:rPr>
              <a:t> </a:t>
            </a:r>
            <a:r>
              <a:rPr sz="1667" spc="27" dirty="0">
                <a:latin typeface="Century Gothic"/>
                <a:cs typeface="Century Gothic"/>
              </a:rPr>
              <a:t>Leadership</a:t>
            </a:r>
            <a:endParaRPr sz="1667">
              <a:latin typeface="Century Gothic"/>
              <a:cs typeface="Century Gothic"/>
            </a:endParaRPr>
          </a:p>
        </p:txBody>
      </p:sp>
      <p:grpSp>
        <p:nvGrpSpPr>
          <p:cNvPr id="22" name="object 22"/>
          <p:cNvGrpSpPr/>
          <p:nvPr/>
        </p:nvGrpSpPr>
        <p:grpSpPr>
          <a:xfrm>
            <a:off x="7166310" y="4945748"/>
            <a:ext cx="3521710" cy="781473"/>
            <a:chOff x="10749465" y="7418622"/>
            <a:chExt cx="5282565" cy="1172210"/>
          </a:xfrm>
        </p:grpSpPr>
        <p:sp>
          <p:nvSpPr>
            <p:cNvPr id="23" name="object 23"/>
            <p:cNvSpPr/>
            <p:nvPr/>
          </p:nvSpPr>
          <p:spPr>
            <a:xfrm>
              <a:off x="10754228" y="7423384"/>
              <a:ext cx="5273040" cy="1162685"/>
            </a:xfrm>
            <a:custGeom>
              <a:avLst/>
              <a:gdLst/>
              <a:ahLst/>
              <a:cxnLst/>
              <a:rect l="l" t="t" r="r" b="b"/>
              <a:pathLst>
                <a:path w="5273040" h="1162684">
                  <a:moveTo>
                    <a:pt x="5078789" y="1162197"/>
                  </a:moveTo>
                  <a:lnTo>
                    <a:pt x="193699" y="1162197"/>
                  </a:lnTo>
                  <a:lnTo>
                    <a:pt x="149286" y="1157081"/>
                  </a:lnTo>
                  <a:lnTo>
                    <a:pt x="108516" y="1142509"/>
                  </a:lnTo>
                  <a:lnTo>
                    <a:pt x="72551" y="1119643"/>
                  </a:lnTo>
                  <a:lnTo>
                    <a:pt x="42554" y="1089646"/>
                  </a:lnTo>
                  <a:lnTo>
                    <a:pt x="19688" y="1053681"/>
                  </a:lnTo>
                  <a:lnTo>
                    <a:pt x="5115" y="1012910"/>
                  </a:lnTo>
                  <a:lnTo>
                    <a:pt x="0" y="968498"/>
                  </a:lnTo>
                  <a:lnTo>
                    <a:pt x="0" y="193699"/>
                  </a:lnTo>
                  <a:lnTo>
                    <a:pt x="5115" y="149286"/>
                  </a:lnTo>
                  <a:lnTo>
                    <a:pt x="19688" y="108516"/>
                  </a:lnTo>
                  <a:lnTo>
                    <a:pt x="42554" y="72551"/>
                  </a:lnTo>
                  <a:lnTo>
                    <a:pt x="72551" y="42554"/>
                  </a:lnTo>
                  <a:lnTo>
                    <a:pt x="108516" y="19688"/>
                  </a:lnTo>
                  <a:lnTo>
                    <a:pt x="149286" y="5115"/>
                  </a:lnTo>
                  <a:lnTo>
                    <a:pt x="193699" y="0"/>
                  </a:lnTo>
                  <a:lnTo>
                    <a:pt x="5078789" y="0"/>
                  </a:lnTo>
                  <a:lnTo>
                    <a:pt x="5116757" y="3755"/>
                  </a:lnTo>
                  <a:lnTo>
                    <a:pt x="5186262" y="32537"/>
                  </a:lnTo>
                  <a:lnTo>
                    <a:pt x="5215764" y="56724"/>
                  </a:lnTo>
                  <a:lnTo>
                    <a:pt x="5239952" y="86227"/>
                  </a:lnTo>
                  <a:lnTo>
                    <a:pt x="5268734" y="155731"/>
                  </a:lnTo>
                  <a:lnTo>
                    <a:pt x="5272489" y="193699"/>
                  </a:lnTo>
                  <a:lnTo>
                    <a:pt x="5272489" y="968498"/>
                  </a:lnTo>
                  <a:lnTo>
                    <a:pt x="5267373" y="1012910"/>
                  </a:lnTo>
                  <a:lnTo>
                    <a:pt x="5252801" y="1053681"/>
                  </a:lnTo>
                  <a:lnTo>
                    <a:pt x="5229934" y="1089646"/>
                  </a:lnTo>
                  <a:lnTo>
                    <a:pt x="5199937" y="1119643"/>
                  </a:lnTo>
                  <a:lnTo>
                    <a:pt x="5163972" y="1142509"/>
                  </a:lnTo>
                  <a:lnTo>
                    <a:pt x="5123202" y="1157081"/>
                  </a:lnTo>
                  <a:lnTo>
                    <a:pt x="5078789" y="1162197"/>
                  </a:lnTo>
                  <a:close/>
                </a:path>
              </a:pathLst>
            </a:custGeom>
            <a:solidFill>
              <a:srgbClr val="D8D8D8"/>
            </a:solidFill>
          </p:spPr>
          <p:txBody>
            <a:bodyPr wrap="square" lIns="0" tIns="0" rIns="0" bIns="0" rtlCol="0"/>
            <a:lstStyle/>
            <a:p>
              <a:endParaRPr sz="1200"/>
            </a:p>
          </p:txBody>
        </p:sp>
        <p:sp>
          <p:nvSpPr>
            <p:cNvPr id="24" name="object 24"/>
            <p:cNvSpPr/>
            <p:nvPr/>
          </p:nvSpPr>
          <p:spPr>
            <a:xfrm>
              <a:off x="10754228" y="7423384"/>
              <a:ext cx="5273040" cy="1162685"/>
            </a:xfrm>
            <a:custGeom>
              <a:avLst/>
              <a:gdLst/>
              <a:ahLst/>
              <a:cxnLst/>
              <a:rect l="l" t="t" r="r" b="b"/>
              <a:pathLst>
                <a:path w="5273040" h="1162684">
                  <a:moveTo>
                    <a:pt x="0" y="193699"/>
                  </a:moveTo>
                  <a:lnTo>
                    <a:pt x="5115" y="149286"/>
                  </a:lnTo>
                  <a:lnTo>
                    <a:pt x="19688" y="108516"/>
                  </a:lnTo>
                  <a:lnTo>
                    <a:pt x="42554" y="72551"/>
                  </a:lnTo>
                  <a:lnTo>
                    <a:pt x="72551" y="42554"/>
                  </a:lnTo>
                  <a:lnTo>
                    <a:pt x="108516" y="19688"/>
                  </a:lnTo>
                  <a:lnTo>
                    <a:pt x="149286" y="5115"/>
                  </a:lnTo>
                  <a:lnTo>
                    <a:pt x="193699" y="0"/>
                  </a:lnTo>
                  <a:lnTo>
                    <a:pt x="5078789" y="0"/>
                  </a:lnTo>
                  <a:lnTo>
                    <a:pt x="5116757" y="3755"/>
                  </a:lnTo>
                  <a:lnTo>
                    <a:pt x="5186262" y="32537"/>
                  </a:lnTo>
                  <a:lnTo>
                    <a:pt x="5215764" y="56724"/>
                  </a:lnTo>
                  <a:lnTo>
                    <a:pt x="5239952" y="86227"/>
                  </a:lnTo>
                  <a:lnTo>
                    <a:pt x="5268734" y="155731"/>
                  </a:lnTo>
                  <a:lnTo>
                    <a:pt x="5272489" y="193699"/>
                  </a:lnTo>
                  <a:lnTo>
                    <a:pt x="5272489" y="968498"/>
                  </a:lnTo>
                  <a:lnTo>
                    <a:pt x="5267373" y="1012910"/>
                  </a:lnTo>
                  <a:lnTo>
                    <a:pt x="5252801" y="1053681"/>
                  </a:lnTo>
                  <a:lnTo>
                    <a:pt x="5229934" y="1089646"/>
                  </a:lnTo>
                  <a:lnTo>
                    <a:pt x="5199937" y="1119643"/>
                  </a:lnTo>
                  <a:lnTo>
                    <a:pt x="5163972" y="1142509"/>
                  </a:lnTo>
                  <a:lnTo>
                    <a:pt x="5123202" y="1157081"/>
                  </a:lnTo>
                  <a:lnTo>
                    <a:pt x="5078789" y="1162197"/>
                  </a:lnTo>
                  <a:lnTo>
                    <a:pt x="193699" y="1162197"/>
                  </a:lnTo>
                  <a:lnTo>
                    <a:pt x="149286" y="1157081"/>
                  </a:lnTo>
                  <a:lnTo>
                    <a:pt x="108516" y="1142509"/>
                  </a:lnTo>
                  <a:lnTo>
                    <a:pt x="72551" y="1119643"/>
                  </a:lnTo>
                  <a:lnTo>
                    <a:pt x="42554" y="1089646"/>
                  </a:lnTo>
                  <a:lnTo>
                    <a:pt x="19688" y="1053681"/>
                  </a:lnTo>
                  <a:lnTo>
                    <a:pt x="5115" y="1012910"/>
                  </a:lnTo>
                  <a:lnTo>
                    <a:pt x="0" y="968498"/>
                  </a:lnTo>
                  <a:lnTo>
                    <a:pt x="0" y="193699"/>
                  </a:lnTo>
                  <a:close/>
                </a:path>
              </a:pathLst>
            </a:custGeom>
            <a:ln w="9524">
              <a:solidFill>
                <a:srgbClr val="212121"/>
              </a:solidFill>
            </a:ln>
          </p:spPr>
          <p:txBody>
            <a:bodyPr wrap="square" lIns="0" tIns="0" rIns="0" bIns="0" rtlCol="0"/>
            <a:lstStyle/>
            <a:p>
              <a:endParaRPr sz="1200"/>
            </a:p>
          </p:txBody>
        </p:sp>
      </p:grpSp>
      <p:sp>
        <p:nvSpPr>
          <p:cNvPr id="25" name="object 25"/>
          <p:cNvSpPr txBox="1"/>
          <p:nvPr/>
        </p:nvSpPr>
        <p:spPr>
          <a:xfrm>
            <a:off x="7814064" y="5222691"/>
            <a:ext cx="2531533" cy="265095"/>
          </a:xfrm>
          <a:prstGeom prst="rect">
            <a:avLst/>
          </a:prstGeom>
        </p:spPr>
        <p:txBody>
          <a:bodyPr vert="horz" wrap="square" lIns="0" tIns="8467" rIns="0" bIns="0" rtlCol="0">
            <a:spAutoFit/>
          </a:bodyPr>
          <a:lstStyle/>
          <a:p>
            <a:pPr marL="8467">
              <a:spcBef>
                <a:spcPts val="67"/>
              </a:spcBef>
            </a:pPr>
            <a:r>
              <a:rPr sz="1667" spc="-110" dirty="0">
                <a:latin typeface="Century Gothic"/>
                <a:cs typeface="Century Gothic"/>
              </a:rPr>
              <a:t>c.</a:t>
            </a:r>
            <a:r>
              <a:rPr sz="1667" spc="-13" dirty="0">
                <a:latin typeface="Century Gothic"/>
                <a:cs typeface="Century Gothic"/>
              </a:rPr>
              <a:t> </a:t>
            </a:r>
            <a:r>
              <a:rPr sz="1667" spc="37" dirty="0">
                <a:latin typeface="Century Gothic"/>
                <a:cs typeface="Century Gothic"/>
              </a:rPr>
              <a:t>International</a:t>
            </a:r>
            <a:r>
              <a:rPr sz="1667" spc="-10" dirty="0">
                <a:latin typeface="Century Gothic"/>
                <a:cs typeface="Century Gothic"/>
              </a:rPr>
              <a:t> </a:t>
            </a:r>
            <a:r>
              <a:rPr sz="1667" spc="63" dirty="0">
                <a:latin typeface="Century Gothic"/>
                <a:cs typeface="Century Gothic"/>
              </a:rPr>
              <a:t>Visibility</a:t>
            </a:r>
            <a:endParaRPr sz="1667">
              <a:latin typeface="Century Gothic"/>
              <a:cs typeface="Century Gothic"/>
            </a:endParaRPr>
          </a:p>
        </p:txBody>
      </p:sp>
      <p:grpSp>
        <p:nvGrpSpPr>
          <p:cNvPr id="26" name="object 26"/>
          <p:cNvGrpSpPr/>
          <p:nvPr/>
        </p:nvGrpSpPr>
        <p:grpSpPr>
          <a:xfrm>
            <a:off x="7166310" y="5732896"/>
            <a:ext cx="3521710" cy="781473"/>
            <a:chOff x="10749465" y="8599344"/>
            <a:chExt cx="5282565" cy="1172210"/>
          </a:xfrm>
        </p:grpSpPr>
        <p:sp>
          <p:nvSpPr>
            <p:cNvPr id="27" name="object 27"/>
            <p:cNvSpPr/>
            <p:nvPr/>
          </p:nvSpPr>
          <p:spPr>
            <a:xfrm>
              <a:off x="10754228" y="8604107"/>
              <a:ext cx="5273040" cy="1162685"/>
            </a:xfrm>
            <a:custGeom>
              <a:avLst/>
              <a:gdLst/>
              <a:ahLst/>
              <a:cxnLst/>
              <a:rect l="l" t="t" r="r" b="b"/>
              <a:pathLst>
                <a:path w="5273040" h="1162684">
                  <a:moveTo>
                    <a:pt x="5078789" y="1162197"/>
                  </a:moveTo>
                  <a:lnTo>
                    <a:pt x="193699" y="1162197"/>
                  </a:lnTo>
                  <a:lnTo>
                    <a:pt x="149286" y="1157083"/>
                  </a:lnTo>
                  <a:lnTo>
                    <a:pt x="108516" y="1142513"/>
                  </a:lnTo>
                  <a:lnTo>
                    <a:pt x="72551" y="1119651"/>
                  </a:lnTo>
                  <a:lnTo>
                    <a:pt x="42554" y="1089656"/>
                  </a:lnTo>
                  <a:lnTo>
                    <a:pt x="19688" y="1053692"/>
                  </a:lnTo>
                  <a:lnTo>
                    <a:pt x="5115" y="1012918"/>
                  </a:lnTo>
                  <a:lnTo>
                    <a:pt x="0" y="968498"/>
                  </a:lnTo>
                  <a:lnTo>
                    <a:pt x="0" y="193724"/>
                  </a:lnTo>
                  <a:lnTo>
                    <a:pt x="5115" y="149302"/>
                  </a:lnTo>
                  <a:lnTo>
                    <a:pt x="19688" y="108525"/>
                  </a:lnTo>
                  <a:lnTo>
                    <a:pt x="42554" y="72556"/>
                  </a:lnTo>
                  <a:lnTo>
                    <a:pt x="72551" y="42556"/>
                  </a:lnTo>
                  <a:lnTo>
                    <a:pt x="108516" y="19688"/>
                  </a:lnTo>
                  <a:lnTo>
                    <a:pt x="149286" y="5115"/>
                  </a:lnTo>
                  <a:lnTo>
                    <a:pt x="193699" y="0"/>
                  </a:lnTo>
                  <a:lnTo>
                    <a:pt x="5078789" y="0"/>
                  </a:lnTo>
                  <a:lnTo>
                    <a:pt x="5116757" y="3758"/>
                  </a:lnTo>
                  <a:lnTo>
                    <a:pt x="5186262" y="32558"/>
                  </a:lnTo>
                  <a:lnTo>
                    <a:pt x="5215764" y="56749"/>
                  </a:lnTo>
                  <a:lnTo>
                    <a:pt x="5239952" y="86252"/>
                  </a:lnTo>
                  <a:lnTo>
                    <a:pt x="5268734" y="155756"/>
                  </a:lnTo>
                  <a:lnTo>
                    <a:pt x="5272489" y="193724"/>
                  </a:lnTo>
                  <a:lnTo>
                    <a:pt x="5272489" y="968498"/>
                  </a:lnTo>
                  <a:lnTo>
                    <a:pt x="5267373" y="1012918"/>
                  </a:lnTo>
                  <a:lnTo>
                    <a:pt x="5252801" y="1053692"/>
                  </a:lnTo>
                  <a:lnTo>
                    <a:pt x="5229934" y="1089656"/>
                  </a:lnTo>
                  <a:lnTo>
                    <a:pt x="5199937" y="1119651"/>
                  </a:lnTo>
                  <a:lnTo>
                    <a:pt x="5163972" y="1142513"/>
                  </a:lnTo>
                  <a:lnTo>
                    <a:pt x="5123202" y="1157083"/>
                  </a:lnTo>
                  <a:lnTo>
                    <a:pt x="5078789" y="1162197"/>
                  </a:lnTo>
                  <a:close/>
                </a:path>
              </a:pathLst>
            </a:custGeom>
            <a:solidFill>
              <a:srgbClr val="D8D8D8"/>
            </a:solidFill>
          </p:spPr>
          <p:txBody>
            <a:bodyPr wrap="square" lIns="0" tIns="0" rIns="0" bIns="0" rtlCol="0"/>
            <a:lstStyle/>
            <a:p>
              <a:endParaRPr sz="1200"/>
            </a:p>
          </p:txBody>
        </p:sp>
        <p:sp>
          <p:nvSpPr>
            <p:cNvPr id="28" name="object 28"/>
            <p:cNvSpPr/>
            <p:nvPr/>
          </p:nvSpPr>
          <p:spPr>
            <a:xfrm>
              <a:off x="10754228" y="8604107"/>
              <a:ext cx="5273040" cy="1162685"/>
            </a:xfrm>
            <a:custGeom>
              <a:avLst/>
              <a:gdLst/>
              <a:ahLst/>
              <a:cxnLst/>
              <a:rect l="l" t="t" r="r" b="b"/>
              <a:pathLst>
                <a:path w="5273040" h="1162684">
                  <a:moveTo>
                    <a:pt x="0" y="193724"/>
                  </a:moveTo>
                  <a:lnTo>
                    <a:pt x="5115" y="149302"/>
                  </a:lnTo>
                  <a:lnTo>
                    <a:pt x="19688" y="108525"/>
                  </a:lnTo>
                  <a:lnTo>
                    <a:pt x="42554" y="72556"/>
                  </a:lnTo>
                  <a:lnTo>
                    <a:pt x="72551" y="42556"/>
                  </a:lnTo>
                  <a:lnTo>
                    <a:pt x="108516" y="19688"/>
                  </a:lnTo>
                  <a:lnTo>
                    <a:pt x="149286" y="5115"/>
                  </a:lnTo>
                  <a:lnTo>
                    <a:pt x="193699" y="0"/>
                  </a:lnTo>
                  <a:lnTo>
                    <a:pt x="5078789" y="0"/>
                  </a:lnTo>
                  <a:lnTo>
                    <a:pt x="5116757" y="3758"/>
                  </a:lnTo>
                  <a:lnTo>
                    <a:pt x="5186262" y="32558"/>
                  </a:lnTo>
                  <a:lnTo>
                    <a:pt x="5215764" y="56749"/>
                  </a:lnTo>
                  <a:lnTo>
                    <a:pt x="5239952" y="86252"/>
                  </a:lnTo>
                  <a:lnTo>
                    <a:pt x="5268734" y="155756"/>
                  </a:lnTo>
                  <a:lnTo>
                    <a:pt x="5272489" y="193724"/>
                  </a:lnTo>
                  <a:lnTo>
                    <a:pt x="5272489" y="968498"/>
                  </a:lnTo>
                  <a:lnTo>
                    <a:pt x="5267373" y="1012918"/>
                  </a:lnTo>
                  <a:lnTo>
                    <a:pt x="5252801" y="1053692"/>
                  </a:lnTo>
                  <a:lnTo>
                    <a:pt x="5229934" y="1089656"/>
                  </a:lnTo>
                  <a:lnTo>
                    <a:pt x="5199937" y="1119651"/>
                  </a:lnTo>
                  <a:lnTo>
                    <a:pt x="5163972" y="1142513"/>
                  </a:lnTo>
                  <a:lnTo>
                    <a:pt x="5123202" y="1157083"/>
                  </a:lnTo>
                  <a:lnTo>
                    <a:pt x="5078789" y="1162197"/>
                  </a:lnTo>
                  <a:lnTo>
                    <a:pt x="193699" y="1162197"/>
                  </a:lnTo>
                  <a:lnTo>
                    <a:pt x="149286" y="1157083"/>
                  </a:lnTo>
                  <a:lnTo>
                    <a:pt x="108516" y="1142513"/>
                  </a:lnTo>
                  <a:lnTo>
                    <a:pt x="72551" y="1119651"/>
                  </a:lnTo>
                  <a:lnTo>
                    <a:pt x="42554" y="1089656"/>
                  </a:lnTo>
                  <a:lnTo>
                    <a:pt x="19688" y="1053692"/>
                  </a:lnTo>
                  <a:lnTo>
                    <a:pt x="5115" y="1012918"/>
                  </a:lnTo>
                  <a:lnTo>
                    <a:pt x="0" y="968498"/>
                  </a:lnTo>
                  <a:lnTo>
                    <a:pt x="0" y="193724"/>
                  </a:lnTo>
                  <a:close/>
                </a:path>
              </a:pathLst>
            </a:custGeom>
            <a:ln w="9524">
              <a:solidFill>
                <a:srgbClr val="212121"/>
              </a:solidFill>
            </a:ln>
          </p:spPr>
          <p:txBody>
            <a:bodyPr wrap="square" lIns="0" tIns="0" rIns="0" bIns="0" rtlCol="0"/>
            <a:lstStyle/>
            <a:p>
              <a:endParaRPr sz="1200"/>
            </a:p>
          </p:txBody>
        </p:sp>
      </p:grpSp>
      <p:sp>
        <p:nvSpPr>
          <p:cNvPr id="29" name="object 29"/>
          <p:cNvSpPr txBox="1"/>
          <p:nvPr/>
        </p:nvSpPr>
        <p:spPr>
          <a:xfrm>
            <a:off x="7734805" y="6009848"/>
            <a:ext cx="2689860" cy="265095"/>
          </a:xfrm>
          <a:prstGeom prst="rect">
            <a:avLst/>
          </a:prstGeom>
        </p:spPr>
        <p:txBody>
          <a:bodyPr vert="horz" wrap="square" lIns="0" tIns="8467" rIns="0" bIns="0" rtlCol="0">
            <a:spAutoFit/>
          </a:bodyPr>
          <a:lstStyle/>
          <a:p>
            <a:pPr marL="8467">
              <a:spcBef>
                <a:spcPts val="67"/>
              </a:spcBef>
            </a:pPr>
            <a:r>
              <a:rPr sz="1667" spc="-43" dirty="0">
                <a:latin typeface="Century Gothic"/>
                <a:cs typeface="Century Gothic"/>
              </a:rPr>
              <a:t>d. </a:t>
            </a:r>
            <a:r>
              <a:rPr sz="1667" dirty="0">
                <a:latin typeface="Century Gothic"/>
                <a:cs typeface="Century Gothic"/>
              </a:rPr>
              <a:t>Operational</a:t>
            </a:r>
            <a:r>
              <a:rPr sz="1667" spc="-40" dirty="0">
                <a:latin typeface="Century Gothic"/>
                <a:cs typeface="Century Gothic"/>
              </a:rPr>
              <a:t> </a:t>
            </a:r>
            <a:r>
              <a:rPr sz="1667" spc="-7" dirty="0">
                <a:latin typeface="Century Gothic"/>
                <a:cs typeface="Century Gothic"/>
              </a:rPr>
              <a:t>Excellence</a:t>
            </a:r>
            <a:endParaRPr sz="1667">
              <a:latin typeface="Century Gothic"/>
              <a:cs typeface="Century Gothic"/>
            </a:endParaRPr>
          </a:p>
        </p:txBody>
      </p:sp>
      <p:pic>
        <p:nvPicPr>
          <p:cNvPr id="31" name="Picture 30">
            <a:extLst>
              <a:ext uri="{FF2B5EF4-FFF2-40B4-BE49-F238E27FC236}">
                <a16:creationId xmlns:a16="http://schemas.microsoft.com/office/drawing/2014/main" id="{C4F5E228-8675-2B53-3CF4-B72C85E335A1}"/>
              </a:ext>
            </a:extLst>
          </p:cNvPr>
          <p:cNvPicPr>
            <a:picLocks noChangeAspect="1"/>
          </p:cNvPicPr>
          <p:nvPr/>
        </p:nvPicPr>
        <p:blipFill>
          <a:blip r:embed="rId4"/>
          <a:stretch>
            <a:fillRect/>
          </a:stretch>
        </p:blipFill>
        <p:spPr>
          <a:xfrm>
            <a:off x="0" y="-11318"/>
            <a:ext cx="12192000" cy="6880635"/>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59"/>
        <p:cNvGrpSpPr/>
        <p:nvPr/>
      </p:nvGrpSpPr>
      <p:grpSpPr>
        <a:xfrm>
          <a:off x="0" y="0"/>
          <a:ext cx="0" cy="0"/>
          <a:chOff x="0" y="0"/>
          <a:chExt cx="0" cy="0"/>
        </a:xfrm>
      </p:grpSpPr>
      <p:pic>
        <p:nvPicPr>
          <p:cNvPr id="25" name="Picture 24">
            <a:extLst>
              <a:ext uri="{FF2B5EF4-FFF2-40B4-BE49-F238E27FC236}">
                <a16:creationId xmlns:a16="http://schemas.microsoft.com/office/drawing/2014/main" id="{B9F5314C-308D-42FD-9122-A5A69F62B0E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0825130">
            <a:off x="10596465" y="1459903"/>
            <a:ext cx="1851127" cy="2617394"/>
          </a:xfrm>
          <a:prstGeom prst="rect">
            <a:avLst/>
          </a:prstGeom>
        </p:spPr>
      </p:pic>
      <p:sp>
        <p:nvSpPr>
          <p:cNvPr id="360" name="Google Shape;360;p39"/>
          <p:cNvSpPr/>
          <p:nvPr/>
        </p:nvSpPr>
        <p:spPr>
          <a:xfrm rot="-836744">
            <a:off x="8632232" y="248608"/>
            <a:ext cx="547243" cy="1112857"/>
          </a:xfrm>
          <a:custGeom>
            <a:avLst/>
            <a:gdLst/>
            <a:ahLst/>
            <a:cxnLst/>
            <a:rect l="l" t="t" r="r" b="b"/>
            <a:pathLst>
              <a:path w="2138709" h="4024932" extrusionOk="0">
                <a:moveTo>
                  <a:pt x="0" y="0"/>
                </a:moveTo>
                <a:lnTo>
                  <a:pt x="2138710" y="0"/>
                </a:lnTo>
                <a:lnTo>
                  <a:pt x="2138710" y="4024932"/>
                </a:lnTo>
                <a:lnTo>
                  <a:pt x="0" y="4024932"/>
                </a:lnTo>
                <a:lnTo>
                  <a:pt x="0" y="0"/>
                </a:lnTo>
                <a:close/>
              </a:path>
            </a:pathLst>
          </a:custGeom>
          <a:blipFill rotWithShape="1">
            <a:blip r:embed="rId4">
              <a:alphaModFix/>
            </a:blip>
            <a:stretch>
              <a:fillRect/>
            </a:stretch>
          </a:blipFill>
          <a:ln>
            <a:noFill/>
          </a:ln>
        </p:spPr>
        <p:txBody>
          <a:bodyPr/>
          <a:lstStyle/>
          <a:p>
            <a:endParaRPr lang="en-US" sz="1200"/>
          </a:p>
        </p:txBody>
      </p:sp>
      <p:sp>
        <p:nvSpPr>
          <p:cNvPr id="361" name="Google Shape;361;p39"/>
          <p:cNvSpPr txBox="1"/>
          <p:nvPr/>
        </p:nvSpPr>
        <p:spPr>
          <a:xfrm>
            <a:off x="9347200" y="407942"/>
            <a:ext cx="6555000" cy="902919"/>
          </a:xfrm>
          <a:prstGeom prst="rect">
            <a:avLst/>
          </a:prstGeom>
          <a:noFill/>
          <a:ln>
            <a:noFill/>
          </a:ln>
        </p:spPr>
        <p:txBody>
          <a:bodyPr spcFirstLastPara="1" wrap="square" lIns="60950" tIns="60950" rIns="60950" bIns="60950" anchor="t" anchorCtr="0">
            <a:spAutoFit/>
          </a:bodyPr>
          <a:lstStyle/>
          <a:p>
            <a:pPr>
              <a:spcBef>
                <a:spcPts val="427"/>
              </a:spcBef>
            </a:pPr>
            <a:r>
              <a:rPr lang="en-US" sz="4734" b="1" dirty="0">
                <a:solidFill>
                  <a:schemeClr val="dk1"/>
                </a:solidFill>
                <a:latin typeface="Calibri"/>
                <a:ea typeface="Calibri"/>
                <a:cs typeface="Calibri"/>
                <a:sym typeface="Calibri"/>
              </a:rPr>
              <a:t>TIMELINE</a:t>
            </a:r>
            <a:endParaRPr sz="4734" b="1" dirty="0">
              <a:solidFill>
                <a:schemeClr val="dk1"/>
              </a:solidFill>
              <a:latin typeface="Calibri"/>
              <a:ea typeface="Calibri"/>
              <a:cs typeface="Calibri"/>
              <a:sym typeface="Calibri"/>
            </a:endParaRPr>
          </a:p>
        </p:txBody>
      </p:sp>
      <p:sp>
        <p:nvSpPr>
          <p:cNvPr id="362" name="Google Shape;362;p39"/>
          <p:cNvSpPr/>
          <p:nvPr/>
        </p:nvSpPr>
        <p:spPr>
          <a:xfrm rot="2490953">
            <a:off x="7995394" y="2866009"/>
            <a:ext cx="278586" cy="50117"/>
          </a:xfrm>
          <a:custGeom>
            <a:avLst/>
            <a:gdLst/>
            <a:ahLst/>
            <a:cxnLst/>
            <a:rect l="l" t="t" r="r" b="b"/>
            <a:pathLst>
              <a:path w="976" h="180" extrusionOk="0">
                <a:moveTo>
                  <a:pt x="1" y="1"/>
                </a:moveTo>
                <a:lnTo>
                  <a:pt x="1" y="1"/>
                </a:lnTo>
                <a:cubicBezTo>
                  <a:pt x="279" y="119"/>
                  <a:pt x="578" y="179"/>
                  <a:pt x="881" y="179"/>
                </a:cubicBezTo>
                <a:cubicBezTo>
                  <a:pt x="881" y="179"/>
                  <a:pt x="881" y="179"/>
                  <a:pt x="881" y="179"/>
                </a:cubicBezTo>
                <a:lnTo>
                  <a:pt x="881" y="179"/>
                </a:lnTo>
                <a:cubicBezTo>
                  <a:pt x="882" y="179"/>
                  <a:pt x="882" y="179"/>
                  <a:pt x="882" y="179"/>
                </a:cubicBezTo>
                <a:cubicBezTo>
                  <a:pt x="913" y="179"/>
                  <a:pt x="945" y="178"/>
                  <a:pt x="975" y="176"/>
                </a:cubicBezTo>
                <a:lnTo>
                  <a:pt x="975" y="176"/>
                </a:lnTo>
                <a:cubicBezTo>
                  <a:pt x="943" y="178"/>
                  <a:pt x="913" y="179"/>
                  <a:pt x="881" y="179"/>
                </a:cubicBezTo>
                <a:lnTo>
                  <a:pt x="881" y="179"/>
                </a:lnTo>
                <a:cubicBezTo>
                  <a:pt x="579" y="179"/>
                  <a:pt x="279" y="119"/>
                  <a:pt x="1" y="1"/>
                </a:cubicBezTo>
                <a:close/>
              </a:path>
            </a:pathLst>
          </a:custGeom>
          <a:solidFill>
            <a:srgbClr val="A5B7C5"/>
          </a:solidFill>
          <a:ln>
            <a:noFill/>
          </a:ln>
        </p:spPr>
        <p:txBody>
          <a:bodyPr spcFirstLastPara="1" wrap="square" lIns="121900" tIns="121900" rIns="121900" bIns="121900" anchor="ctr" anchorCtr="0">
            <a:noAutofit/>
          </a:bodyPr>
          <a:lstStyle/>
          <a:p>
            <a:endParaRPr sz="1200"/>
          </a:p>
        </p:txBody>
      </p:sp>
      <p:sp>
        <p:nvSpPr>
          <p:cNvPr id="363" name="Google Shape;363;p39"/>
          <p:cNvSpPr/>
          <p:nvPr/>
        </p:nvSpPr>
        <p:spPr>
          <a:xfrm rot="-11854">
            <a:off x="7367176" y="1884109"/>
            <a:ext cx="1264662" cy="683582"/>
          </a:xfrm>
          <a:custGeom>
            <a:avLst/>
            <a:gdLst/>
            <a:ahLst/>
            <a:cxnLst/>
            <a:rect l="l" t="t" r="r" b="b"/>
            <a:pathLst>
              <a:path w="3313624" h="1956865" extrusionOk="0">
                <a:moveTo>
                  <a:pt x="0" y="0"/>
                </a:moveTo>
                <a:lnTo>
                  <a:pt x="3313624" y="0"/>
                </a:lnTo>
                <a:lnTo>
                  <a:pt x="3313624" y="1956865"/>
                </a:lnTo>
                <a:lnTo>
                  <a:pt x="0" y="1956865"/>
                </a:lnTo>
                <a:lnTo>
                  <a:pt x="0" y="0"/>
                </a:lnTo>
                <a:close/>
              </a:path>
            </a:pathLst>
          </a:custGeom>
          <a:blipFill rotWithShape="1">
            <a:blip r:embed="rId5">
              <a:alphaModFix/>
            </a:blip>
            <a:stretch>
              <a:fillRect/>
            </a:stretch>
          </a:blipFill>
          <a:ln>
            <a:noFill/>
          </a:ln>
        </p:spPr>
        <p:txBody>
          <a:bodyPr/>
          <a:lstStyle/>
          <a:p>
            <a:endParaRPr lang="en-US" sz="1200" dirty="0"/>
          </a:p>
        </p:txBody>
      </p:sp>
      <p:sp>
        <p:nvSpPr>
          <p:cNvPr id="364" name="Google Shape;364;p39"/>
          <p:cNvSpPr txBox="1">
            <a:spLocks noGrp="1"/>
          </p:cNvSpPr>
          <p:nvPr>
            <p:ph type="title" idx="4294967295"/>
          </p:nvPr>
        </p:nvSpPr>
        <p:spPr>
          <a:xfrm>
            <a:off x="0" y="2748850"/>
            <a:ext cx="2812400" cy="495600"/>
          </a:xfrm>
          <a:prstGeom prst="rect">
            <a:avLst/>
          </a:prstGeom>
        </p:spPr>
        <p:txBody>
          <a:bodyPr spcFirstLastPara="1" vert="horz" wrap="square" lIns="60950" tIns="30467" rIns="60950" bIns="30467" rtlCol="0" anchor="ctr" anchorCtr="0">
            <a:noAutofit/>
          </a:bodyPr>
          <a:lstStyle/>
          <a:p>
            <a:pPr algn="ctr">
              <a:lnSpc>
                <a:spcPct val="140000"/>
              </a:lnSpc>
              <a:spcBef>
                <a:spcPts val="0"/>
              </a:spcBef>
              <a:buSzPts val="990"/>
            </a:pPr>
            <a:r>
              <a:rPr lang="en-US" sz="1769" dirty="0">
                <a:solidFill>
                  <a:srgbClr val="222222"/>
                </a:solidFill>
                <a:latin typeface="Raleway"/>
                <a:ea typeface="Raleway"/>
                <a:cs typeface="Raleway"/>
                <a:sym typeface="Raleway"/>
              </a:rPr>
              <a:t>June 2024</a:t>
            </a:r>
            <a:endParaRPr sz="1769" dirty="0">
              <a:solidFill>
                <a:srgbClr val="222222"/>
              </a:solidFill>
              <a:latin typeface="Raleway"/>
              <a:ea typeface="Raleway"/>
              <a:cs typeface="Raleway"/>
              <a:sym typeface="Raleway"/>
            </a:endParaRPr>
          </a:p>
          <a:p>
            <a:pPr algn="ctr">
              <a:lnSpc>
                <a:spcPct val="140000"/>
              </a:lnSpc>
              <a:spcBef>
                <a:spcPts val="0"/>
              </a:spcBef>
              <a:buSzPts val="990"/>
            </a:pPr>
            <a:r>
              <a:rPr lang="en-US" sz="1100" dirty="0">
                <a:solidFill>
                  <a:srgbClr val="222222"/>
                </a:solidFill>
                <a:latin typeface="Raleway"/>
                <a:ea typeface="Raleway"/>
                <a:cs typeface="Raleway"/>
                <a:sym typeface="Raleway"/>
              </a:rPr>
              <a:t>Soft launch</a:t>
            </a:r>
            <a:endParaRPr sz="1100" dirty="0">
              <a:solidFill>
                <a:srgbClr val="222222"/>
              </a:solidFill>
            </a:endParaRPr>
          </a:p>
        </p:txBody>
      </p:sp>
      <p:pic>
        <p:nvPicPr>
          <p:cNvPr id="365" name="Google Shape;365;p39"/>
          <p:cNvPicPr preferRelativeResize="0"/>
          <p:nvPr/>
        </p:nvPicPr>
        <p:blipFill rotWithShape="1">
          <a:blip r:embed="rId6">
            <a:alphaModFix/>
          </a:blip>
          <a:srcRect l="22639" t="21040" r="21845" b="19555"/>
          <a:stretch/>
        </p:blipFill>
        <p:spPr>
          <a:xfrm>
            <a:off x="588142" y="1644851"/>
            <a:ext cx="1871715" cy="1001383"/>
          </a:xfrm>
          <a:prstGeom prst="rect">
            <a:avLst/>
          </a:prstGeom>
          <a:noFill/>
          <a:ln>
            <a:noFill/>
          </a:ln>
        </p:spPr>
      </p:pic>
      <p:sp>
        <p:nvSpPr>
          <p:cNvPr id="366" name="Google Shape;366;p39"/>
          <p:cNvSpPr txBox="1"/>
          <p:nvPr/>
        </p:nvSpPr>
        <p:spPr>
          <a:xfrm>
            <a:off x="92292" y="3619283"/>
            <a:ext cx="2653800" cy="834000"/>
          </a:xfrm>
          <a:prstGeom prst="rect">
            <a:avLst/>
          </a:prstGeom>
          <a:noFill/>
          <a:ln>
            <a:noFill/>
          </a:ln>
        </p:spPr>
        <p:txBody>
          <a:bodyPr spcFirstLastPara="1" wrap="square" lIns="121900" tIns="121900" rIns="121900" bIns="121900" anchor="ctr" anchorCtr="0">
            <a:noAutofit/>
          </a:bodyPr>
          <a:lstStyle/>
          <a:p>
            <a:pPr algn="ctr"/>
            <a:endParaRPr sz="2400">
              <a:solidFill>
                <a:schemeClr val="accent4"/>
              </a:solidFill>
              <a:latin typeface="Fira Sans Extra Condensed"/>
              <a:ea typeface="Fira Sans Extra Condensed"/>
              <a:cs typeface="Fira Sans Extra Condensed"/>
              <a:sym typeface="Fira Sans Extra Condensed"/>
            </a:endParaRPr>
          </a:p>
        </p:txBody>
      </p:sp>
      <p:sp>
        <p:nvSpPr>
          <p:cNvPr id="367" name="Google Shape;367;p39"/>
          <p:cNvSpPr/>
          <p:nvPr/>
        </p:nvSpPr>
        <p:spPr>
          <a:xfrm>
            <a:off x="0" y="3347067"/>
            <a:ext cx="3048000" cy="220400"/>
          </a:xfrm>
          <a:prstGeom prst="rect">
            <a:avLst/>
          </a:prstGeom>
          <a:solidFill>
            <a:srgbClr val="FF0000"/>
          </a:solidFill>
          <a:ln>
            <a:noFill/>
          </a:ln>
        </p:spPr>
        <p:txBody>
          <a:bodyPr spcFirstLastPara="1" wrap="square" lIns="60950" tIns="60950" rIns="60950" bIns="60950" anchor="ctr" anchorCtr="0">
            <a:noAutofit/>
          </a:bodyPr>
          <a:lstStyle/>
          <a:p>
            <a:pPr algn="ctr"/>
            <a:endParaRPr sz="1200">
              <a:latin typeface="Calibri"/>
              <a:ea typeface="Calibri"/>
              <a:cs typeface="Calibri"/>
              <a:sym typeface="Calibri"/>
            </a:endParaRPr>
          </a:p>
        </p:txBody>
      </p:sp>
      <p:sp>
        <p:nvSpPr>
          <p:cNvPr id="368" name="Google Shape;368;p39"/>
          <p:cNvSpPr/>
          <p:nvPr/>
        </p:nvSpPr>
        <p:spPr>
          <a:xfrm>
            <a:off x="2811233" y="3347067"/>
            <a:ext cx="3792800" cy="220400"/>
          </a:xfrm>
          <a:prstGeom prst="rect">
            <a:avLst/>
          </a:prstGeom>
          <a:solidFill>
            <a:srgbClr val="FF9900"/>
          </a:solidFill>
          <a:ln>
            <a:noFill/>
          </a:ln>
        </p:spPr>
        <p:txBody>
          <a:bodyPr spcFirstLastPara="1" wrap="square" lIns="60950" tIns="60950" rIns="60950" bIns="60950" anchor="ctr" anchorCtr="0">
            <a:noAutofit/>
          </a:bodyPr>
          <a:lstStyle/>
          <a:p>
            <a:pPr algn="ctr"/>
            <a:endParaRPr sz="1200">
              <a:latin typeface="Calibri"/>
              <a:ea typeface="Calibri"/>
              <a:cs typeface="Calibri"/>
              <a:sym typeface="Calibri"/>
            </a:endParaRPr>
          </a:p>
        </p:txBody>
      </p:sp>
      <p:sp>
        <p:nvSpPr>
          <p:cNvPr id="369" name="Google Shape;369;p39"/>
          <p:cNvSpPr/>
          <p:nvPr/>
        </p:nvSpPr>
        <p:spPr>
          <a:xfrm>
            <a:off x="6462683" y="3347067"/>
            <a:ext cx="3310400" cy="220400"/>
          </a:xfrm>
          <a:prstGeom prst="rect">
            <a:avLst/>
          </a:prstGeom>
          <a:solidFill>
            <a:srgbClr val="FFFF00"/>
          </a:solidFill>
          <a:ln>
            <a:noFill/>
          </a:ln>
        </p:spPr>
        <p:txBody>
          <a:bodyPr spcFirstLastPara="1" wrap="square" lIns="60950" tIns="60950" rIns="60950" bIns="60950" anchor="ctr" anchorCtr="0">
            <a:noAutofit/>
          </a:bodyPr>
          <a:lstStyle/>
          <a:p>
            <a:pPr algn="ctr"/>
            <a:endParaRPr sz="1200">
              <a:latin typeface="Calibri"/>
              <a:ea typeface="Calibri"/>
              <a:cs typeface="Calibri"/>
              <a:sym typeface="Calibri"/>
            </a:endParaRPr>
          </a:p>
        </p:txBody>
      </p:sp>
      <p:sp>
        <p:nvSpPr>
          <p:cNvPr id="370" name="Google Shape;370;p39"/>
          <p:cNvSpPr/>
          <p:nvPr/>
        </p:nvSpPr>
        <p:spPr>
          <a:xfrm>
            <a:off x="9429400" y="3347067"/>
            <a:ext cx="2762600" cy="220400"/>
          </a:xfrm>
          <a:prstGeom prst="rect">
            <a:avLst/>
          </a:prstGeom>
          <a:solidFill>
            <a:srgbClr val="FF0000"/>
          </a:solidFill>
          <a:ln>
            <a:noFill/>
          </a:ln>
        </p:spPr>
        <p:txBody>
          <a:bodyPr spcFirstLastPara="1" wrap="square" lIns="60950" tIns="60950" rIns="60950" bIns="60950" anchor="ctr" anchorCtr="0">
            <a:noAutofit/>
          </a:bodyPr>
          <a:lstStyle/>
          <a:p>
            <a:pPr algn="ctr"/>
            <a:endParaRPr sz="1200">
              <a:latin typeface="Calibri"/>
              <a:ea typeface="Calibri"/>
              <a:cs typeface="Calibri"/>
              <a:sym typeface="Calibri"/>
            </a:endParaRPr>
          </a:p>
        </p:txBody>
      </p:sp>
      <p:sp>
        <p:nvSpPr>
          <p:cNvPr id="371" name="Google Shape;371;p39"/>
          <p:cNvSpPr txBox="1">
            <a:spLocks noGrp="1"/>
          </p:cNvSpPr>
          <p:nvPr>
            <p:ph type="title" idx="4294967295"/>
          </p:nvPr>
        </p:nvSpPr>
        <p:spPr>
          <a:xfrm>
            <a:off x="2747583" y="2755550"/>
            <a:ext cx="3792800" cy="495600"/>
          </a:xfrm>
          <a:prstGeom prst="rect">
            <a:avLst/>
          </a:prstGeom>
        </p:spPr>
        <p:txBody>
          <a:bodyPr spcFirstLastPara="1" vert="horz" wrap="square" lIns="60950" tIns="30467" rIns="60950" bIns="30467" rtlCol="0" anchor="ctr" anchorCtr="0">
            <a:noAutofit/>
          </a:bodyPr>
          <a:lstStyle/>
          <a:p>
            <a:pPr algn="ctr">
              <a:lnSpc>
                <a:spcPct val="140000"/>
              </a:lnSpc>
              <a:spcBef>
                <a:spcPts val="0"/>
              </a:spcBef>
              <a:buSzPts val="990"/>
            </a:pPr>
            <a:r>
              <a:rPr lang="en-US" sz="1769" dirty="0">
                <a:latin typeface="Raleway"/>
                <a:ea typeface="Raleway"/>
                <a:cs typeface="Raleway"/>
                <a:sym typeface="Raleway"/>
              </a:rPr>
              <a:t>February 2025 </a:t>
            </a:r>
            <a:endParaRPr sz="1769" dirty="0">
              <a:latin typeface="Raleway"/>
              <a:ea typeface="Raleway"/>
              <a:cs typeface="Raleway"/>
              <a:sym typeface="Raleway"/>
            </a:endParaRPr>
          </a:p>
          <a:p>
            <a:pPr algn="ctr">
              <a:lnSpc>
                <a:spcPct val="140000"/>
              </a:lnSpc>
              <a:spcBef>
                <a:spcPts val="0"/>
              </a:spcBef>
              <a:buSzPts val="990"/>
            </a:pPr>
            <a:r>
              <a:rPr lang="en-US" sz="1100" dirty="0">
                <a:latin typeface="Raleway"/>
                <a:ea typeface="Raleway"/>
                <a:cs typeface="Raleway"/>
                <a:sym typeface="Raleway"/>
              </a:rPr>
              <a:t>Council members establishment</a:t>
            </a:r>
            <a:endParaRPr sz="1100" dirty="0"/>
          </a:p>
        </p:txBody>
      </p:sp>
      <p:sp>
        <p:nvSpPr>
          <p:cNvPr id="372" name="Google Shape;372;p39"/>
          <p:cNvSpPr txBox="1"/>
          <p:nvPr/>
        </p:nvSpPr>
        <p:spPr>
          <a:xfrm>
            <a:off x="-16500" y="3681783"/>
            <a:ext cx="2812400" cy="610600"/>
          </a:xfrm>
          <a:prstGeom prst="rect">
            <a:avLst/>
          </a:prstGeom>
          <a:noFill/>
          <a:ln>
            <a:noFill/>
          </a:ln>
        </p:spPr>
        <p:txBody>
          <a:bodyPr spcFirstLastPara="1" wrap="square" lIns="121900" tIns="121900" rIns="121900" bIns="121900" anchor="ctr" anchorCtr="0">
            <a:noAutofit/>
          </a:bodyPr>
          <a:lstStyle/>
          <a:p>
            <a:pPr algn="ctr"/>
            <a:r>
              <a:rPr lang="en-US" sz="1400">
                <a:solidFill>
                  <a:srgbClr val="6C6C6C"/>
                </a:solidFill>
                <a:latin typeface="Fira Sans Extra Condensed"/>
                <a:ea typeface="Fira Sans Extra Condensed"/>
                <a:cs typeface="Fira Sans Extra Condensed"/>
                <a:sym typeface="Fira Sans Extra Condensed"/>
              </a:rPr>
              <a:t>SHINE introduced by Arcadia aiming for 20,000 newborn screening</a:t>
            </a:r>
            <a:endParaRPr sz="1400">
              <a:solidFill>
                <a:schemeClr val="accent4"/>
              </a:solidFill>
              <a:latin typeface="Fira Sans Extra Condensed"/>
              <a:ea typeface="Fira Sans Extra Condensed"/>
              <a:cs typeface="Fira Sans Extra Condensed"/>
              <a:sym typeface="Fira Sans Extra Condensed"/>
            </a:endParaRPr>
          </a:p>
        </p:txBody>
      </p:sp>
      <p:sp>
        <p:nvSpPr>
          <p:cNvPr id="373" name="Google Shape;373;p39"/>
          <p:cNvSpPr txBox="1">
            <a:spLocks noGrp="1"/>
          </p:cNvSpPr>
          <p:nvPr>
            <p:ph type="title" idx="4294967295"/>
          </p:nvPr>
        </p:nvSpPr>
        <p:spPr>
          <a:xfrm>
            <a:off x="6510783" y="2768600"/>
            <a:ext cx="2918600" cy="454000"/>
          </a:xfrm>
          <a:prstGeom prst="rect">
            <a:avLst/>
          </a:prstGeom>
        </p:spPr>
        <p:txBody>
          <a:bodyPr spcFirstLastPara="1" vert="horz" wrap="square" lIns="60950" tIns="30467" rIns="60950" bIns="30467" rtlCol="0" anchor="ctr" anchorCtr="0">
            <a:noAutofit/>
          </a:bodyPr>
          <a:lstStyle/>
          <a:p>
            <a:pPr algn="ctr">
              <a:lnSpc>
                <a:spcPct val="140000"/>
              </a:lnSpc>
              <a:spcBef>
                <a:spcPts val="0"/>
              </a:spcBef>
              <a:buSzPts val="990"/>
            </a:pPr>
            <a:r>
              <a:rPr lang="en-US" sz="1769" dirty="0">
                <a:solidFill>
                  <a:srgbClr val="C00000"/>
                </a:solidFill>
                <a:latin typeface="Raleway"/>
                <a:ea typeface="Raleway"/>
                <a:cs typeface="Raleway"/>
                <a:sym typeface="Raleway"/>
              </a:rPr>
              <a:t>Q2 2025 -</a:t>
            </a:r>
            <a:endParaRPr sz="1769" dirty="0">
              <a:solidFill>
                <a:srgbClr val="C00000"/>
              </a:solidFill>
              <a:latin typeface="Raleway"/>
              <a:ea typeface="Raleway"/>
              <a:cs typeface="Raleway"/>
              <a:sym typeface="Raleway"/>
            </a:endParaRPr>
          </a:p>
          <a:p>
            <a:pPr algn="ctr">
              <a:lnSpc>
                <a:spcPct val="140000"/>
              </a:lnSpc>
              <a:spcBef>
                <a:spcPts val="0"/>
              </a:spcBef>
              <a:buSzPts val="990"/>
            </a:pPr>
            <a:r>
              <a:rPr lang="en-US" sz="1103" dirty="0">
                <a:solidFill>
                  <a:srgbClr val="C00000"/>
                </a:solidFill>
                <a:latin typeface="Raleway"/>
                <a:ea typeface="Raleway"/>
                <a:cs typeface="Raleway"/>
                <a:sym typeface="Raleway"/>
              </a:rPr>
              <a:t>Commencement of SHINE: Way forward</a:t>
            </a:r>
            <a:endParaRPr sz="440" dirty="0">
              <a:solidFill>
                <a:srgbClr val="C00000"/>
              </a:solidFill>
            </a:endParaRPr>
          </a:p>
        </p:txBody>
      </p:sp>
      <p:pic>
        <p:nvPicPr>
          <p:cNvPr id="374" name="Google Shape;374;p39"/>
          <p:cNvPicPr preferRelativeResize="0"/>
          <p:nvPr/>
        </p:nvPicPr>
        <p:blipFill>
          <a:blip r:embed="rId7">
            <a:alphaModFix/>
          </a:blip>
          <a:stretch>
            <a:fillRect/>
          </a:stretch>
        </p:blipFill>
        <p:spPr>
          <a:xfrm>
            <a:off x="4108650" y="1530371"/>
            <a:ext cx="1098790" cy="1311591"/>
          </a:xfrm>
          <a:prstGeom prst="rect">
            <a:avLst/>
          </a:prstGeom>
          <a:noFill/>
          <a:ln>
            <a:noFill/>
          </a:ln>
        </p:spPr>
      </p:pic>
      <p:sp>
        <p:nvSpPr>
          <p:cNvPr id="375" name="Google Shape;375;p39"/>
          <p:cNvSpPr txBox="1"/>
          <p:nvPr/>
        </p:nvSpPr>
        <p:spPr>
          <a:xfrm>
            <a:off x="2828242" y="3663383"/>
            <a:ext cx="3650200" cy="610600"/>
          </a:xfrm>
          <a:prstGeom prst="rect">
            <a:avLst/>
          </a:prstGeom>
          <a:noFill/>
          <a:ln>
            <a:noFill/>
          </a:ln>
        </p:spPr>
        <p:txBody>
          <a:bodyPr spcFirstLastPara="1" wrap="square" lIns="121900" tIns="121900" rIns="121900" bIns="121900" anchor="ctr" anchorCtr="0">
            <a:noAutofit/>
          </a:bodyPr>
          <a:lstStyle/>
          <a:p>
            <a:pPr algn="ctr"/>
            <a:r>
              <a:rPr lang="en-US" sz="1400">
                <a:solidFill>
                  <a:srgbClr val="6C6C6C"/>
                </a:solidFill>
                <a:latin typeface="Fira Sans Extra Condensed"/>
                <a:ea typeface="Fira Sans Extra Condensed"/>
                <a:cs typeface="Fira Sans Extra Condensed"/>
                <a:sym typeface="Fira Sans Extra Condensed"/>
              </a:rPr>
              <a:t>Council members established from various expertise for varied tasks </a:t>
            </a:r>
            <a:endParaRPr sz="1400">
              <a:solidFill>
                <a:schemeClr val="accent4"/>
              </a:solidFill>
              <a:latin typeface="Fira Sans Extra Condensed"/>
              <a:ea typeface="Fira Sans Extra Condensed"/>
              <a:cs typeface="Fira Sans Extra Condensed"/>
              <a:sym typeface="Fira Sans Extra Condensed"/>
            </a:endParaRPr>
          </a:p>
        </p:txBody>
      </p:sp>
      <p:sp>
        <p:nvSpPr>
          <p:cNvPr id="376" name="Google Shape;376;p39"/>
          <p:cNvSpPr txBox="1"/>
          <p:nvPr/>
        </p:nvSpPr>
        <p:spPr>
          <a:xfrm>
            <a:off x="6510783" y="3670083"/>
            <a:ext cx="2918600" cy="610600"/>
          </a:xfrm>
          <a:prstGeom prst="rect">
            <a:avLst/>
          </a:prstGeom>
          <a:noFill/>
          <a:ln>
            <a:noFill/>
          </a:ln>
        </p:spPr>
        <p:txBody>
          <a:bodyPr spcFirstLastPara="1" wrap="square" lIns="121900" tIns="121900" rIns="121900" bIns="121900" anchor="ctr" anchorCtr="0">
            <a:noAutofit/>
          </a:bodyPr>
          <a:lstStyle/>
          <a:p>
            <a:pPr algn="ctr"/>
            <a:r>
              <a:rPr lang="en-US" sz="1400" dirty="0">
                <a:solidFill>
                  <a:srgbClr val="6C6C6C"/>
                </a:solidFill>
                <a:latin typeface="Fira Sans Extra Condensed"/>
                <a:ea typeface="Fira Sans Extra Condensed"/>
                <a:cs typeface="Fira Sans Extra Condensed"/>
                <a:sym typeface="Fira Sans Extra Condensed"/>
              </a:rPr>
              <a:t>SHINE In-Progress executing action plans by council members</a:t>
            </a:r>
            <a:endParaRPr sz="1400" dirty="0">
              <a:solidFill>
                <a:schemeClr val="accent4"/>
              </a:solidFill>
              <a:latin typeface="Fira Sans Extra Condensed"/>
              <a:ea typeface="Fira Sans Extra Condensed"/>
              <a:cs typeface="Fira Sans Extra Condensed"/>
              <a:sym typeface="Fira Sans Extra Condensed"/>
            </a:endParaRPr>
          </a:p>
        </p:txBody>
      </p:sp>
      <p:sp>
        <p:nvSpPr>
          <p:cNvPr id="377" name="Google Shape;377;p39"/>
          <p:cNvSpPr txBox="1">
            <a:spLocks noGrp="1"/>
          </p:cNvSpPr>
          <p:nvPr>
            <p:ph type="title" idx="4294967295"/>
          </p:nvPr>
        </p:nvSpPr>
        <p:spPr>
          <a:xfrm>
            <a:off x="9429400" y="2790450"/>
            <a:ext cx="2762600" cy="454000"/>
          </a:xfrm>
          <a:prstGeom prst="rect">
            <a:avLst/>
          </a:prstGeom>
        </p:spPr>
        <p:txBody>
          <a:bodyPr spcFirstLastPara="1" vert="horz" wrap="square" lIns="60950" tIns="30467" rIns="60950" bIns="30467" rtlCol="0" anchor="ctr" anchorCtr="0">
            <a:noAutofit/>
          </a:bodyPr>
          <a:lstStyle/>
          <a:p>
            <a:pPr algn="ctr">
              <a:lnSpc>
                <a:spcPct val="140000"/>
              </a:lnSpc>
              <a:spcBef>
                <a:spcPts val="0"/>
              </a:spcBef>
              <a:buSzPts val="990"/>
            </a:pPr>
            <a:r>
              <a:rPr lang="en-US" sz="1767" dirty="0">
                <a:solidFill>
                  <a:schemeClr val="tx1"/>
                </a:solidFill>
                <a:latin typeface="Raleway"/>
                <a:ea typeface="Raleway"/>
                <a:cs typeface="Raleway"/>
                <a:sym typeface="Raleway"/>
              </a:rPr>
              <a:t>– Q4 2026</a:t>
            </a:r>
            <a:endParaRPr sz="1767" dirty="0">
              <a:solidFill>
                <a:schemeClr val="tx1"/>
              </a:solidFill>
              <a:latin typeface="Raleway"/>
              <a:ea typeface="Raleway"/>
              <a:cs typeface="Raleway"/>
              <a:sym typeface="Raleway"/>
            </a:endParaRPr>
          </a:p>
          <a:p>
            <a:pPr algn="ctr">
              <a:lnSpc>
                <a:spcPct val="140000"/>
              </a:lnSpc>
              <a:spcBef>
                <a:spcPts val="0"/>
              </a:spcBef>
              <a:buSzPts val="990"/>
            </a:pPr>
            <a:r>
              <a:rPr lang="en-US" sz="1100" dirty="0">
                <a:solidFill>
                  <a:schemeClr val="tx1"/>
                </a:solidFill>
                <a:latin typeface="Raleway"/>
                <a:ea typeface="Raleway"/>
                <a:cs typeface="Raleway"/>
                <a:sym typeface="Raleway"/>
              </a:rPr>
              <a:t>Fundraising and screening</a:t>
            </a:r>
            <a:endParaRPr sz="1100" dirty="0">
              <a:solidFill>
                <a:schemeClr val="tx1"/>
              </a:solidFill>
            </a:endParaRPr>
          </a:p>
        </p:txBody>
      </p:sp>
      <p:sp>
        <p:nvSpPr>
          <p:cNvPr id="378" name="Google Shape;378;p39"/>
          <p:cNvSpPr txBox="1"/>
          <p:nvPr/>
        </p:nvSpPr>
        <p:spPr>
          <a:xfrm>
            <a:off x="9448800" y="3733800"/>
            <a:ext cx="2762600" cy="940567"/>
          </a:xfrm>
          <a:prstGeom prst="rect">
            <a:avLst/>
          </a:prstGeom>
          <a:solidFill>
            <a:schemeClr val="bg1"/>
          </a:solidFill>
          <a:ln>
            <a:noFill/>
          </a:ln>
        </p:spPr>
        <p:txBody>
          <a:bodyPr spcFirstLastPara="1" wrap="square" lIns="121900" tIns="121900" rIns="121900" bIns="121900" anchor="ctr" anchorCtr="0">
            <a:noAutofit/>
          </a:bodyPr>
          <a:lstStyle/>
          <a:p>
            <a:pPr algn="ctr"/>
            <a:r>
              <a:rPr lang="en-US" sz="1467" b="1" dirty="0">
                <a:solidFill>
                  <a:srgbClr val="6C6C6C"/>
                </a:solidFill>
                <a:latin typeface="Fira Sans Extra Condensed"/>
                <a:ea typeface="Fira Sans Extra Condensed"/>
                <a:cs typeface="Fira Sans Extra Condensed"/>
                <a:sym typeface="Fira Sans Extra Condensed"/>
              </a:rPr>
              <a:t>** SHINE Program to be fully integrate into MOH Pilot ENBS to screen 25,000 newborn national wide</a:t>
            </a:r>
            <a:endParaRPr sz="1467" b="1" dirty="0">
              <a:solidFill>
                <a:schemeClr val="accent4"/>
              </a:solidFill>
              <a:latin typeface="Fira Sans Extra Condensed"/>
              <a:ea typeface="Fira Sans Extra Condensed"/>
              <a:cs typeface="Fira Sans Extra Condensed"/>
              <a:sym typeface="Fira Sans Extra Condensed"/>
            </a:endParaRPr>
          </a:p>
        </p:txBody>
      </p:sp>
      <p:sp>
        <p:nvSpPr>
          <p:cNvPr id="379" name="Google Shape;379;p39"/>
          <p:cNvSpPr/>
          <p:nvPr/>
        </p:nvSpPr>
        <p:spPr>
          <a:xfrm>
            <a:off x="1341400" y="5010050"/>
            <a:ext cx="3048000" cy="1070600"/>
          </a:xfrm>
          <a:prstGeom prst="roundRect">
            <a:avLst>
              <a:gd name="adj" fmla="val 16667"/>
            </a:avLst>
          </a:prstGeom>
          <a:solidFill>
            <a:srgbClr val="CCCCCC"/>
          </a:solidFill>
          <a:ln w="9525" cap="flat" cmpd="sng">
            <a:solidFill>
              <a:schemeClr val="dk1"/>
            </a:solidFill>
            <a:prstDash val="solid"/>
            <a:round/>
            <a:headEnd type="none" w="sm" len="sm"/>
            <a:tailEnd type="none" w="sm" len="sm"/>
          </a:ln>
        </p:spPr>
        <p:txBody>
          <a:bodyPr spcFirstLastPara="1" wrap="square" lIns="60950" tIns="60950" rIns="60950" bIns="60950" anchor="ctr" anchorCtr="0">
            <a:noAutofit/>
          </a:bodyPr>
          <a:lstStyle/>
          <a:p>
            <a:pPr algn="ctr"/>
            <a:r>
              <a:rPr lang="en-US" sz="1200">
                <a:latin typeface="Montserrat"/>
                <a:ea typeface="Montserrat"/>
                <a:cs typeface="Montserrat"/>
                <a:sym typeface="Montserrat"/>
              </a:rPr>
              <a:t>SHORT TERM:</a:t>
            </a:r>
            <a:endParaRPr sz="1200">
              <a:latin typeface="Montserrat"/>
              <a:ea typeface="Montserrat"/>
              <a:cs typeface="Montserrat"/>
              <a:sym typeface="Montserrat"/>
            </a:endParaRPr>
          </a:p>
          <a:p>
            <a:pPr marL="304815" indent="-211677" algn="ctr">
              <a:buSzPts val="1400"/>
              <a:buFont typeface="Montserrat"/>
              <a:buChar char="-"/>
            </a:pPr>
            <a:r>
              <a:rPr lang="en-US" sz="1200">
                <a:latin typeface="Montserrat"/>
                <a:ea typeface="Montserrat"/>
                <a:cs typeface="Montserrat"/>
                <a:sym typeface="Montserrat"/>
              </a:rPr>
              <a:t>Paperwork for SHINE under MYPOPI</a:t>
            </a:r>
            <a:endParaRPr sz="1200">
              <a:latin typeface="Montserrat"/>
              <a:ea typeface="Montserrat"/>
              <a:cs typeface="Montserrat"/>
              <a:sym typeface="Montserrat"/>
            </a:endParaRPr>
          </a:p>
          <a:p>
            <a:pPr marL="304815" indent="-211677" algn="ctr">
              <a:buSzPts val="1400"/>
              <a:buFont typeface="Montserrat"/>
              <a:buChar char="-"/>
            </a:pPr>
            <a:r>
              <a:rPr lang="en-US" sz="1200">
                <a:latin typeface="Montserrat"/>
                <a:ea typeface="Montserrat"/>
                <a:cs typeface="Montserrat"/>
                <a:sym typeface="Montserrat"/>
              </a:rPr>
              <a:t>Electing Head of Councils</a:t>
            </a:r>
            <a:endParaRPr sz="1200">
              <a:latin typeface="Montserrat"/>
              <a:ea typeface="Montserrat"/>
              <a:cs typeface="Montserrat"/>
              <a:sym typeface="Montserrat"/>
            </a:endParaRPr>
          </a:p>
        </p:txBody>
      </p:sp>
      <p:sp>
        <p:nvSpPr>
          <p:cNvPr id="380" name="Google Shape;380;p39"/>
          <p:cNvSpPr/>
          <p:nvPr/>
        </p:nvSpPr>
        <p:spPr>
          <a:xfrm>
            <a:off x="4572000" y="5010050"/>
            <a:ext cx="3048000" cy="1070600"/>
          </a:xfrm>
          <a:prstGeom prst="roundRect">
            <a:avLst>
              <a:gd name="adj" fmla="val 16667"/>
            </a:avLst>
          </a:prstGeom>
          <a:solidFill>
            <a:srgbClr val="CCCCCC"/>
          </a:solidFill>
          <a:ln w="9525" cap="flat" cmpd="sng">
            <a:solidFill>
              <a:schemeClr val="dk1"/>
            </a:solidFill>
            <a:prstDash val="solid"/>
            <a:round/>
            <a:headEnd type="none" w="sm" len="sm"/>
            <a:tailEnd type="none" w="sm" len="sm"/>
          </a:ln>
        </p:spPr>
        <p:txBody>
          <a:bodyPr spcFirstLastPara="1" wrap="square" lIns="60950" tIns="60950" rIns="60950" bIns="60950" anchor="ctr" anchorCtr="0">
            <a:noAutofit/>
          </a:bodyPr>
          <a:lstStyle/>
          <a:p>
            <a:pPr algn="ctr"/>
            <a:r>
              <a:rPr lang="en-US" sz="1200">
                <a:latin typeface="Montserrat"/>
                <a:ea typeface="Montserrat"/>
                <a:cs typeface="Montserrat"/>
                <a:sym typeface="Montserrat"/>
              </a:rPr>
              <a:t>MID TERM:</a:t>
            </a:r>
            <a:endParaRPr sz="1200">
              <a:latin typeface="Montserrat"/>
              <a:ea typeface="Montserrat"/>
              <a:cs typeface="Montserrat"/>
              <a:sym typeface="Montserrat"/>
            </a:endParaRPr>
          </a:p>
          <a:p>
            <a:pPr marL="304815" indent="-211677" algn="ctr">
              <a:buSzPts val="1400"/>
              <a:buFont typeface="Montserrat"/>
              <a:buChar char="-"/>
            </a:pPr>
            <a:r>
              <a:rPr lang="en-US" sz="1200">
                <a:latin typeface="Montserrat"/>
                <a:ea typeface="Montserrat"/>
                <a:cs typeface="Montserrat"/>
                <a:sym typeface="Montserrat"/>
              </a:rPr>
              <a:t>Approaching state grants</a:t>
            </a:r>
            <a:endParaRPr sz="1200">
              <a:latin typeface="Montserrat"/>
              <a:ea typeface="Montserrat"/>
              <a:cs typeface="Montserrat"/>
              <a:sym typeface="Montserrat"/>
            </a:endParaRPr>
          </a:p>
          <a:p>
            <a:pPr marL="304815" indent="-211677" algn="ctr">
              <a:buSzPts val="1400"/>
              <a:buFont typeface="Montserrat"/>
              <a:buChar char="-"/>
            </a:pPr>
            <a:r>
              <a:rPr lang="en-US" sz="1200">
                <a:latin typeface="Montserrat"/>
                <a:ea typeface="Montserrat"/>
                <a:cs typeface="Montserrat"/>
                <a:sym typeface="Montserrat"/>
              </a:rPr>
              <a:t>Roadshow plannning</a:t>
            </a:r>
            <a:endParaRPr sz="1200">
              <a:latin typeface="Montserrat"/>
              <a:ea typeface="Montserrat"/>
              <a:cs typeface="Montserrat"/>
              <a:sym typeface="Montserrat"/>
            </a:endParaRPr>
          </a:p>
          <a:p>
            <a:pPr algn="ctr"/>
            <a:endParaRPr sz="1200">
              <a:latin typeface="Montserrat"/>
              <a:ea typeface="Montserrat"/>
              <a:cs typeface="Montserrat"/>
              <a:sym typeface="Montserrat"/>
            </a:endParaRPr>
          </a:p>
        </p:txBody>
      </p:sp>
      <p:sp>
        <p:nvSpPr>
          <p:cNvPr id="381" name="Google Shape;381;p39"/>
          <p:cNvSpPr/>
          <p:nvPr/>
        </p:nvSpPr>
        <p:spPr>
          <a:xfrm>
            <a:off x="7802600" y="5010050"/>
            <a:ext cx="3048000" cy="1070600"/>
          </a:xfrm>
          <a:prstGeom prst="roundRect">
            <a:avLst>
              <a:gd name="adj" fmla="val 16667"/>
            </a:avLst>
          </a:prstGeom>
          <a:solidFill>
            <a:srgbClr val="CCCCCC"/>
          </a:solidFill>
          <a:ln w="9525" cap="flat" cmpd="sng">
            <a:solidFill>
              <a:schemeClr val="dk1"/>
            </a:solidFill>
            <a:prstDash val="solid"/>
            <a:round/>
            <a:headEnd type="none" w="sm" len="sm"/>
            <a:tailEnd type="none" w="sm" len="sm"/>
          </a:ln>
        </p:spPr>
        <p:txBody>
          <a:bodyPr spcFirstLastPara="1" wrap="square" lIns="60950" tIns="60950" rIns="60950" bIns="60950" anchor="ctr" anchorCtr="0">
            <a:noAutofit/>
          </a:bodyPr>
          <a:lstStyle/>
          <a:p>
            <a:pPr algn="ctr"/>
            <a:r>
              <a:rPr lang="en-US" sz="1200" dirty="0">
                <a:latin typeface="Montserrat"/>
                <a:ea typeface="Montserrat"/>
                <a:cs typeface="Montserrat"/>
                <a:sym typeface="Montserrat"/>
              </a:rPr>
              <a:t>LONG TERM:</a:t>
            </a:r>
            <a:endParaRPr sz="1200" dirty="0">
              <a:latin typeface="Montserrat"/>
              <a:ea typeface="Montserrat"/>
              <a:cs typeface="Montserrat"/>
              <a:sym typeface="Montserrat"/>
            </a:endParaRPr>
          </a:p>
          <a:p>
            <a:pPr marL="304815" indent="-211677" algn="ctr">
              <a:buSzPts val="1400"/>
              <a:buFont typeface="Montserrat"/>
              <a:buChar char="-"/>
            </a:pPr>
            <a:r>
              <a:rPr lang="en-US" sz="1200" dirty="0">
                <a:latin typeface="Montserrat"/>
                <a:ea typeface="Montserrat"/>
                <a:cs typeface="Montserrat"/>
                <a:sym typeface="Montserrat"/>
              </a:rPr>
              <a:t>Malaysian NBS Registry</a:t>
            </a:r>
          </a:p>
          <a:p>
            <a:pPr marL="304815" indent="-211677" algn="ctr">
              <a:buSzPts val="1400"/>
              <a:buFont typeface="Montserrat"/>
              <a:buChar char="-"/>
            </a:pPr>
            <a:r>
              <a:rPr lang="en-US" sz="1200" dirty="0">
                <a:latin typeface="Montserrat"/>
                <a:ea typeface="Montserrat"/>
                <a:cs typeface="Montserrat"/>
                <a:sym typeface="Montserrat"/>
              </a:rPr>
              <a:t>Government adaptation of Expanded NBS in Malaysia</a:t>
            </a:r>
            <a:endParaRPr sz="1200" dirty="0">
              <a:latin typeface="Montserrat"/>
              <a:ea typeface="Montserrat"/>
              <a:cs typeface="Montserrat"/>
              <a:sym typeface="Montserrat"/>
            </a:endParaRPr>
          </a:p>
          <a:p>
            <a:pPr algn="ctr"/>
            <a:endParaRPr sz="1200" dirty="0">
              <a:latin typeface="Montserrat"/>
              <a:ea typeface="Montserrat"/>
              <a:cs typeface="Montserrat"/>
              <a:sym typeface="Montserrat"/>
            </a:endParaRPr>
          </a:p>
        </p:txBody>
      </p:sp>
      <p:sp>
        <p:nvSpPr>
          <p:cNvPr id="24" name="Google Shape;363;p39">
            <a:extLst>
              <a:ext uri="{FF2B5EF4-FFF2-40B4-BE49-F238E27FC236}">
                <a16:creationId xmlns:a16="http://schemas.microsoft.com/office/drawing/2014/main" id="{EBF5D7C1-453B-49DE-A1F5-327D2475D186}"/>
              </a:ext>
            </a:extLst>
          </p:cNvPr>
          <p:cNvSpPr/>
          <p:nvPr/>
        </p:nvSpPr>
        <p:spPr>
          <a:xfrm rot="-11854">
            <a:off x="9561258" y="1889031"/>
            <a:ext cx="1264662" cy="683582"/>
          </a:xfrm>
          <a:custGeom>
            <a:avLst/>
            <a:gdLst/>
            <a:ahLst/>
            <a:cxnLst/>
            <a:rect l="l" t="t" r="r" b="b"/>
            <a:pathLst>
              <a:path w="3313624" h="1956865" extrusionOk="0">
                <a:moveTo>
                  <a:pt x="0" y="0"/>
                </a:moveTo>
                <a:lnTo>
                  <a:pt x="3313624" y="0"/>
                </a:lnTo>
                <a:lnTo>
                  <a:pt x="3313624" y="1956865"/>
                </a:lnTo>
                <a:lnTo>
                  <a:pt x="0" y="1956865"/>
                </a:lnTo>
                <a:lnTo>
                  <a:pt x="0" y="0"/>
                </a:lnTo>
                <a:close/>
              </a:path>
            </a:pathLst>
          </a:custGeom>
          <a:blipFill rotWithShape="1">
            <a:blip r:embed="rId5">
              <a:alphaModFix/>
            </a:blip>
            <a:stretch>
              <a:fillRect/>
            </a:stretch>
          </a:blipFill>
          <a:ln>
            <a:noFill/>
          </a:ln>
        </p:spPr>
        <p:txBody>
          <a:bodyPr/>
          <a:lstStyle/>
          <a:p>
            <a:endParaRPr lang="en-US" sz="1200" dirty="0"/>
          </a:p>
        </p:txBody>
      </p:sp>
      <p:pic>
        <p:nvPicPr>
          <p:cNvPr id="3" name="Picture 2">
            <a:extLst>
              <a:ext uri="{FF2B5EF4-FFF2-40B4-BE49-F238E27FC236}">
                <a16:creationId xmlns:a16="http://schemas.microsoft.com/office/drawing/2014/main" id="{837870F4-430E-004E-FDBE-E18E35CA8880}"/>
              </a:ext>
            </a:extLst>
          </p:cNvPr>
          <p:cNvPicPr>
            <a:picLocks noChangeAspect="1"/>
          </p:cNvPicPr>
          <p:nvPr/>
        </p:nvPicPr>
        <p:blipFill>
          <a:blip r:embed="rId8"/>
          <a:stretch>
            <a:fillRect/>
          </a:stretch>
        </p:blipFill>
        <p:spPr>
          <a:xfrm>
            <a:off x="2457" y="0"/>
            <a:ext cx="12208943" cy="6866844"/>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74B1BD-99BD-8626-6504-3D4E1D7C700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55322BD-8930-0AAD-E7BE-058DA5577C01}"/>
              </a:ext>
            </a:extLst>
          </p:cNvPr>
          <p:cNvSpPr>
            <a:spLocks noGrp="1"/>
          </p:cNvSpPr>
          <p:nvPr>
            <p:ph type="ctrTitle"/>
          </p:nvPr>
        </p:nvSpPr>
        <p:spPr>
          <a:xfrm>
            <a:off x="3418113" y="2403581"/>
            <a:ext cx="7619122" cy="2050838"/>
          </a:xfrm>
        </p:spPr>
        <p:txBody>
          <a:bodyPr>
            <a:normAutofit/>
          </a:bodyPr>
          <a:lstStyle/>
          <a:p>
            <a:r>
              <a:rPr lang="en-US" dirty="0"/>
              <a:t>Newborn screening for PIDs in Japan</a:t>
            </a:r>
            <a:endParaRPr lang="en-GB" dirty="0"/>
          </a:p>
        </p:txBody>
      </p:sp>
      <p:sp>
        <p:nvSpPr>
          <p:cNvPr id="3" name="Subtitle 2">
            <a:extLst>
              <a:ext uri="{FF2B5EF4-FFF2-40B4-BE49-F238E27FC236}">
                <a16:creationId xmlns:a16="http://schemas.microsoft.com/office/drawing/2014/main" id="{557AE170-788C-8D4B-B97D-53B41E7C5886}"/>
              </a:ext>
            </a:extLst>
          </p:cNvPr>
          <p:cNvSpPr>
            <a:spLocks noGrp="1"/>
          </p:cNvSpPr>
          <p:nvPr>
            <p:ph type="subTitle" idx="1"/>
          </p:nvPr>
        </p:nvSpPr>
        <p:spPr>
          <a:xfrm>
            <a:off x="4857470" y="3714692"/>
            <a:ext cx="6179765" cy="1241356"/>
          </a:xfrm>
        </p:spPr>
        <p:txBody>
          <a:bodyPr>
            <a:normAutofit/>
          </a:bodyPr>
          <a:lstStyle/>
          <a:p>
            <a:r>
              <a:rPr lang="en-GB" b="1" i="1" dirty="0"/>
              <a:t>Prof Hirokazu Kanegane</a:t>
            </a:r>
            <a:br>
              <a:rPr lang="en-GB" b="1" i="1" dirty="0"/>
            </a:br>
            <a:endParaRPr lang="en-GB" dirty="0"/>
          </a:p>
        </p:txBody>
      </p:sp>
    </p:spTree>
    <p:extLst>
      <p:ext uri="{BB962C8B-B14F-4D97-AF65-F5344CB8AC3E}">
        <p14:creationId xmlns:p14="http://schemas.microsoft.com/office/powerpoint/2010/main" val="223770309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20374" y="237129"/>
            <a:ext cx="1450763" cy="931879"/>
          </a:xfrm>
          <a:prstGeom prst="rect">
            <a:avLst/>
          </a:prstGeom>
        </p:spPr>
        <p:txBody>
          <a:bodyPr vert="horz" wrap="square" lIns="0" tIns="8467" rIns="0" bIns="0" rtlCol="0" anchor="ctr">
            <a:spAutoFit/>
          </a:bodyPr>
          <a:lstStyle/>
          <a:p>
            <a:pPr marL="8467">
              <a:lnSpc>
                <a:spcPct val="100000"/>
              </a:lnSpc>
              <a:spcBef>
                <a:spcPts val="67"/>
              </a:spcBef>
            </a:pPr>
            <a:r>
              <a:rPr sz="3000" spc="-50" dirty="0">
                <a:solidFill>
                  <a:srgbClr val="000000"/>
                </a:solidFill>
              </a:rPr>
              <a:t>UPDATES</a:t>
            </a:r>
            <a:endParaRPr sz="3000"/>
          </a:p>
        </p:txBody>
      </p:sp>
      <p:pic>
        <p:nvPicPr>
          <p:cNvPr id="3" name="object 3"/>
          <p:cNvPicPr/>
          <p:nvPr/>
        </p:nvPicPr>
        <p:blipFill>
          <a:blip r:embed="rId2" cstate="print"/>
          <a:stretch>
            <a:fillRect/>
          </a:stretch>
        </p:blipFill>
        <p:spPr>
          <a:xfrm>
            <a:off x="619976" y="1017365"/>
            <a:ext cx="1052437" cy="495267"/>
          </a:xfrm>
          <a:prstGeom prst="rect">
            <a:avLst/>
          </a:prstGeom>
        </p:spPr>
      </p:pic>
      <p:pic>
        <p:nvPicPr>
          <p:cNvPr id="4" name="object 4"/>
          <p:cNvPicPr/>
          <p:nvPr/>
        </p:nvPicPr>
        <p:blipFill>
          <a:blip r:embed="rId3" cstate="print"/>
          <a:stretch>
            <a:fillRect/>
          </a:stretch>
        </p:blipFill>
        <p:spPr>
          <a:xfrm>
            <a:off x="7361752" y="767957"/>
            <a:ext cx="2313378" cy="2638986"/>
          </a:xfrm>
          <a:prstGeom prst="rect">
            <a:avLst/>
          </a:prstGeom>
        </p:spPr>
      </p:pic>
      <p:pic>
        <p:nvPicPr>
          <p:cNvPr id="5" name="object 5"/>
          <p:cNvPicPr/>
          <p:nvPr/>
        </p:nvPicPr>
        <p:blipFill>
          <a:blip r:embed="rId4" cstate="print"/>
          <a:stretch>
            <a:fillRect/>
          </a:stretch>
        </p:blipFill>
        <p:spPr>
          <a:xfrm>
            <a:off x="7361752" y="3521426"/>
            <a:ext cx="2313378" cy="2568595"/>
          </a:xfrm>
          <a:prstGeom prst="rect">
            <a:avLst/>
          </a:prstGeom>
        </p:spPr>
      </p:pic>
      <p:pic>
        <p:nvPicPr>
          <p:cNvPr id="6" name="object 6"/>
          <p:cNvPicPr/>
          <p:nvPr/>
        </p:nvPicPr>
        <p:blipFill>
          <a:blip r:embed="rId5" cstate="print"/>
          <a:stretch>
            <a:fillRect/>
          </a:stretch>
        </p:blipFill>
        <p:spPr>
          <a:xfrm>
            <a:off x="9900180" y="3577510"/>
            <a:ext cx="1816796" cy="2422378"/>
          </a:xfrm>
          <a:prstGeom prst="rect">
            <a:avLst/>
          </a:prstGeom>
        </p:spPr>
      </p:pic>
      <p:pic>
        <p:nvPicPr>
          <p:cNvPr id="7" name="object 7"/>
          <p:cNvPicPr/>
          <p:nvPr/>
        </p:nvPicPr>
        <p:blipFill>
          <a:blip r:embed="rId6" cstate="print"/>
          <a:stretch>
            <a:fillRect/>
          </a:stretch>
        </p:blipFill>
        <p:spPr>
          <a:xfrm>
            <a:off x="9900180" y="859223"/>
            <a:ext cx="1816796" cy="2422387"/>
          </a:xfrm>
          <a:prstGeom prst="rect">
            <a:avLst/>
          </a:prstGeom>
        </p:spPr>
      </p:pic>
      <p:pic>
        <p:nvPicPr>
          <p:cNvPr id="8" name="object 8"/>
          <p:cNvPicPr/>
          <p:nvPr/>
        </p:nvPicPr>
        <p:blipFill>
          <a:blip r:embed="rId7" cstate="print"/>
          <a:stretch>
            <a:fillRect/>
          </a:stretch>
        </p:blipFill>
        <p:spPr>
          <a:xfrm>
            <a:off x="4837640" y="536599"/>
            <a:ext cx="2313395" cy="5784788"/>
          </a:xfrm>
          <a:prstGeom prst="rect">
            <a:avLst/>
          </a:prstGeom>
        </p:spPr>
      </p:pic>
      <p:sp>
        <p:nvSpPr>
          <p:cNvPr id="9" name="object 9"/>
          <p:cNvSpPr txBox="1"/>
          <p:nvPr/>
        </p:nvSpPr>
        <p:spPr>
          <a:xfrm>
            <a:off x="299699" y="1745763"/>
            <a:ext cx="4079240" cy="3436518"/>
          </a:xfrm>
          <a:prstGeom prst="rect">
            <a:avLst/>
          </a:prstGeom>
          <a:solidFill>
            <a:srgbClr val="F4CCCC"/>
          </a:solidFill>
        </p:spPr>
        <p:txBody>
          <a:bodyPr vert="horz" wrap="square" lIns="0" tIns="49530" rIns="0" bIns="0" rtlCol="0">
            <a:spAutoFit/>
          </a:bodyPr>
          <a:lstStyle/>
          <a:p>
            <a:pPr marL="56730" marR="259940">
              <a:spcBef>
                <a:spcPts val="390"/>
              </a:spcBef>
            </a:pPr>
            <a:r>
              <a:rPr sz="1467" spc="117" dirty="0">
                <a:latin typeface="Century Gothic"/>
                <a:cs typeface="Century Gothic"/>
              </a:rPr>
              <a:t>With</a:t>
            </a:r>
            <a:r>
              <a:rPr sz="1467" spc="-20" dirty="0">
                <a:latin typeface="Century Gothic"/>
                <a:cs typeface="Century Gothic"/>
              </a:rPr>
              <a:t> </a:t>
            </a:r>
            <a:r>
              <a:rPr sz="1467" spc="37" dirty="0">
                <a:latin typeface="Century Gothic"/>
                <a:cs typeface="Century Gothic"/>
              </a:rPr>
              <a:t>the</a:t>
            </a:r>
            <a:r>
              <a:rPr sz="1467" spc="-20" dirty="0">
                <a:latin typeface="Century Gothic"/>
                <a:cs typeface="Century Gothic"/>
              </a:rPr>
              <a:t> </a:t>
            </a:r>
            <a:r>
              <a:rPr sz="1467" spc="43" dirty="0">
                <a:latin typeface="Century Gothic"/>
                <a:cs typeface="Century Gothic"/>
              </a:rPr>
              <a:t>aim</a:t>
            </a:r>
            <a:r>
              <a:rPr sz="1467" spc="-17" dirty="0">
                <a:latin typeface="Century Gothic"/>
                <a:cs typeface="Century Gothic"/>
              </a:rPr>
              <a:t> </a:t>
            </a:r>
            <a:r>
              <a:rPr sz="1467" dirty="0">
                <a:latin typeface="Century Gothic"/>
                <a:cs typeface="Century Gothic"/>
              </a:rPr>
              <a:t>of</a:t>
            </a:r>
            <a:r>
              <a:rPr sz="1467" spc="-20" dirty="0">
                <a:latin typeface="Century Gothic"/>
                <a:cs typeface="Century Gothic"/>
              </a:rPr>
              <a:t> </a:t>
            </a:r>
            <a:r>
              <a:rPr sz="1467" spc="30" dirty="0">
                <a:latin typeface="Century Gothic"/>
                <a:cs typeface="Century Gothic"/>
              </a:rPr>
              <a:t>screening</a:t>
            </a:r>
            <a:r>
              <a:rPr sz="1467" spc="-20" dirty="0">
                <a:latin typeface="Century Gothic"/>
                <a:cs typeface="Century Gothic"/>
              </a:rPr>
              <a:t> </a:t>
            </a:r>
            <a:r>
              <a:rPr sz="1467" dirty="0">
                <a:latin typeface="Century Gothic"/>
                <a:cs typeface="Century Gothic"/>
              </a:rPr>
              <a:t>10k</a:t>
            </a:r>
            <a:r>
              <a:rPr sz="1467" spc="-17" dirty="0">
                <a:latin typeface="Century Gothic"/>
                <a:cs typeface="Century Gothic"/>
              </a:rPr>
              <a:t> </a:t>
            </a:r>
            <a:r>
              <a:rPr sz="1467" spc="40" dirty="0">
                <a:latin typeface="Century Gothic"/>
                <a:cs typeface="Century Gothic"/>
              </a:rPr>
              <a:t>newborns for</a:t>
            </a:r>
            <a:r>
              <a:rPr sz="1467" spc="-37" dirty="0">
                <a:latin typeface="Century Gothic"/>
                <a:cs typeface="Century Gothic"/>
              </a:rPr>
              <a:t> </a:t>
            </a:r>
            <a:r>
              <a:rPr sz="1467" spc="37" dirty="0">
                <a:latin typeface="Century Gothic"/>
                <a:cs typeface="Century Gothic"/>
              </a:rPr>
              <a:t>the</a:t>
            </a:r>
            <a:r>
              <a:rPr sz="1467" spc="-33" dirty="0">
                <a:latin typeface="Century Gothic"/>
                <a:cs typeface="Century Gothic"/>
              </a:rPr>
              <a:t> </a:t>
            </a:r>
            <a:r>
              <a:rPr sz="1467" spc="-40" dirty="0">
                <a:latin typeface="Century Gothic"/>
                <a:cs typeface="Century Gothic"/>
              </a:rPr>
              <a:t>year,</a:t>
            </a:r>
            <a:r>
              <a:rPr sz="1467" spc="-33" dirty="0">
                <a:latin typeface="Century Gothic"/>
                <a:cs typeface="Century Gothic"/>
              </a:rPr>
              <a:t> </a:t>
            </a:r>
            <a:r>
              <a:rPr sz="1467" dirty="0">
                <a:latin typeface="Century Gothic"/>
                <a:cs typeface="Century Gothic"/>
              </a:rPr>
              <a:t>we</a:t>
            </a:r>
            <a:r>
              <a:rPr sz="1467" spc="-33" dirty="0">
                <a:latin typeface="Century Gothic"/>
                <a:cs typeface="Century Gothic"/>
              </a:rPr>
              <a:t> </a:t>
            </a:r>
            <a:r>
              <a:rPr sz="1467" spc="-13" dirty="0">
                <a:latin typeface="Century Gothic"/>
                <a:cs typeface="Century Gothic"/>
              </a:rPr>
              <a:t>have:</a:t>
            </a:r>
            <a:endParaRPr sz="1467" dirty="0">
              <a:latin typeface="Century Gothic"/>
              <a:cs typeface="Century Gothic"/>
            </a:endParaRPr>
          </a:p>
          <a:p>
            <a:pPr marL="361545" marR="493631" indent="-223955">
              <a:buChar char="-"/>
              <a:tabLst>
                <a:tab pos="361545" algn="l"/>
              </a:tabLst>
            </a:pPr>
            <a:r>
              <a:rPr sz="1467" spc="33" dirty="0">
                <a:latin typeface="Century Gothic"/>
                <a:cs typeface="Century Gothic"/>
              </a:rPr>
              <a:t>Started</a:t>
            </a:r>
            <a:r>
              <a:rPr sz="1467" spc="-17" dirty="0">
                <a:latin typeface="Century Gothic"/>
                <a:cs typeface="Century Gothic"/>
              </a:rPr>
              <a:t> </a:t>
            </a:r>
            <a:r>
              <a:rPr sz="1467" spc="-140" dirty="0">
                <a:latin typeface="Century Gothic"/>
                <a:cs typeface="Century Gothic"/>
              </a:rPr>
              <a:t>a</a:t>
            </a:r>
            <a:r>
              <a:rPr sz="1467" spc="-13" dirty="0">
                <a:latin typeface="Century Gothic"/>
                <a:cs typeface="Century Gothic"/>
              </a:rPr>
              <a:t> </a:t>
            </a:r>
            <a:r>
              <a:rPr sz="1467" spc="47" dirty="0">
                <a:latin typeface="Century Gothic"/>
                <a:cs typeface="Century Gothic"/>
              </a:rPr>
              <a:t>Free</a:t>
            </a:r>
            <a:r>
              <a:rPr sz="1467" spc="-17" dirty="0">
                <a:latin typeface="Century Gothic"/>
                <a:cs typeface="Century Gothic"/>
              </a:rPr>
              <a:t> </a:t>
            </a:r>
            <a:r>
              <a:rPr sz="1467" spc="33" dirty="0">
                <a:latin typeface="Century Gothic"/>
                <a:cs typeface="Century Gothic"/>
              </a:rPr>
              <a:t>Newborn</a:t>
            </a:r>
            <a:r>
              <a:rPr sz="1467" spc="-13" dirty="0">
                <a:latin typeface="Century Gothic"/>
                <a:cs typeface="Century Gothic"/>
              </a:rPr>
              <a:t> </a:t>
            </a:r>
            <a:r>
              <a:rPr sz="1467" spc="23" dirty="0">
                <a:latin typeface="Century Gothic"/>
                <a:cs typeface="Century Gothic"/>
              </a:rPr>
              <a:t>Screening </a:t>
            </a:r>
            <a:r>
              <a:rPr sz="1467" dirty="0">
                <a:latin typeface="Century Gothic"/>
                <a:cs typeface="Century Gothic"/>
              </a:rPr>
              <a:t>Campaign</a:t>
            </a:r>
            <a:r>
              <a:rPr sz="1467" spc="-47" dirty="0">
                <a:latin typeface="Century Gothic"/>
                <a:cs typeface="Century Gothic"/>
              </a:rPr>
              <a:t> </a:t>
            </a:r>
            <a:r>
              <a:rPr sz="1467" spc="40" dirty="0">
                <a:latin typeface="Century Gothic"/>
                <a:cs typeface="Century Gothic"/>
              </a:rPr>
              <a:t>for</a:t>
            </a:r>
            <a:r>
              <a:rPr sz="1467" spc="-47" dirty="0">
                <a:latin typeface="Century Gothic"/>
                <a:cs typeface="Century Gothic"/>
              </a:rPr>
              <a:t> </a:t>
            </a:r>
            <a:r>
              <a:rPr sz="1467" spc="40" dirty="0">
                <a:latin typeface="Century Gothic"/>
                <a:cs typeface="Century Gothic"/>
              </a:rPr>
              <a:t>1000</a:t>
            </a:r>
            <a:r>
              <a:rPr sz="1467" spc="-47" dirty="0">
                <a:latin typeface="Century Gothic"/>
                <a:cs typeface="Century Gothic"/>
              </a:rPr>
              <a:t> </a:t>
            </a:r>
            <a:r>
              <a:rPr sz="1467" spc="40" dirty="0">
                <a:latin typeface="Century Gothic"/>
                <a:cs typeface="Century Gothic"/>
              </a:rPr>
              <a:t>samples</a:t>
            </a:r>
            <a:endParaRPr sz="1467" dirty="0">
              <a:latin typeface="Century Gothic"/>
              <a:cs typeface="Century Gothic"/>
            </a:endParaRPr>
          </a:p>
          <a:p>
            <a:pPr marL="361545" marR="370859" indent="-223955">
              <a:buChar char="-"/>
              <a:tabLst>
                <a:tab pos="361545" algn="l"/>
              </a:tabLst>
            </a:pPr>
            <a:r>
              <a:rPr lang="en-US" sz="1467" dirty="0">
                <a:latin typeface="Century Gothic"/>
                <a:cs typeface="Century Gothic"/>
              </a:rPr>
              <a:t>Submitted a </a:t>
            </a:r>
            <a:r>
              <a:rPr sz="1467" dirty="0">
                <a:latin typeface="Century Gothic"/>
                <a:cs typeface="Century Gothic"/>
              </a:rPr>
              <a:t>Proposal,</a:t>
            </a:r>
            <a:r>
              <a:rPr sz="1467" spc="47" dirty="0">
                <a:latin typeface="Century Gothic"/>
                <a:cs typeface="Century Gothic"/>
              </a:rPr>
              <a:t> </a:t>
            </a:r>
            <a:r>
              <a:rPr sz="1467" spc="43" dirty="0">
                <a:latin typeface="Century Gothic"/>
                <a:cs typeface="Century Gothic"/>
              </a:rPr>
              <a:t>which </a:t>
            </a:r>
            <a:r>
              <a:rPr sz="1467" dirty="0">
                <a:latin typeface="Century Gothic"/>
                <a:cs typeface="Century Gothic"/>
              </a:rPr>
              <a:t>has</a:t>
            </a:r>
            <a:r>
              <a:rPr sz="1467" spc="47" dirty="0">
                <a:latin typeface="Century Gothic"/>
                <a:cs typeface="Century Gothic"/>
              </a:rPr>
              <a:t> </a:t>
            </a:r>
            <a:r>
              <a:rPr sz="1467" spc="-13" dirty="0">
                <a:latin typeface="Century Gothic"/>
                <a:cs typeface="Century Gothic"/>
              </a:rPr>
              <a:t>been </a:t>
            </a:r>
            <a:r>
              <a:rPr sz="1467" dirty="0">
                <a:latin typeface="Century Gothic"/>
                <a:cs typeface="Century Gothic"/>
              </a:rPr>
              <a:t>endorsed</a:t>
            </a:r>
            <a:r>
              <a:rPr sz="1467" spc="-3" dirty="0">
                <a:latin typeface="Century Gothic"/>
                <a:cs typeface="Century Gothic"/>
              </a:rPr>
              <a:t> </a:t>
            </a:r>
            <a:r>
              <a:rPr sz="1467" dirty="0">
                <a:latin typeface="Century Gothic"/>
                <a:cs typeface="Century Gothic"/>
              </a:rPr>
              <a:t>by </a:t>
            </a:r>
            <a:r>
              <a:rPr sz="1467" spc="103" dirty="0">
                <a:latin typeface="Century Gothic"/>
                <a:cs typeface="Century Gothic"/>
              </a:rPr>
              <a:t>IPOPI</a:t>
            </a:r>
            <a:r>
              <a:rPr sz="1467" dirty="0">
                <a:latin typeface="Century Gothic"/>
                <a:cs typeface="Century Gothic"/>
              </a:rPr>
              <a:t> and </a:t>
            </a:r>
            <a:r>
              <a:rPr sz="1467" spc="-67" dirty="0">
                <a:latin typeface="Century Gothic"/>
                <a:cs typeface="Century Gothic"/>
              </a:rPr>
              <a:t>accepted</a:t>
            </a:r>
            <a:r>
              <a:rPr sz="1467" dirty="0">
                <a:latin typeface="Century Gothic"/>
                <a:cs typeface="Century Gothic"/>
              </a:rPr>
              <a:t> </a:t>
            </a:r>
            <a:r>
              <a:rPr sz="1467" spc="-17" dirty="0">
                <a:latin typeface="Century Gothic"/>
                <a:cs typeface="Century Gothic"/>
              </a:rPr>
              <a:t>by </a:t>
            </a:r>
            <a:r>
              <a:rPr sz="1467" spc="90" dirty="0">
                <a:latin typeface="Century Gothic"/>
                <a:cs typeface="Century Gothic"/>
              </a:rPr>
              <a:t>Ministry</a:t>
            </a:r>
            <a:r>
              <a:rPr sz="1467" spc="-33" dirty="0">
                <a:latin typeface="Century Gothic"/>
                <a:cs typeface="Century Gothic"/>
              </a:rPr>
              <a:t> </a:t>
            </a:r>
            <a:r>
              <a:rPr sz="1467" dirty="0">
                <a:latin typeface="Century Gothic"/>
                <a:cs typeface="Century Gothic"/>
              </a:rPr>
              <a:t>of</a:t>
            </a:r>
            <a:r>
              <a:rPr sz="1467" spc="-30" dirty="0">
                <a:latin typeface="Century Gothic"/>
                <a:cs typeface="Century Gothic"/>
              </a:rPr>
              <a:t> </a:t>
            </a:r>
            <a:r>
              <a:rPr sz="1467" spc="37" dirty="0">
                <a:latin typeface="Century Gothic"/>
                <a:cs typeface="Century Gothic"/>
              </a:rPr>
              <a:t>Health</a:t>
            </a:r>
            <a:r>
              <a:rPr sz="1467" spc="-33" dirty="0">
                <a:latin typeface="Century Gothic"/>
                <a:cs typeface="Century Gothic"/>
              </a:rPr>
              <a:t> </a:t>
            </a:r>
            <a:r>
              <a:rPr sz="1467" dirty="0">
                <a:latin typeface="Century Gothic"/>
                <a:cs typeface="Century Gothic"/>
              </a:rPr>
              <a:t>Malaysia</a:t>
            </a:r>
            <a:r>
              <a:rPr sz="1467" spc="-30" dirty="0">
                <a:latin typeface="Century Gothic"/>
                <a:cs typeface="Century Gothic"/>
              </a:rPr>
              <a:t> </a:t>
            </a:r>
            <a:r>
              <a:rPr sz="1467" spc="43" dirty="0">
                <a:latin typeface="Century Gothic"/>
                <a:cs typeface="Century Gothic"/>
              </a:rPr>
              <a:t>(KKM)</a:t>
            </a:r>
            <a:endParaRPr sz="1467" dirty="0">
              <a:latin typeface="Century Gothic"/>
              <a:cs typeface="Century Gothic"/>
            </a:endParaRPr>
          </a:p>
          <a:p>
            <a:pPr marL="361545" marR="176539" indent="-223955">
              <a:buChar char="-"/>
              <a:tabLst>
                <a:tab pos="361545" algn="l"/>
              </a:tabLst>
            </a:pPr>
            <a:r>
              <a:rPr sz="1467" spc="33" dirty="0">
                <a:latin typeface="Century Gothic"/>
                <a:cs typeface="Century Gothic"/>
              </a:rPr>
              <a:t>Started</a:t>
            </a:r>
            <a:r>
              <a:rPr sz="1467" spc="-20" dirty="0">
                <a:latin typeface="Century Gothic"/>
                <a:cs typeface="Century Gothic"/>
              </a:rPr>
              <a:t> </a:t>
            </a:r>
            <a:r>
              <a:rPr sz="1467" spc="40" dirty="0">
                <a:latin typeface="Century Gothic"/>
                <a:cs typeface="Century Gothic"/>
              </a:rPr>
              <a:t>going</a:t>
            </a:r>
            <a:r>
              <a:rPr sz="1467" spc="-17" dirty="0">
                <a:latin typeface="Century Gothic"/>
                <a:cs typeface="Century Gothic"/>
              </a:rPr>
              <a:t> </a:t>
            </a:r>
            <a:r>
              <a:rPr sz="1467" dirty="0">
                <a:latin typeface="Century Gothic"/>
                <a:cs typeface="Century Gothic"/>
              </a:rPr>
              <a:t>on</a:t>
            </a:r>
            <a:r>
              <a:rPr sz="1467" spc="-17" dirty="0">
                <a:latin typeface="Century Gothic"/>
                <a:cs typeface="Century Gothic"/>
              </a:rPr>
              <a:t> </a:t>
            </a:r>
            <a:r>
              <a:rPr sz="1467" spc="30" dirty="0">
                <a:latin typeface="Century Gothic"/>
                <a:cs typeface="Century Gothic"/>
              </a:rPr>
              <a:t>roadshows</a:t>
            </a:r>
            <a:r>
              <a:rPr sz="1467" spc="-20" dirty="0">
                <a:latin typeface="Century Gothic"/>
                <a:cs typeface="Century Gothic"/>
              </a:rPr>
              <a:t> </a:t>
            </a:r>
            <a:r>
              <a:rPr sz="1467" dirty="0">
                <a:latin typeface="Century Gothic"/>
                <a:cs typeface="Century Gothic"/>
              </a:rPr>
              <a:t>and</a:t>
            </a:r>
            <a:r>
              <a:rPr sz="1467" spc="-17" dirty="0">
                <a:latin typeface="Century Gothic"/>
                <a:cs typeface="Century Gothic"/>
              </a:rPr>
              <a:t> </a:t>
            </a:r>
            <a:r>
              <a:rPr sz="1467" spc="-30" dirty="0">
                <a:latin typeface="Century Gothic"/>
                <a:cs typeface="Century Gothic"/>
              </a:rPr>
              <a:t>have </a:t>
            </a:r>
            <a:r>
              <a:rPr sz="1467" spc="37" dirty="0">
                <a:latin typeface="Century Gothic"/>
                <a:cs typeface="Century Gothic"/>
              </a:rPr>
              <a:t>plans</a:t>
            </a:r>
            <a:r>
              <a:rPr sz="1467" spc="-37" dirty="0">
                <a:latin typeface="Century Gothic"/>
                <a:cs typeface="Century Gothic"/>
              </a:rPr>
              <a:t> </a:t>
            </a:r>
            <a:r>
              <a:rPr sz="1467" spc="40" dirty="0">
                <a:latin typeface="Century Gothic"/>
                <a:cs typeface="Century Gothic"/>
              </a:rPr>
              <a:t>for</a:t>
            </a:r>
            <a:r>
              <a:rPr sz="1467" spc="-33" dirty="0">
                <a:latin typeface="Century Gothic"/>
                <a:cs typeface="Century Gothic"/>
              </a:rPr>
              <a:t> </a:t>
            </a:r>
            <a:r>
              <a:rPr sz="1467" spc="67" dirty="0">
                <a:latin typeface="Century Gothic"/>
                <a:cs typeface="Century Gothic"/>
              </a:rPr>
              <a:t>multiple</a:t>
            </a:r>
            <a:r>
              <a:rPr sz="1467" spc="-33" dirty="0">
                <a:latin typeface="Century Gothic"/>
                <a:cs typeface="Century Gothic"/>
              </a:rPr>
              <a:t> </a:t>
            </a:r>
            <a:r>
              <a:rPr sz="1467" spc="-7" dirty="0">
                <a:latin typeface="Century Gothic"/>
                <a:cs typeface="Century Gothic"/>
              </a:rPr>
              <a:t>local</a:t>
            </a:r>
            <a:r>
              <a:rPr sz="1467" spc="-33" dirty="0">
                <a:latin typeface="Century Gothic"/>
                <a:cs typeface="Century Gothic"/>
              </a:rPr>
              <a:t> </a:t>
            </a:r>
            <a:r>
              <a:rPr sz="1467" spc="-17" dirty="0">
                <a:latin typeface="Century Gothic"/>
                <a:cs typeface="Century Gothic"/>
              </a:rPr>
              <a:t>and </a:t>
            </a:r>
            <a:r>
              <a:rPr sz="1467" spc="37" dirty="0">
                <a:latin typeface="Century Gothic"/>
                <a:cs typeface="Century Gothic"/>
              </a:rPr>
              <a:t>international</a:t>
            </a:r>
            <a:r>
              <a:rPr sz="1467" spc="-13" dirty="0">
                <a:latin typeface="Century Gothic"/>
                <a:cs typeface="Century Gothic"/>
              </a:rPr>
              <a:t> </a:t>
            </a:r>
            <a:r>
              <a:rPr sz="1467" spc="30" dirty="0">
                <a:latin typeface="Century Gothic"/>
                <a:cs typeface="Century Gothic"/>
              </a:rPr>
              <a:t>roadshows</a:t>
            </a:r>
            <a:r>
              <a:rPr sz="1467" spc="-13" dirty="0">
                <a:latin typeface="Century Gothic"/>
                <a:cs typeface="Century Gothic"/>
              </a:rPr>
              <a:t> </a:t>
            </a:r>
            <a:r>
              <a:rPr sz="1467" spc="40" dirty="0">
                <a:latin typeface="Century Gothic"/>
                <a:cs typeface="Century Gothic"/>
              </a:rPr>
              <a:t>for</a:t>
            </a:r>
            <a:r>
              <a:rPr sz="1467" spc="-10" dirty="0">
                <a:latin typeface="Century Gothic"/>
                <a:cs typeface="Century Gothic"/>
              </a:rPr>
              <a:t> </a:t>
            </a:r>
            <a:r>
              <a:rPr sz="1467" spc="37" dirty="0">
                <a:latin typeface="Century Gothic"/>
                <a:cs typeface="Century Gothic"/>
              </a:rPr>
              <a:t>the</a:t>
            </a:r>
            <a:r>
              <a:rPr sz="1467" spc="-13" dirty="0">
                <a:latin typeface="Century Gothic"/>
                <a:cs typeface="Century Gothic"/>
              </a:rPr>
              <a:t> year</a:t>
            </a:r>
            <a:endParaRPr sz="1467" dirty="0">
              <a:latin typeface="Century Gothic"/>
              <a:cs typeface="Century Gothic"/>
            </a:endParaRPr>
          </a:p>
          <a:p>
            <a:pPr marL="361545" marR="781936" indent="-223955">
              <a:buChar char="-"/>
              <a:tabLst>
                <a:tab pos="361545" algn="l"/>
              </a:tabLst>
            </a:pPr>
            <a:r>
              <a:rPr sz="1467" spc="33" dirty="0">
                <a:latin typeface="Century Gothic"/>
                <a:cs typeface="Century Gothic"/>
              </a:rPr>
              <a:t>Started</a:t>
            </a:r>
            <a:r>
              <a:rPr sz="1467" spc="40" dirty="0">
                <a:latin typeface="Century Gothic"/>
                <a:cs typeface="Century Gothic"/>
              </a:rPr>
              <a:t> </a:t>
            </a:r>
            <a:r>
              <a:rPr sz="1467" dirty="0">
                <a:latin typeface="Century Gothic"/>
                <a:cs typeface="Century Gothic"/>
              </a:rPr>
              <a:t>engagement</a:t>
            </a:r>
            <a:r>
              <a:rPr sz="1467" spc="43" dirty="0">
                <a:latin typeface="Century Gothic"/>
                <a:cs typeface="Century Gothic"/>
              </a:rPr>
              <a:t> </a:t>
            </a:r>
            <a:r>
              <a:rPr sz="1467" spc="87" dirty="0">
                <a:latin typeface="Century Gothic"/>
                <a:cs typeface="Century Gothic"/>
              </a:rPr>
              <a:t>with</a:t>
            </a:r>
            <a:r>
              <a:rPr sz="1467" spc="40" dirty="0">
                <a:latin typeface="Century Gothic"/>
                <a:cs typeface="Century Gothic"/>
              </a:rPr>
              <a:t> </a:t>
            </a:r>
            <a:r>
              <a:rPr sz="1467" spc="-7" dirty="0">
                <a:latin typeface="Century Gothic"/>
                <a:cs typeface="Century Gothic"/>
              </a:rPr>
              <a:t>state </a:t>
            </a:r>
            <a:r>
              <a:rPr sz="1467" spc="33" dirty="0">
                <a:latin typeface="Century Gothic"/>
                <a:cs typeface="Century Gothic"/>
              </a:rPr>
              <a:t>government</a:t>
            </a:r>
            <a:r>
              <a:rPr sz="1467" spc="-23" dirty="0">
                <a:latin typeface="Century Gothic"/>
                <a:cs typeface="Century Gothic"/>
              </a:rPr>
              <a:t> </a:t>
            </a:r>
            <a:r>
              <a:rPr sz="1467" spc="-7" dirty="0">
                <a:latin typeface="Century Gothic"/>
                <a:cs typeface="Century Gothic"/>
              </a:rPr>
              <a:t>ofﬁcials</a:t>
            </a:r>
            <a:endParaRPr sz="1467" dirty="0">
              <a:latin typeface="Century Gothic"/>
              <a:cs typeface="Century Gothic"/>
            </a:endParaRPr>
          </a:p>
          <a:p>
            <a:pPr marL="361545" marR="340800" indent="-223955">
              <a:buChar char="-"/>
              <a:tabLst>
                <a:tab pos="361545" algn="l"/>
              </a:tabLst>
            </a:pPr>
            <a:r>
              <a:rPr sz="1467" spc="33" dirty="0">
                <a:latin typeface="Century Gothic"/>
                <a:cs typeface="Century Gothic"/>
              </a:rPr>
              <a:t>Started</a:t>
            </a:r>
            <a:r>
              <a:rPr sz="1467" spc="40" dirty="0">
                <a:latin typeface="Century Gothic"/>
                <a:cs typeface="Century Gothic"/>
              </a:rPr>
              <a:t> </a:t>
            </a:r>
            <a:r>
              <a:rPr sz="1467" dirty="0">
                <a:latin typeface="Century Gothic"/>
                <a:cs typeface="Century Gothic"/>
              </a:rPr>
              <a:t>engagement</a:t>
            </a:r>
            <a:r>
              <a:rPr sz="1467" spc="43" dirty="0">
                <a:latin typeface="Century Gothic"/>
                <a:cs typeface="Century Gothic"/>
              </a:rPr>
              <a:t> </a:t>
            </a:r>
            <a:r>
              <a:rPr sz="1467" spc="87" dirty="0">
                <a:latin typeface="Century Gothic"/>
                <a:cs typeface="Century Gothic"/>
              </a:rPr>
              <a:t>with</a:t>
            </a:r>
            <a:r>
              <a:rPr sz="1467" spc="40" dirty="0">
                <a:latin typeface="Century Gothic"/>
                <a:cs typeface="Century Gothic"/>
              </a:rPr>
              <a:t> </a:t>
            </a:r>
            <a:r>
              <a:rPr sz="1467" spc="-17" dirty="0">
                <a:latin typeface="Century Gothic"/>
                <a:cs typeface="Century Gothic"/>
              </a:rPr>
              <a:t>corporate </a:t>
            </a:r>
            <a:r>
              <a:rPr sz="1467" spc="63" dirty="0">
                <a:latin typeface="Century Gothic"/>
                <a:cs typeface="Century Gothic"/>
              </a:rPr>
              <a:t>sponsors</a:t>
            </a:r>
            <a:endParaRPr sz="1467" dirty="0">
              <a:latin typeface="Century Gothic"/>
              <a:cs typeface="Century Gothic"/>
            </a:endParaRPr>
          </a:p>
        </p:txBody>
      </p:sp>
      <p:pic>
        <p:nvPicPr>
          <p:cNvPr id="11" name="Picture 10">
            <a:extLst>
              <a:ext uri="{FF2B5EF4-FFF2-40B4-BE49-F238E27FC236}">
                <a16:creationId xmlns:a16="http://schemas.microsoft.com/office/drawing/2014/main" id="{9E8B0C11-25B9-DAAA-35A8-4CA62C5CD24E}"/>
              </a:ext>
            </a:extLst>
          </p:cNvPr>
          <p:cNvPicPr>
            <a:picLocks noChangeAspect="1"/>
          </p:cNvPicPr>
          <p:nvPr/>
        </p:nvPicPr>
        <p:blipFill>
          <a:blip r:embed="rId8"/>
          <a:stretch>
            <a:fillRect/>
          </a:stretch>
        </p:blipFill>
        <p:spPr>
          <a:xfrm>
            <a:off x="-1" y="0"/>
            <a:ext cx="12433609" cy="6858000"/>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266539" y="1766248"/>
            <a:ext cx="1854200" cy="149614"/>
          </a:xfrm>
          <a:prstGeom prst="rect">
            <a:avLst/>
          </a:prstGeom>
        </p:spPr>
        <p:txBody>
          <a:bodyPr vert="horz" wrap="square" lIns="0" tIns="11007" rIns="0" bIns="0" rtlCol="0">
            <a:spAutoFit/>
          </a:bodyPr>
          <a:lstStyle/>
          <a:p>
            <a:pPr marL="8467">
              <a:spcBef>
                <a:spcPts val="87"/>
              </a:spcBef>
            </a:pPr>
            <a:r>
              <a:rPr sz="900" spc="47" dirty="0">
                <a:solidFill>
                  <a:srgbClr val="212121"/>
                </a:solidFill>
                <a:latin typeface="Trebuchet MS"/>
                <a:cs typeface="Trebuchet MS"/>
              </a:rPr>
              <a:t>Screening</a:t>
            </a:r>
            <a:r>
              <a:rPr sz="900" spc="-23" dirty="0">
                <a:solidFill>
                  <a:srgbClr val="212121"/>
                </a:solidFill>
                <a:latin typeface="Trebuchet MS"/>
                <a:cs typeface="Trebuchet MS"/>
              </a:rPr>
              <a:t> </a:t>
            </a:r>
            <a:r>
              <a:rPr sz="900" dirty="0">
                <a:solidFill>
                  <a:srgbClr val="212121"/>
                </a:solidFill>
                <a:latin typeface="Trebuchet MS"/>
                <a:cs typeface="Trebuchet MS"/>
              </a:rPr>
              <a:t>for</a:t>
            </a:r>
            <a:r>
              <a:rPr sz="900" spc="-43" dirty="0">
                <a:solidFill>
                  <a:srgbClr val="212121"/>
                </a:solidFill>
                <a:latin typeface="Trebuchet MS"/>
                <a:cs typeface="Trebuchet MS"/>
              </a:rPr>
              <a:t> </a:t>
            </a:r>
            <a:r>
              <a:rPr sz="900" dirty="0">
                <a:solidFill>
                  <a:srgbClr val="212121"/>
                </a:solidFill>
                <a:latin typeface="Trebuchet MS"/>
                <a:cs typeface="Trebuchet MS"/>
              </a:rPr>
              <a:t>Health,</a:t>
            </a:r>
            <a:r>
              <a:rPr sz="900" spc="-23" dirty="0">
                <a:solidFill>
                  <a:srgbClr val="212121"/>
                </a:solidFill>
                <a:latin typeface="Trebuchet MS"/>
                <a:cs typeface="Trebuchet MS"/>
              </a:rPr>
              <a:t> </a:t>
            </a:r>
            <a:r>
              <a:rPr sz="900" spc="-7" dirty="0">
                <a:solidFill>
                  <a:srgbClr val="212121"/>
                </a:solidFill>
                <a:latin typeface="Trebuchet MS"/>
                <a:cs typeface="Trebuchet MS"/>
              </a:rPr>
              <a:t>Intervention</a:t>
            </a:r>
            <a:endParaRPr sz="900">
              <a:latin typeface="Trebuchet MS"/>
              <a:cs typeface="Trebuchet MS"/>
            </a:endParaRPr>
          </a:p>
        </p:txBody>
      </p:sp>
      <p:sp>
        <p:nvSpPr>
          <p:cNvPr id="3" name="object 3"/>
          <p:cNvSpPr txBox="1"/>
          <p:nvPr/>
        </p:nvSpPr>
        <p:spPr>
          <a:xfrm>
            <a:off x="6488805" y="1766248"/>
            <a:ext cx="1546860" cy="149614"/>
          </a:xfrm>
          <a:prstGeom prst="rect">
            <a:avLst/>
          </a:prstGeom>
        </p:spPr>
        <p:txBody>
          <a:bodyPr vert="horz" wrap="square" lIns="0" tIns="11007" rIns="0" bIns="0" rtlCol="0">
            <a:spAutoFit/>
          </a:bodyPr>
          <a:lstStyle/>
          <a:p>
            <a:pPr marL="8467">
              <a:spcBef>
                <a:spcPts val="87"/>
              </a:spcBef>
            </a:pPr>
            <a:r>
              <a:rPr sz="900" spc="53" dirty="0">
                <a:solidFill>
                  <a:srgbClr val="212121"/>
                </a:solidFill>
                <a:latin typeface="Trebuchet MS"/>
                <a:cs typeface="Trebuchet MS"/>
              </a:rPr>
              <a:t>and</a:t>
            </a:r>
            <a:r>
              <a:rPr sz="900" spc="-27" dirty="0">
                <a:solidFill>
                  <a:srgbClr val="212121"/>
                </a:solidFill>
                <a:latin typeface="Trebuchet MS"/>
                <a:cs typeface="Trebuchet MS"/>
              </a:rPr>
              <a:t> </a:t>
            </a:r>
            <a:r>
              <a:rPr sz="900" spc="33" dirty="0">
                <a:solidFill>
                  <a:srgbClr val="212121"/>
                </a:solidFill>
                <a:latin typeface="Trebuchet MS"/>
                <a:cs typeface="Trebuchet MS"/>
              </a:rPr>
              <a:t>Nurturing</a:t>
            </a:r>
            <a:r>
              <a:rPr sz="900" spc="-23" dirty="0">
                <a:solidFill>
                  <a:srgbClr val="212121"/>
                </a:solidFill>
                <a:latin typeface="Trebuchet MS"/>
                <a:cs typeface="Trebuchet MS"/>
              </a:rPr>
              <a:t> </a:t>
            </a:r>
            <a:r>
              <a:rPr sz="900" dirty="0">
                <a:solidFill>
                  <a:srgbClr val="212121"/>
                </a:solidFill>
                <a:latin typeface="Trebuchet MS"/>
                <a:cs typeface="Trebuchet MS"/>
              </a:rPr>
              <a:t>of</a:t>
            </a:r>
            <a:r>
              <a:rPr sz="900" spc="-47" dirty="0">
                <a:solidFill>
                  <a:srgbClr val="212121"/>
                </a:solidFill>
                <a:latin typeface="Trebuchet MS"/>
                <a:cs typeface="Trebuchet MS"/>
              </a:rPr>
              <a:t> </a:t>
            </a:r>
            <a:r>
              <a:rPr sz="900" spc="33" dirty="0">
                <a:solidFill>
                  <a:srgbClr val="212121"/>
                </a:solidFill>
                <a:latin typeface="Trebuchet MS"/>
                <a:cs typeface="Trebuchet MS"/>
              </a:rPr>
              <a:t>Every</a:t>
            </a:r>
            <a:r>
              <a:rPr sz="900" spc="-50" dirty="0">
                <a:solidFill>
                  <a:srgbClr val="212121"/>
                </a:solidFill>
                <a:latin typeface="Trebuchet MS"/>
                <a:cs typeface="Trebuchet MS"/>
              </a:rPr>
              <a:t> </a:t>
            </a:r>
            <a:r>
              <a:rPr sz="900" spc="-7" dirty="0">
                <a:solidFill>
                  <a:srgbClr val="212121"/>
                </a:solidFill>
                <a:latin typeface="Trebuchet MS"/>
                <a:cs typeface="Trebuchet MS"/>
              </a:rPr>
              <a:t>child</a:t>
            </a:r>
            <a:endParaRPr sz="900">
              <a:latin typeface="Trebuchet MS"/>
              <a:cs typeface="Trebuchet MS"/>
            </a:endParaRPr>
          </a:p>
        </p:txBody>
      </p:sp>
      <p:pic>
        <p:nvPicPr>
          <p:cNvPr id="4" name="object 4"/>
          <p:cNvPicPr/>
          <p:nvPr/>
        </p:nvPicPr>
        <p:blipFill>
          <a:blip r:embed="rId2" cstate="print"/>
          <a:stretch>
            <a:fillRect/>
          </a:stretch>
        </p:blipFill>
        <p:spPr>
          <a:xfrm>
            <a:off x="4113558" y="58308"/>
            <a:ext cx="4207808" cy="2005937"/>
          </a:xfrm>
          <a:prstGeom prst="rect">
            <a:avLst/>
          </a:prstGeom>
        </p:spPr>
      </p:pic>
      <p:sp>
        <p:nvSpPr>
          <p:cNvPr id="5" name="object 5"/>
          <p:cNvSpPr txBox="1">
            <a:spLocks noGrp="1"/>
          </p:cNvSpPr>
          <p:nvPr>
            <p:ph type="title"/>
          </p:nvPr>
        </p:nvSpPr>
        <p:spPr>
          <a:xfrm>
            <a:off x="558800" y="434776"/>
            <a:ext cx="7010400" cy="500992"/>
          </a:xfrm>
          <a:prstGeom prst="rect">
            <a:avLst/>
          </a:prstGeom>
        </p:spPr>
        <p:txBody>
          <a:bodyPr vert="horz" wrap="square" lIns="0" tIns="8467" rIns="0" bIns="0" rtlCol="0" anchor="ctr">
            <a:spAutoFit/>
          </a:bodyPr>
          <a:lstStyle/>
          <a:p>
            <a:pPr marL="8467">
              <a:lnSpc>
                <a:spcPct val="100000"/>
              </a:lnSpc>
              <a:spcBef>
                <a:spcPts val="67"/>
              </a:spcBef>
            </a:pPr>
            <a:r>
              <a:rPr spc="-67" dirty="0"/>
              <a:t>SEA-</a:t>
            </a:r>
            <a:r>
              <a:rPr spc="-7" dirty="0"/>
              <a:t>SHINE</a:t>
            </a:r>
          </a:p>
        </p:txBody>
      </p:sp>
      <p:grpSp>
        <p:nvGrpSpPr>
          <p:cNvPr id="6" name="object 6"/>
          <p:cNvGrpSpPr/>
          <p:nvPr/>
        </p:nvGrpSpPr>
        <p:grpSpPr>
          <a:xfrm>
            <a:off x="265508" y="3286968"/>
            <a:ext cx="4917863" cy="1403350"/>
            <a:chOff x="398261" y="4930452"/>
            <a:chExt cx="7376795" cy="2105025"/>
          </a:xfrm>
        </p:grpSpPr>
        <p:sp>
          <p:nvSpPr>
            <p:cNvPr id="7" name="object 7"/>
            <p:cNvSpPr/>
            <p:nvPr/>
          </p:nvSpPr>
          <p:spPr>
            <a:xfrm>
              <a:off x="403024" y="4935215"/>
              <a:ext cx="7367270" cy="2095500"/>
            </a:xfrm>
            <a:custGeom>
              <a:avLst/>
              <a:gdLst/>
              <a:ahLst/>
              <a:cxnLst/>
              <a:rect l="l" t="t" r="r" b="b"/>
              <a:pathLst>
                <a:path w="7367270" h="2095500">
                  <a:moveTo>
                    <a:pt x="7017535" y="2095495"/>
                  </a:moveTo>
                  <a:lnTo>
                    <a:pt x="349256" y="2095495"/>
                  </a:lnTo>
                  <a:lnTo>
                    <a:pt x="301864" y="2092307"/>
                  </a:lnTo>
                  <a:lnTo>
                    <a:pt x="256410" y="2083019"/>
                  </a:lnTo>
                  <a:lnTo>
                    <a:pt x="213310" y="2068048"/>
                  </a:lnTo>
                  <a:lnTo>
                    <a:pt x="172980" y="2047810"/>
                  </a:lnTo>
                  <a:lnTo>
                    <a:pt x="135836" y="2022722"/>
                  </a:lnTo>
                  <a:lnTo>
                    <a:pt x="102294" y="1993199"/>
                  </a:lnTo>
                  <a:lnTo>
                    <a:pt x="72771" y="1959657"/>
                  </a:lnTo>
                  <a:lnTo>
                    <a:pt x="47683" y="1922514"/>
                  </a:lnTo>
                  <a:lnTo>
                    <a:pt x="27446" y="1882185"/>
                  </a:lnTo>
                  <a:lnTo>
                    <a:pt x="12475" y="1839087"/>
                  </a:lnTo>
                  <a:lnTo>
                    <a:pt x="3188" y="1793635"/>
                  </a:lnTo>
                  <a:lnTo>
                    <a:pt x="0" y="1746246"/>
                  </a:lnTo>
                  <a:lnTo>
                    <a:pt x="0" y="349249"/>
                  </a:lnTo>
                  <a:lnTo>
                    <a:pt x="3188" y="301860"/>
                  </a:lnTo>
                  <a:lnTo>
                    <a:pt x="12475" y="256408"/>
                  </a:lnTo>
                  <a:lnTo>
                    <a:pt x="27446" y="213310"/>
                  </a:lnTo>
                  <a:lnTo>
                    <a:pt x="47683" y="172981"/>
                  </a:lnTo>
                  <a:lnTo>
                    <a:pt x="72771" y="135837"/>
                  </a:lnTo>
                  <a:lnTo>
                    <a:pt x="102294" y="102296"/>
                  </a:lnTo>
                  <a:lnTo>
                    <a:pt x="135836" y="72773"/>
                  </a:lnTo>
                  <a:lnTo>
                    <a:pt x="172980" y="47685"/>
                  </a:lnTo>
                  <a:lnTo>
                    <a:pt x="213310" y="27447"/>
                  </a:lnTo>
                  <a:lnTo>
                    <a:pt x="256410" y="12476"/>
                  </a:lnTo>
                  <a:lnTo>
                    <a:pt x="301864" y="3188"/>
                  </a:lnTo>
                  <a:lnTo>
                    <a:pt x="349256" y="0"/>
                  </a:lnTo>
                  <a:lnTo>
                    <a:pt x="7017535" y="0"/>
                  </a:lnTo>
                  <a:lnTo>
                    <a:pt x="7063441" y="3029"/>
                  </a:lnTo>
                  <a:lnTo>
                    <a:pt x="7108170" y="11966"/>
                  </a:lnTo>
                  <a:lnTo>
                    <a:pt x="7151182" y="26587"/>
                  </a:lnTo>
                  <a:lnTo>
                    <a:pt x="7191933" y="46666"/>
                  </a:lnTo>
                  <a:lnTo>
                    <a:pt x="7229882" y="71979"/>
                  </a:lnTo>
                  <a:lnTo>
                    <a:pt x="7264485" y="102299"/>
                  </a:lnTo>
                  <a:lnTo>
                    <a:pt x="7294806" y="136903"/>
                  </a:lnTo>
                  <a:lnTo>
                    <a:pt x="7320118" y="174851"/>
                  </a:lnTo>
                  <a:lnTo>
                    <a:pt x="7340197" y="215602"/>
                  </a:lnTo>
                  <a:lnTo>
                    <a:pt x="7354818" y="258614"/>
                  </a:lnTo>
                  <a:lnTo>
                    <a:pt x="7363755" y="303343"/>
                  </a:lnTo>
                  <a:lnTo>
                    <a:pt x="7366785" y="349249"/>
                  </a:lnTo>
                  <a:lnTo>
                    <a:pt x="7366785" y="1746246"/>
                  </a:lnTo>
                  <a:lnTo>
                    <a:pt x="7363596" y="1793635"/>
                  </a:lnTo>
                  <a:lnTo>
                    <a:pt x="7354308" y="1839087"/>
                  </a:lnTo>
                  <a:lnTo>
                    <a:pt x="7339337" y="1882185"/>
                  </a:lnTo>
                  <a:lnTo>
                    <a:pt x="7319100" y="1922514"/>
                  </a:lnTo>
                  <a:lnTo>
                    <a:pt x="7294011" y="1959657"/>
                  </a:lnTo>
                  <a:lnTo>
                    <a:pt x="7264488" y="1993199"/>
                  </a:lnTo>
                  <a:lnTo>
                    <a:pt x="7230947" y="2022722"/>
                  </a:lnTo>
                  <a:lnTo>
                    <a:pt x="7193804" y="2047810"/>
                  </a:lnTo>
                  <a:lnTo>
                    <a:pt x="7153475" y="2068048"/>
                  </a:lnTo>
                  <a:lnTo>
                    <a:pt x="7110376" y="2083019"/>
                  </a:lnTo>
                  <a:lnTo>
                    <a:pt x="7064924" y="2092307"/>
                  </a:lnTo>
                  <a:lnTo>
                    <a:pt x="7017535" y="2095495"/>
                  </a:lnTo>
                  <a:close/>
                </a:path>
              </a:pathLst>
            </a:custGeom>
            <a:solidFill>
              <a:srgbClr val="D8D8D8"/>
            </a:solidFill>
          </p:spPr>
          <p:txBody>
            <a:bodyPr wrap="square" lIns="0" tIns="0" rIns="0" bIns="0" rtlCol="0"/>
            <a:lstStyle/>
            <a:p>
              <a:endParaRPr sz="1200"/>
            </a:p>
          </p:txBody>
        </p:sp>
        <p:sp>
          <p:nvSpPr>
            <p:cNvPr id="8" name="object 8"/>
            <p:cNvSpPr/>
            <p:nvPr/>
          </p:nvSpPr>
          <p:spPr>
            <a:xfrm>
              <a:off x="403024" y="4935215"/>
              <a:ext cx="7367270" cy="2095500"/>
            </a:xfrm>
            <a:custGeom>
              <a:avLst/>
              <a:gdLst/>
              <a:ahLst/>
              <a:cxnLst/>
              <a:rect l="l" t="t" r="r" b="b"/>
              <a:pathLst>
                <a:path w="7367270" h="2095500">
                  <a:moveTo>
                    <a:pt x="0" y="349249"/>
                  </a:moveTo>
                  <a:lnTo>
                    <a:pt x="3188" y="301860"/>
                  </a:lnTo>
                  <a:lnTo>
                    <a:pt x="12475" y="256408"/>
                  </a:lnTo>
                  <a:lnTo>
                    <a:pt x="27446" y="213310"/>
                  </a:lnTo>
                  <a:lnTo>
                    <a:pt x="47683" y="172981"/>
                  </a:lnTo>
                  <a:lnTo>
                    <a:pt x="72771" y="135837"/>
                  </a:lnTo>
                  <a:lnTo>
                    <a:pt x="102294" y="102296"/>
                  </a:lnTo>
                  <a:lnTo>
                    <a:pt x="135836" y="72773"/>
                  </a:lnTo>
                  <a:lnTo>
                    <a:pt x="172980" y="47685"/>
                  </a:lnTo>
                  <a:lnTo>
                    <a:pt x="213310" y="27447"/>
                  </a:lnTo>
                  <a:lnTo>
                    <a:pt x="256410" y="12476"/>
                  </a:lnTo>
                  <a:lnTo>
                    <a:pt x="301864" y="3188"/>
                  </a:lnTo>
                  <a:lnTo>
                    <a:pt x="349256" y="0"/>
                  </a:lnTo>
                  <a:lnTo>
                    <a:pt x="7017535" y="0"/>
                  </a:lnTo>
                  <a:lnTo>
                    <a:pt x="7063441" y="3029"/>
                  </a:lnTo>
                  <a:lnTo>
                    <a:pt x="7108170" y="11966"/>
                  </a:lnTo>
                  <a:lnTo>
                    <a:pt x="7151182" y="26587"/>
                  </a:lnTo>
                  <a:lnTo>
                    <a:pt x="7191933" y="46666"/>
                  </a:lnTo>
                  <a:lnTo>
                    <a:pt x="7229882" y="71979"/>
                  </a:lnTo>
                  <a:lnTo>
                    <a:pt x="7264485" y="102299"/>
                  </a:lnTo>
                  <a:lnTo>
                    <a:pt x="7294806" y="136903"/>
                  </a:lnTo>
                  <a:lnTo>
                    <a:pt x="7320118" y="174851"/>
                  </a:lnTo>
                  <a:lnTo>
                    <a:pt x="7340197" y="215602"/>
                  </a:lnTo>
                  <a:lnTo>
                    <a:pt x="7354818" y="258614"/>
                  </a:lnTo>
                  <a:lnTo>
                    <a:pt x="7363755" y="303343"/>
                  </a:lnTo>
                  <a:lnTo>
                    <a:pt x="7366785" y="349249"/>
                  </a:lnTo>
                  <a:lnTo>
                    <a:pt x="7366785" y="1746246"/>
                  </a:lnTo>
                  <a:lnTo>
                    <a:pt x="7363596" y="1793635"/>
                  </a:lnTo>
                  <a:lnTo>
                    <a:pt x="7354308" y="1839087"/>
                  </a:lnTo>
                  <a:lnTo>
                    <a:pt x="7339337" y="1882185"/>
                  </a:lnTo>
                  <a:lnTo>
                    <a:pt x="7319100" y="1922514"/>
                  </a:lnTo>
                  <a:lnTo>
                    <a:pt x="7294011" y="1959657"/>
                  </a:lnTo>
                  <a:lnTo>
                    <a:pt x="7264488" y="1993199"/>
                  </a:lnTo>
                  <a:lnTo>
                    <a:pt x="7230947" y="2022722"/>
                  </a:lnTo>
                  <a:lnTo>
                    <a:pt x="7193804" y="2047810"/>
                  </a:lnTo>
                  <a:lnTo>
                    <a:pt x="7153475" y="2068048"/>
                  </a:lnTo>
                  <a:lnTo>
                    <a:pt x="7110376" y="2083019"/>
                  </a:lnTo>
                  <a:lnTo>
                    <a:pt x="7064924" y="2092307"/>
                  </a:lnTo>
                  <a:lnTo>
                    <a:pt x="7017535" y="2095495"/>
                  </a:lnTo>
                  <a:lnTo>
                    <a:pt x="349256" y="2095495"/>
                  </a:lnTo>
                  <a:lnTo>
                    <a:pt x="301864" y="2092307"/>
                  </a:lnTo>
                  <a:lnTo>
                    <a:pt x="256410" y="2083019"/>
                  </a:lnTo>
                  <a:lnTo>
                    <a:pt x="213310" y="2068048"/>
                  </a:lnTo>
                  <a:lnTo>
                    <a:pt x="172980" y="2047810"/>
                  </a:lnTo>
                  <a:lnTo>
                    <a:pt x="135836" y="2022722"/>
                  </a:lnTo>
                  <a:lnTo>
                    <a:pt x="102294" y="1993199"/>
                  </a:lnTo>
                  <a:lnTo>
                    <a:pt x="72771" y="1959657"/>
                  </a:lnTo>
                  <a:lnTo>
                    <a:pt x="47683" y="1922514"/>
                  </a:lnTo>
                  <a:lnTo>
                    <a:pt x="27446" y="1882185"/>
                  </a:lnTo>
                  <a:lnTo>
                    <a:pt x="12475" y="1839087"/>
                  </a:lnTo>
                  <a:lnTo>
                    <a:pt x="3188" y="1793635"/>
                  </a:lnTo>
                  <a:lnTo>
                    <a:pt x="0" y="1746246"/>
                  </a:lnTo>
                  <a:lnTo>
                    <a:pt x="0" y="349249"/>
                  </a:lnTo>
                  <a:close/>
                </a:path>
              </a:pathLst>
            </a:custGeom>
            <a:ln w="9524">
              <a:solidFill>
                <a:srgbClr val="000000"/>
              </a:solidFill>
            </a:ln>
          </p:spPr>
          <p:txBody>
            <a:bodyPr wrap="square" lIns="0" tIns="0" rIns="0" bIns="0" rtlCol="0"/>
            <a:lstStyle/>
            <a:p>
              <a:endParaRPr sz="1200"/>
            </a:p>
          </p:txBody>
        </p:sp>
      </p:grpSp>
      <p:sp>
        <p:nvSpPr>
          <p:cNvPr id="9" name="object 9"/>
          <p:cNvSpPr txBox="1"/>
          <p:nvPr/>
        </p:nvSpPr>
        <p:spPr>
          <a:xfrm>
            <a:off x="466434" y="3405965"/>
            <a:ext cx="4518237" cy="1060633"/>
          </a:xfrm>
          <a:prstGeom prst="rect">
            <a:avLst/>
          </a:prstGeom>
        </p:spPr>
        <p:txBody>
          <a:bodyPr vert="horz" wrap="square" lIns="0" tIns="8467" rIns="0" bIns="0" rtlCol="0">
            <a:spAutoFit/>
          </a:bodyPr>
          <a:lstStyle/>
          <a:p>
            <a:pPr marL="8467" marR="3387" algn="ctr">
              <a:lnSpc>
                <a:spcPct val="114100"/>
              </a:lnSpc>
              <a:spcBef>
                <a:spcPts val="67"/>
              </a:spcBef>
            </a:pPr>
            <a:r>
              <a:rPr sz="1533" spc="50" dirty="0">
                <a:latin typeface="Century Gothic"/>
                <a:cs typeface="Century Gothic"/>
              </a:rPr>
              <a:t>To </a:t>
            </a:r>
            <a:r>
              <a:rPr sz="1533" dirty="0">
                <a:latin typeface="Century Gothic"/>
                <a:cs typeface="Century Gothic"/>
              </a:rPr>
              <a:t>make</a:t>
            </a:r>
            <a:r>
              <a:rPr sz="1533" spc="50" dirty="0">
                <a:latin typeface="Century Gothic"/>
                <a:cs typeface="Century Gothic"/>
              </a:rPr>
              <a:t> </a:t>
            </a:r>
            <a:r>
              <a:rPr sz="1533" dirty="0">
                <a:latin typeface="Century Gothic"/>
                <a:cs typeface="Century Gothic"/>
              </a:rPr>
              <a:t>comprehensive</a:t>
            </a:r>
            <a:r>
              <a:rPr sz="1533" spc="50" dirty="0">
                <a:latin typeface="Century Gothic"/>
                <a:cs typeface="Century Gothic"/>
              </a:rPr>
              <a:t> </a:t>
            </a:r>
            <a:r>
              <a:rPr sz="1533" spc="33" dirty="0">
                <a:latin typeface="Century Gothic"/>
                <a:cs typeface="Century Gothic"/>
              </a:rPr>
              <a:t>newborn</a:t>
            </a:r>
            <a:r>
              <a:rPr sz="1533" spc="53" dirty="0">
                <a:latin typeface="Century Gothic"/>
                <a:cs typeface="Century Gothic"/>
              </a:rPr>
              <a:t> </a:t>
            </a:r>
            <a:r>
              <a:rPr sz="1533" spc="33" dirty="0">
                <a:latin typeface="Century Gothic"/>
                <a:cs typeface="Century Gothic"/>
              </a:rPr>
              <a:t>screening</a:t>
            </a:r>
            <a:r>
              <a:rPr sz="1533" spc="50" dirty="0">
                <a:latin typeface="Century Gothic"/>
                <a:cs typeface="Century Gothic"/>
              </a:rPr>
              <a:t> </a:t>
            </a:r>
            <a:r>
              <a:rPr sz="1533" spc="-33" dirty="0">
                <a:latin typeface="Century Gothic"/>
                <a:cs typeface="Century Gothic"/>
              </a:rPr>
              <a:t>a </a:t>
            </a:r>
            <a:r>
              <a:rPr sz="1533" dirty="0">
                <a:latin typeface="Century Gothic"/>
                <a:cs typeface="Century Gothic"/>
              </a:rPr>
              <a:t>standard</a:t>
            </a:r>
            <a:r>
              <a:rPr sz="1533" spc="27" dirty="0">
                <a:latin typeface="Century Gothic"/>
                <a:cs typeface="Century Gothic"/>
              </a:rPr>
              <a:t> </a:t>
            </a:r>
            <a:r>
              <a:rPr sz="1533" dirty="0">
                <a:latin typeface="Century Gothic"/>
                <a:cs typeface="Century Gothic"/>
              </a:rPr>
              <a:t>of</a:t>
            </a:r>
            <a:r>
              <a:rPr sz="1533" spc="27" dirty="0">
                <a:latin typeface="Century Gothic"/>
                <a:cs typeface="Century Gothic"/>
              </a:rPr>
              <a:t> </a:t>
            </a:r>
            <a:r>
              <a:rPr sz="1533" spc="-50" dirty="0">
                <a:latin typeface="Century Gothic"/>
                <a:cs typeface="Century Gothic"/>
              </a:rPr>
              <a:t>care</a:t>
            </a:r>
            <a:r>
              <a:rPr sz="1533" spc="27" dirty="0">
                <a:latin typeface="Century Gothic"/>
                <a:cs typeface="Century Gothic"/>
              </a:rPr>
              <a:t> </a:t>
            </a:r>
            <a:r>
              <a:rPr sz="1533" dirty="0">
                <a:latin typeface="Century Gothic"/>
                <a:cs typeface="Century Gothic"/>
              </a:rPr>
              <a:t>across</a:t>
            </a:r>
            <a:r>
              <a:rPr sz="1533" spc="27" dirty="0">
                <a:latin typeface="Century Gothic"/>
                <a:cs typeface="Century Gothic"/>
              </a:rPr>
              <a:t> </a:t>
            </a:r>
            <a:r>
              <a:rPr sz="1533" spc="47" dirty="0">
                <a:latin typeface="Century Gothic"/>
                <a:cs typeface="Century Gothic"/>
              </a:rPr>
              <a:t>Southeast</a:t>
            </a:r>
            <a:r>
              <a:rPr sz="1533" spc="27" dirty="0">
                <a:latin typeface="Century Gothic"/>
                <a:cs typeface="Century Gothic"/>
              </a:rPr>
              <a:t> </a:t>
            </a:r>
            <a:r>
              <a:rPr sz="1533" spc="-7" dirty="0">
                <a:latin typeface="Century Gothic"/>
                <a:cs typeface="Century Gothic"/>
              </a:rPr>
              <a:t>Asia, </a:t>
            </a:r>
            <a:r>
              <a:rPr sz="1533" spc="76" dirty="0">
                <a:latin typeface="Century Gothic"/>
                <a:cs typeface="Century Gothic"/>
              </a:rPr>
              <a:t>ensuring</a:t>
            </a:r>
            <a:r>
              <a:rPr sz="1533" spc="20" dirty="0">
                <a:latin typeface="Century Gothic"/>
                <a:cs typeface="Century Gothic"/>
              </a:rPr>
              <a:t> </a:t>
            </a:r>
            <a:r>
              <a:rPr sz="1533" dirty="0">
                <a:latin typeface="Century Gothic"/>
                <a:cs typeface="Century Gothic"/>
              </a:rPr>
              <a:t>no</a:t>
            </a:r>
            <a:r>
              <a:rPr sz="1533" spc="20" dirty="0">
                <a:latin typeface="Century Gothic"/>
                <a:cs typeface="Century Gothic"/>
              </a:rPr>
              <a:t> </a:t>
            </a:r>
            <a:r>
              <a:rPr sz="1533" dirty="0">
                <a:latin typeface="Century Gothic"/>
                <a:cs typeface="Century Gothic"/>
              </a:rPr>
              <a:t>child</a:t>
            </a:r>
            <a:r>
              <a:rPr sz="1533" spc="20" dirty="0">
                <a:latin typeface="Century Gothic"/>
                <a:cs typeface="Century Gothic"/>
              </a:rPr>
              <a:t> </a:t>
            </a:r>
            <a:r>
              <a:rPr sz="1533" spc="123" dirty="0">
                <a:latin typeface="Century Gothic"/>
                <a:cs typeface="Century Gothic"/>
              </a:rPr>
              <a:t>is</a:t>
            </a:r>
            <a:r>
              <a:rPr sz="1533" spc="20" dirty="0">
                <a:latin typeface="Century Gothic"/>
                <a:cs typeface="Century Gothic"/>
              </a:rPr>
              <a:t> </a:t>
            </a:r>
            <a:r>
              <a:rPr sz="1533" spc="40" dirty="0">
                <a:latin typeface="Century Gothic"/>
                <a:cs typeface="Century Gothic"/>
              </a:rPr>
              <a:t>left</a:t>
            </a:r>
            <a:r>
              <a:rPr sz="1533" spc="20" dirty="0">
                <a:latin typeface="Century Gothic"/>
                <a:cs typeface="Century Gothic"/>
              </a:rPr>
              <a:t> </a:t>
            </a:r>
            <a:r>
              <a:rPr sz="1533" spc="-7" dirty="0">
                <a:latin typeface="Century Gothic"/>
                <a:cs typeface="Century Gothic"/>
              </a:rPr>
              <a:t>undiagnosed, </a:t>
            </a:r>
            <a:r>
              <a:rPr sz="1533" dirty="0">
                <a:latin typeface="Century Gothic"/>
                <a:cs typeface="Century Gothic"/>
              </a:rPr>
              <a:t>untreated,</a:t>
            </a:r>
            <a:r>
              <a:rPr sz="1533" spc="3" dirty="0">
                <a:latin typeface="Century Gothic"/>
                <a:cs typeface="Century Gothic"/>
              </a:rPr>
              <a:t> </a:t>
            </a:r>
            <a:r>
              <a:rPr sz="1533" spc="57" dirty="0">
                <a:latin typeface="Century Gothic"/>
                <a:cs typeface="Century Gothic"/>
              </a:rPr>
              <a:t>or</a:t>
            </a:r>
            <a:r>
              <a:rPr sz="1533" spc="7" dirty="0">
                <a:latin typeface="Century Gothic"/>
                <a:cs typeface="Century Gothic"/>
              </a:rPr>
              <a:t> </a:t>
            </a:r>
            <a:r>
              <a:rPr sz="1533" spc="-7" dirty="0">
                <a:latin typeface="Century Gothic"/>
                <a:cs typeface="Century Gothic"/>
              </a:rPr>
              <a:t>unseen.</a:t>
            </a:r>
            <a:endParaRPr sz="1533">
              <a:latin typeface="Century Gothic"/>
              <a:cs typeface="Century Gothic"/>
            </a:endParaRPr>
          </a:p>
        </p:txBody>
      </p:sp>
      <p:sp>
        <p:nvSpPr>
          <p:cNvPr id="10" name="object 10"/>
          <p:cNvSpPr txBox="1"/>
          <p:nvPr/>
        </p:nvSpPr>
        <p:spPr>
          <a:xfrm>
            <a:off x="2157244" y="2376576"/>
            <a:ext cx="1132840" cy="470215"/>
          </a:xfrm>
          <a:prstGeom prst="rect">
            <a:avLst/>
          </a:prstGeom>
        </p:spPr>
        <p:txBody>
          <a:bodyPr vert="horz" wrap="square" lIns="0" tIns="8467" rIns="0" bIns="0" rtlCol="0">
            <a:spAutoFit/>
          </a:bodyPr>
          <a:lstStyle/>
          <a:p>
            <a:pPr marL="8467">
              <a:spcBef>
                <a:spcPts val="67"/>
              </a:spcBef>
            </a:pPr>
            <a:r>
              <a:rPr sz="3000" b="1" spc="-7" dirty="0">
                <a:latin typeface="Calibri"/>
                <a:cs typeface="Calibri"/>
              </a:rPr>
              <a:t>VISION</a:t>
            </a:r>
            <a:endParaRPr sz="3000">
              <a:latin typeface="Calibri"/>
              <a:cs typeface="Calibri"/>
            </a:endParaRPr>
          </a:p>
        </p:txBody>
      </p:sp>
      <p:pic>
        <p:nvPicPr>
          <p:cNvPr id="11" name="object 11"/>
          <p:cNvPicPr/>
          <p:nvPr/>
        </p:nvPicPr>
        <p:blipFill>
          <a:blip r:embed="rId3" cstate="print"/>
          <a:stretch>
            <a:fillRect/>
          </a:stretch>
        </p:blipFill>
        <p:spPr>
          <a:xfrm>
            <a:off x="1571420" y="2128462"/>
            <a:ext cx="486492" cy="1033781"/>
          </a:xfrm>
          <a:prstGeom prst="rect">
            <a:avLst/>
          </a:prstGeom>
        </p:spPr>
      </p:pic>
      <p:sp>
        <p:nvSpPr>
          <p:cNvPr id="12" name="object 12"/>
          <p:cNvSpPr txBox="1"/>
          <p:nvPr/>
        </p:nvSpPr>
        <p:spPr>
          <a:xfrm>
            <a:off x="8256538" y="774397"/>
            <a:ext cx="3706707" cy="2086106"/>
          </a:xfrm>
          <a:prstGeom prst="rect">
            <a:avLst/>
          </a:prstGeom>
        </p:spPr>
        <p:txBody>
          <a:bodyPr vert="horz" wrap="square" lIns="0" tIns="8467" rIns="0" bIns="0" rtlCol="0">
            <a:spAutoFit/>
          </a:bodyPr>
          <a:lstStyle/>
          <a:p>
            <a:pPr marL="8467">
              <a:spcBef>
                <a:spcPts val="67"/>
              </a:spcBef>
            </a:pPr>
            <a:r>
              <a:rPr sz="6667" b="1" spc="-67" dirty="0">
                <a:solidFill>
                  <a:srgbClr val="FF9900"/>
                </a:solidFill>
                <a:latin typeface="Calibri"/>
                <a:cs typeface="Calibri"/>
              </a:rPr>
              <a:t>SEA-</a:t>
            </a:r>
            <a:r>
              <a:rPr sz="6667" b="1" spc="-7" dirty="0">
                <a:solidFill>
                  <a:srgbClr val="FF9900"/>
                </a:solidFill>
                <a:latin typeface="Calibri"/>
                <a:cs typeface="Calibri"/>
              </a:rPr>
              <a:t>SHINE</a:t>
            </a:r>
            <a:endParaRPr sz="6667">
              <a:latin typeface="Calibri"/>
              <a:cs typeface="Calibri"/>
            </a:endParaRPr>
          </a:p>
          <a:p>
            <a:pPr marL="70700">
              <a:spcBef>
                <a:spcPts val="4570"/>
              </a:spcBef>
            </a:pPr>
            <a:r>
              <a:rPr sz="3000" b="1" spc="-7" dirty="0">
                <a:latin typeface="Calibri"/>
                <a:cs typeface="Calibri"/>
              </a:rPr>
              <a:t>MISSION</a:t>
            </a:r>
            <a:endParaRPr sz="3000">
              <a:latin typeface="Calibri"/>
              <a:cs typeface="Calibri"/>
            </a:endParaRPr>
          </a:p>
        </p:txBody>
      </p:sp>
      <p:pic>
        <p:nvPicPr>
          <p:cNvPr id="13" name="object 13"/>
          <p:cNvPicPr/>
          <p:nvPr/>
        </p:nvPicPr>
        <p:blipFill>
          <a:blip r:embed="rId3" cstate="print"/>
          <a:stretch>
            <a:fillRect/>
          </a:stretch>
        </p:blipFill>
        <p:spPr>
          <a:xfrm>
            <a:off x="7813368" y="2122596"/>
            <a:ext cx="486482" cy="1033781"/>
          </a:xfrm>
          <a:prstGeom prst="rect">
            <a:avLst/>
          </a:prstGeom>
        </p:spPr>
      </p:pic>
      <p:grpSp>
        <p:nvGrpSpPr>
          <p:cNvPr id="14" name="object 14"/>
          <p:cNvGrpSpPr/>
          <p:nvPr/>
        </p:nvGrpSpPr>
        <p:grpSpPr>
          <a:xfrm>
            <a:off x="5506930" y="3337435"/>
            <a:ext cx="3521710" cy="781473"/>
            <a:chOff x="8260395" y="5006152"/>
            <a:chExt cx="5282565" cy="1172210"/>
          </a:xfrm>
        </p:grpSpPr>
        <p:sp>
          <p:nvSpPr>
            <p:cNvPr id="15" name="object 15"/>
            <p:cNvSpPr/>
            <p:nvPr/>
          </p:nvSpPr>
          <p:spPr>
            <a:xfrm>
              <a:off x="8265158" y="5010915"/>
              <a:ext cx="5273040" cy="1162685"/>
            </a:xfrm>
            <a:custGeom>
              <a:avLst/>
              <a:gdLst/>
              <a:ahLst/>
              <a:cxnLst/>
              <a:rect l="l" t="t" r="r" b="b"/>
              <a:pathLst>
                <a:path w="5273040" h="1162685">
                  <a:moveTo>
                    <a:pt x="5078789" y="1162197"/>
                  </a:moveTo>
                  <a:lnTo>
                    <a:pt x="193699" y="1162197"/>
                  </a:lnTo>
                  <a:lnTo>
                    <a:pt x="149286" y="1157081"/>
                  </a:lnTo>
                  <a:lnTo>
                    <a:pt x="108516" y="1142509"/>
                  </a:lnTo>
                  <a:lnTo>
                    <a:pt x="72551" y="1119643"/>
                  </a:lnTo>
                  <a:lnTo>
                    <a:pt x="42554" y="1089646"/>
                  </a:lnTo>
                  <a:lnTo>
                    <a:pt x="19688" y="1053681"/>
                  </a:lnTo>
                  <a:lnTo>
                    <a:pt x="5115" y="1012910"/>
                  </a:lnTo>
                  <a:lnTo>
                    <a:pt x="0" y="968498"/>
                  </a:lnTo>
                  <a:lnTo>
                    <a:pt x="0" y="193699"/>
                  </a:lnTo>
                  <a:lnTo>
                    <a:pt x="5115" y="149286"/>
                  </a:lnTo>
                  <a:lnTo>
                    <a:pt x="19688" y="108516"/>
                  </a:lnTo>
                  <a:lnTo>
                    <a:pt x="42554" y="72551"/>
                  </a:lnTo>
                  <a:lnTo>
                    <a:pt x="72551" y="42554"/>
                  </a:lnTo>
                  <a:lnTo>
                    <a:pt x="108516" y="19688"/>
                  </a:lnTo>
                  <a:lnTo>
                    <a:pt x="149286" y="5115"/>
                  </a:lnTo>
                  <a:lnTo>
                    <a:pt x="193699" y="0"/>
                  </a:lnTo>
                  <a:lnTo>
                    <a:pt x="5078789" y="0"/>
                  </a:lnTo>
                  <a:lnTo>
                    <a:pt x="5116757" y="3755"/>
                  </a:lnTo>
                  <a:lnTo>
                    <a:pt x="5186262" y="32537"/>
                  </a:lnTo>
                  <a:lnTo>
                    <a:pt x="5215764" y="56724"/>
                  </a:lnTo>
                  <a:lnTo>
                    <a:pt x="5239952" y="86227"/>
                  </a:lnTo>
                  <a:lnTo>
                    <a:pt x="5268734" y="155731"/>
                  </a:lnTo>
                  <a:lnTo>
                    <a:pt x="5272489" y="193699"/>
                  </a:lnTo>
                  <a:lnTo>
                    <a:pt x="5272489" y="968498"/>
                  </a:lnTo>
                  <a:lnTo>
                    <a:pt x="5267373" y="1012910"/>
                  </a:lnTo>
                  <a:lnTo>
                    <a:pt x="5252801" y="1053681"/>
                  </a:lnTo>
                  <a:lnTo>
                    <a:pt x="5229934" y="1089646"/>
                  </a:lnTo>
                  <a:lnTo>
                    <a:pt x="5199937" y="1119643"/>
                  </a:lnTo>
                  <a:lnTo>
                    <a:pt x="5163972" y="1142509"/>
                  </a:lnTo>
                  <a:lnTo>
                    <a:pt x="5123202" y="1157081"/>
                  </a:lnTo>
                  <a:lnTo>
                    <a:pt x="5078789" y="1162197"/>
                  </a:lnTo>
                  <a:close/>
                </a:path>
              </a:pathLst>
            </a:custGeom>
            <a:solidFill>
              <a:srgbClr val="D8D8D8"/>
            </a:solidFill>
          </p:spPr>
          <p:txBody>
            <a:bodyPr wrap="square" lIns="0" tIns="0" rIns="0" bIns="0" rtlCol="0"/>
            <a:lstStyle/>
            <a:p>
              <a:endParaRPr sz="1200"/>
            </a:p>
          </p:txBody>
        </p:sp>
        <p:sp>
          <p:nvSpPr>
            <p:cNvPr id="16" name="object 16"/>
            <p:cNvSpPr/>
            <p:nvPr/>
          </p:nvSpPr>
          <p:spPr>
            <a:xfrm>
              <a:off x="8265158" y="5010915"/>
              <a:ext cx="5273040" cy="1162685"/>
            </a:xfrm>
            <a:custGeom>
              <a:avLst/>
              <a:gdLst/>
              <a:ahLst/>
              <a:cxnLst/>
              <a:rect l="l" t="t" r="r" b="b"/>
              <a:pathLst>
                <a:path w="5273040" h="1162685">
                  <a:moveTo>
                    <a:pt x="0" y="193699"/>
                  </a:moveTo>
                  <a:lnTo>
                    <a:pt x="5115" y="149286"/>
                  </a:lnTo>
                  <a:lnTo>
                    <a:pt x="19688" y="108516"/>
                  </a:lnTo>
                  <a:lnTo>
                    <a:pt x="42554" y="72551"/>
                  </a:lnTo>
                  <a:lnTo>
                    <a:pt x="72551" y="42554"/>
                  </a:lnTo>
                  <a:lnTo>
                    <a:pt x="108516" y="19688"/>
                  </a:lnTo>
                  <a:lnTo>
                    <a:pt x="149286" y="5115"/>
                  </a:lnTo>
                  <a:lnTo>
                    <a:pt x="193699" y="0"/>
                  </a:lnTo>
                  <a:lnTo>
                    <a:pt x="5078789" y="0"/>
                  </a:lnTo>
                  <a:lnTo>
                    <a:pt x="5116757" y="3755"/>
                  </a:lnTo>
                  <a:lnTo>
                    <a:pt x="5186262" y="32537"/>
                  </a:lnTo>
                  <a:lnTo>
                    <a:pt x="5215764" y="56724"/>
                  </a:lnTo>
                  <a:lnTo>
                    <a:pt x="5239952" y="86227"/>
                  </a:lnTo>
                  <a:lnTo>
                    <a:pt x="5268734" y="155731"/>
                  </a:lnTo>
                  <a:lnTo>
                    <a:pt x="5272489" y="193699"/>
                  </a:lnTo>
                  <a:lnTo>
                    <a:pt x="5272489" y="968498"/>
                  </a:lnTo>
                  <a:lnTo>
                    <a:pt x="5267373" y="1012910"/>
                  </a:lnTo>
                  <a:lnTo>
                    <a:pt x="5252801" y="1053681"/>
                  </a:lnTo>
                  <a:lnTo>
                    <a:pt x="5229934" y="1089646"/>
                  </a:lnTo>
                  <a:lnTo>
                    <a:pt x="5199937" y="1119643"/>
                  </a:lnTo>
                  <a:lnTo>
                    <a:pt x="5163972" y="1142509"/>
                  </a:lnTo>
                  <a:lnTo>
                    <a:pt x="5123202" y="1157081"/>
                  </a:lnTo>
                  <a:lnTo>
                    <a:pt x="5078789" y="1162197"/>
                  </a:lnTo>
                  <a:lnTo>
                    <a:pt x="193699" y="1162197"/>
                  </a:lnTo>
                  <a:lnTo>
                    <a:pt x="149286" y="1157081"/>
                  </a:lnTo>
                  <a:lnTo>
                    <a:pt x="108516" y="1142509"/>
                  </a:lnTo>
                  <a:lnTo>
                    <a:pt x="72551" y="1119643"/>
                  </a:lnTo>
                  <a:lnTo>
                    <a:pt x="42554" y="1089646"/>
                  </a:lnTo>
                  <a:lnTo>
                    <a:pt x="19688" y="1053681"/>
                  </a:lnTo>
                  <a:lnTo>
                    <a:pt x="5115" y="1012910"/>
                  </a:lnTo>
                  <a:lnTo>
                    <a:pt x="0" y="968498"/>
                  </a:lnTo>
                  <a:lnTo>
                    <a:pt x="0" y="193699"/>
                  </a:lnTo>
                  <a:close/>
                </a:path>
              </a:pathLst>
            </a:custGeom>
            <a:ln w="9524">
              <a:solidFill>
                <a:srgbClr val="212121"/>
              </a:solidFill>
            </a:ln>
          </p:spPr>
          <p:txBody>
            <a:bodyPr wrap="square" lIns="0" tIns="0" rIns="0" bIns="0" rtlCol="0"/>
            <a:lstStyle/>
            <a:p>
              <a:endParaRPr sz="1200"/>
            </a:p>
          </p:txBody>
        </p:sp>
      </p:grpSp>
      <p:sp>
        <p:nvSpPr>
          <p:cNvPr id="17" name="object 17"/>
          <p:cNvSpPr txBox="1"/>
          <p:nvPr/>
        </p:nvSpPr>
        <p:spPr>
          <a:xfrm>
            <a:off x="5983944" y="3508376"/>
            <a:ext cx="2874010" cy="480346"/>
          </a:xfrm>
          <a:prstGeom prst="rect">
            <a:avLst/>
          </a:prstGeom>
        </p:spPr>
        <p:txBody>
          <a:bodyPr vert="horz" wrap="square" lIns="0" tIns="8467" rIns="0" bIns="0" rtlCol="0">
            <a:spAutoFit/>
          </a:bodyPr>
          <a:lstStyle/>
          <a:p>
            <a:pPr marL="360275" marR="3387" indent="-352231">
              <a:spcBef>
                <a:spcPts val="67"/>
              </a:spcBef>
            </a:pPr>
            <a:r>
              <a:rPr sz="1533" spc="-130" dirty="0">
                <a:latin typeface="Century Gothic"/>
                <a:cs typeface="Century Gothic"/>
              </a:rPr>
              <a:t>a.</a:t>
            </a:r>
            <a:r>
              <a:rPr sz="1533" spc="-23" dirty="0">
                <a:latin typeface="Century Gothic"/>
                <a:cs typeface="Century Gothic"/>
              </a:rPr>
              <a:t> </a:t>
            </a:r>
            <a:r>
              <a:rPr sz="1533" spc="76" dirty="0">
                <a:latin typeface="Century Gothic"/>
                <a:cs typeface="Century Gothic"/>
              </a:rPr>
              <a:t>Establish</a:t>
            </a:r>
            <a:r>
              <a:rPr sz="1533" spc="-27" dirty="0">
                <a:latin typeface="Century Gothic"/>
                <a:cs typeface="Century Gothic"/>
              </a:rPr>
              <a:t> </a:t>
            </a:r>
            <a:r>
              <a:rPr sz="1533" spc="-20" dirty="0">
                <a:latin typeface="Century Gothic"/>
                <a:cs typeface="Century Gothic"/>
              </a:rPr>
              <a:t>scalable</a:t>
            </a:r>
            <a:r>
              <a:rPr sz="1533" spc="-27" dirty="0">
                <a:latin typeface="Century Gothic"/>
                <a:cs typeface="Century Gothic"/>
              </a:rPr>
              <a:t> </a:t>
            </a:r>
            <a:r>
              <a:rPr sz="1533" spc="27" dirty="0">
                <a:latin typeface="Century Gothic"/>
                <a:cs typeface="Century Gothic"/>
              </a:rPr>
              <a:t>newborn </a:t>
            </a:r>
            <a:r>
              <a:rPr sz="1533" spc="33" dirty="0">
                <a:latin typeface="Century Gothic"/>
                <a:cs typeface="Century Gothic"/>
              </a:rPr>
              <a:t>screening</a:t>
            </a:r>
            <a:r>
              <a:rPr sz="1533" spc="-3" dirty="0">
                <a:latin typeface="Century Gothic"/>
                <a:cs typeface="Century Gothic"/>
              </a:rPr>
              <a:t> </a:t>
            </a:r>
            <a:r>
              <a:rPr sz="1533" spc="27" dirty="0">
                <a:latin typeface="Century Gothic"/>
                <a:cs typeface="Century Gothic"/>
              </a:rPr>
              <a:t>ecosystems</a:t>
            </a:r>
            <a:endParaRPr sz="1533">
              <a:latin typeface="Century Gothic"/>
              <a:cs typeface="Century Gothic"/>
            </a:endParaRPr>
          </a:p>
        </p:txBody>
      </p:sp>
      <p:grpSp>
        <p:nvGrpSpPr>
          <p:cNvPr id="18" name="object 18"/>
          <p:cNvGrpSpPr/>
          <p:nvPr/>
        </p:nvGrpSpPr>
        <p:grpSpPr>
          <a:xfrm>
            <a:off x="8553991" y="3912084"/>
            <a:ext cx="3521710" cy="781473"/>
            <a:chOff x="12830986" y="5868125"/>
            <a:chExt cx="5282565" cy="1172210"/>
          </a:xfrm>
        </p:grpSpPr>
        <p:sp>
          <p:nvSpPr>
            <p:cNvPr id="19" name="object 19"/>
            <p:cNvSpPr/>
            <p:nvPr/>
          </p:nvSpPr>
          <p:spPr>
            <a:xfrm>
              <a:off x="12835749" y="5872888"/>
              <a:ext cx="5273040" cy="1162685"/>
            </a:xfrm>
            <a:custGeom>
              <a:avLst/>
              <a:gdLst/>
              <a:ahLst/>
              <a:cxnLst/>
              <a:rect l="l" t="t" r="r" b="b"/>
              <a:pathLst>
                <a:path w="5273040" h="1162684">
                  <a:moveTo>
                    <a:pt x="5078789" y="1162197"/>
                  </a:moveTo>
                  <a:lnTo>
                    <a:pt x="193724" y="1162197"/>
                  </a:lnTo>
                  <a:lnTo>
                    <a:pt x="149302" y="1157081"/>
                  </a:lnTo>
                  <a:lnTo>
                    <a:pt x="108525" y="1142509"/>
                  </a:lnTo>
                  <a:lnTo>
                    <a:pt x="72556" y="1119643"/>
                  </a:lnTo>
                  <a:lnTo>
                    <a:pt x="42556" y="1089646"/>
                  </a:lnTo>
                  <a:lnTo>
                    <a:pt x="19688" y="1053681"/>
                  </a:lnTo>
                  <a:lnTo>
                    <a:pt x="5115" y="1012910"/>
                  </a:lnTo>
                  <a:lnTo>
                    <a:pt x="0" y="968498"/>
                  </a:lnTo>
                  <a:lnTo>
                    <a:pt x="0" y="193724"/>
                  </a:lnTo>
                  <a:lnTo>
                    <a:pt x="5115" y="149302"/>
                  </a:lnTo>
                  <a:lnTo>
                    <a:pt x="19688" y="108525"/>
                  </a:lnTo>
                  <a:lnTo>
                    <a:pt x="42556" y="72556"/>
                  </a:lnTo>
                  <a:lnTo>
                    <a:pt x="72556" y="42556"/>
                  </a:lnTo>
                  <a:lnTo>
                    <a:pt x="108525" y="19688"/>
                  </a:lnTo>
                  <a:lnTo>
                    <a:pt x="149302" y="5115"/>
                  </a:lnTo>
                  <a:lnTo>
                    <a:pt x="193724" y="0"/>
                  </a:lnTo>
                  <a:lnTo>
                    <a:pt x="5078789" y="0"/>
                  </a:lnTo>
                  <a:lnTo>
                    <a:pt x="5116757" y="3758"/>
                  </a:lnTo>
                  <a:lnTo>
                    <a:pt x="5186262" y="32558"/>
                  </a:lnTo>
                  <a:lnTo>
                    <a:pt x="5215764" y="56749"/>
                  </a:lnTo>
                  <a:lnTo>
                    <a:pt x="5239952" y="86252"/>
                  </a:lnTo>
                  <a:lnTo>
                    <a:pt x="5268734" y="155756"/>
                  </a:lnTo>
                  <a:lnTo>
                    <a:pt x="5272489" y="193724"/>
                  </a:lnTo>
                  <a:lnTo>
                    <a:pt x="5272489" y="968498"/>
                  </a:lnTo>
                  <a:lnTo>
                    <a:pt x="5267374" y="1012910"/>
                  </a:lnTo>
                  <a:lnTo>
                    <a:pt x="5252805" y="1053681"/>
                  </a:lnTo>
                  <a:lnTo>
                    <a:pt x="5229942" y="1089646"/>
                  </a:lnTo>
                  <a:lnTo>
                    <a:pt x="5199948" y="1119643"/>
                  </a:lnTo>
                  <a:lnTo>
                    <a:pt x="5163983" y="1142509"/>
                  </a:lnTo>
                  <a:lnTo>
                    <a:pt x="5123210" y="1157081"/>
                  </a:lnTo>
                  <a:lnTo>
                    <a:pt x="5078789" y="1162197"/>
                  </a:lnTo>
                  <a:close/>
                </a:path>
              </a:pathLst>
            </a:custGeom>
            <a:solidFill>
              <a:srgbClr val="D8D8D8"/>
            </a:solidFill>
          </p:spPr>
          <p:txBody>
            <a:bodyPr wrap="square" lIns="0" tIns="0" rIns="0" bIns="0" rtlCol="0"/>
            <a:lstStyle/>
            <a:p>
              <a:endParaRPr sz="1200"/>
            </a:p>
          </p:txBody>
        </p:sp>
        <p:sp>
          <p:nvSpPr>
            <p:cNvPr id="20" name="object 20"/>
            <p:cNvSpPr/>
            <p:nvPr/>
          </p:nvSpPr>
          <p:spPr>
            <a:xfrm>
              <a:off x="12835749" y="5872888"/>
              <a:ext cx="5273040" cy="1162685"/>
            </a:xfrm>
            <a:custGeom>
              <a:avLst/>
              <a:gdLst/>
              <a:ahLst/>
              <a:cxnLst/>
              <a:rect l="l" t="t" r="r" b="b"/>
              <a:pathLst>
                <a:path w="5273040" h="1162684">
                  <a:moveTo>
                    <a:pt x="0" y="193724"/>
                  </a:moveTo>
                  <a:lnTo>
                    <a:pt x="5115" y="149302"/>
                  </a:lnTo>
                  <a:lnTo>
                    <a:pt x="19688" y="108525"/>
                  </a:lnTo>
                  <a:lnTo>
                    <a:pt x="42556" y="72556"/>
                  </a:lnTo>
                  <a:lnTo>
                    <a:pt x="72556" y="42556"/>
                  </a:lnTo>
                  <a:lnTo>
                    <a:pt x="108525" y="19688"/>
                  </a:lnTo>
                  <a:lnTo>
                    <a:pt x="149302" y="5115"/>
                  </a:lnTo>
                  <a:lnTo>
                    <a:pt x="193724" y="0"/>
                  </a:lnTo>
                  <a:lnTo>
                    <a:pt x="5078789" y="0"/>
                  </a:lnTo>
                  <a:lnTo>
                    <a:pt x="5116757" y="3758"/>
                  </a:lnTo>
                  <a:lnTo>
                    <a:pt x="5186262" y="32558"/>
                  </a:lnTo>
                  <a:lnTo>
                    <a:pt x="5215764" y="56749"/>
                  </a:lnTo>
                  <a:lnTo>
                    <a:pt x="5239952" y="86252"/>
                  </a:lnTo>
                  <a:lnTo>
                    <a:pt x="5268734" y="155756"/>
                  </a:lnTo>
                  <a:lnTo>
                    <a:pt x="5272489" y="193724"/>
                  </a:lnTo>
                  <a:lnTo>
                    <a:pt x="5272489" y="968498"/>
                  </a:lnTo>
                  <a:lnTo>
                    <a:pt x="5267374" y="1012910"/>
                  </a:lnTo>
                  <a:lnTo>
                    <a:pt x="5252805" y="1053681"/>
                  </a:lnTo>
                  <a:lnTo>
                    <a:pt x="5229942" y="1089646"/>
                  </a:lnTo>
                  <a:lnTo>
                    <a:pt x="5199948" y="1119643"/>
                  </a:lnTo>
                  <a:lnTo>
                    <a:pt x="5163983" y="1142509"/>
                  </a:lnTo>
                  <a:lnTo>
                    <a:pt x="5123210" y="1157081"/>
                  </a:lnTo>
                  <a:lnTo>
                    <a:pt x="5078789" y="1162197"/>
                  </a:lnTo>
                  <a:lnTo>
                    <a:pt x="193724" y="1162197"/>
                  </a:lnTo>
                  <a:lnTo>
                    <a:pt x="149302" y="1157081"/>
                  </a:lnTo>
                  <a:lnTo>
                    <a:pt x="108525" y="1142509"/>
                  </a:lnTo>
                  <a:lnTo>
                    <a:pt x="72556" y="1119643"/>
                  </a:lnTo>
                  <a:lnTo>
                    <a:pt x="42556" y="1089646"/>
                  </a:lnTo>
                  <a:lnTo>
                    <a:pt x="19688" y="1053681"/>
                  </a:lnTo>
                  <a:lnTo>
                    <a:pt x="5115" y="1012910"/>
                  </a:lnTo>
                  <a:lnTo>
                    <a:pt x="0" y="968498"/>
                  </a:lnTo>
                  <a:lnTo>
                    <a:pt x="0" y="193724"/>
                  </a:lnTo>
                  <a:close/>
                </a:path>
              </a:pathLst>
            </a:custGeom>
            <a:ln w="9524">
              <a:solidFill>
                <a:srgbClr val="212121"/>
              </a:solidFill>
            </a:ln>
          </p:spPr>
          <p:txBody>
            <a:bodyPr wrap="square" lIns="0" tIns="0" rIns="0" bIns="0" rtlCol="0"/>
            <a:lstStyle/>
            <a:p>
              <a:endParaRPr sz="1200"/>
            </a:p>
          </p:txBody>
        </p:sp>
      </p:grpSp>
      <p:sp>
        <p:nvSpPr>
          <p:cNvPr id="21" name="object 21"/>
          <p:cNvSpPr txBox="1"/>
          <p:nvPr/>
        </p:nvSpPr>
        <p:spPr>
          <a:xfrm>
            <a:off x="9115992" y="4083031"/>
            <a:ext cx="2703830" cy="480346"/>
          </a:xfrm>
          <a:prstGeom prst="rect">
            <a:avLst/>
          </a:prstGeom>
        </p:spPr>
        <p:txBody>
          <a:bodyPr vert="horz" wrap="square" lIns="0" tIns="8467" rIns="0" bIns="0" rtlCol="0">
            <a:spAutoFit/>
          </a:bodyPr>
          <a:lstStyle/>
          <a:p>
            <a:pPr marL="566872" marR="3387" indent="-558828">
              <a:spcBef>
                <a:spcPts val="67"/>
              </a:spcBef>
            </a:pPr>
            <a:r>
              <a:rPr sz="1533" spc="-57" dirty="0">
                <a:latin typeface="Century Gothic"/>
                <a:cs typeface="Century Gothic"/>
              </a:rPr>
              <a:t>b.</a:t>
            </a:r>
            <a:r>
              <a:rPr sz="1533" spc="-33" dirty="0">
                <a:latin typeface="Century Gothic"/>
                <a:cs typeface="Century Gothic"/>
              </a:rPr>
              <a:t> </a:t>
            </a:r>
            <a:r>
              <a:rPr sz="1533" spc="-17" dirty="0">
                <a:latin typeface="Century Gothic"/>
                <a:cs typeface="Century Gothic"/>
              </a:rPr>
              <a:t>Leverage</a:t>
            </a:r>
            <a:r>
              <a:rPr sz="1533" spc="-30" dirty="0">
                <a:latin typeface="Century Gothic"/>
                <a:cs typeface="Century Gothic"/>
              </a:rPr>
              <a:t> </a:t>
            </a:r>
            <a:r>
              <a:rPr sz="1533" dirty="0">
                <a:latin typeface="Century Gothic"/>
                <a:cs typeface="Century Gothic"/>
              </a:rPr>
              <a:t>technology</a:t>
            </a:r>
            <a:r>
              <a:rPr sz="1533" spc="-30" dirty="0">
                <a:latin typeface="Century Gothic"/>
                <a:cs typeface="Century Gothic"/>
              </a:rPr>
              <a:t> </a:t>
            </a:r>
            <a:r>
              <a:rPr sz="1533" spc="-17" dirty="0">
                <a:latin typeface="Century Gothic"/>
                <a:cs typeface="Century Gothic"/>
              </a:rPr>
              <a:t>and </a:t>
            </a:r>
            <a:r>
              <a:rPr sz="1533" spc="-50" dirty="0">
                <a:latin typeface="Century Gothic"/>
                <a:cs typeface="Century Gothic"/>
              </a:rPr>
              <a:t>data</a:t>
            </a:r>
            <a:r>
              <a:rPr sz="1533" spc="-53" dirty="0">
                <a:latin typeface="Century Gothic"/>
                <a:cs typeface="Century Gothic"/>
              </a:rPr>
              <a:t> </a:t>
            </a:r>
            <a:r>
              <a:rPr sz="1533" spc="30" dirty="0">
                <a:latin typeface="Century Gothic"/>
                <a:cs typeface="Century Gothic"/>
              </a:rPr>
              <a:t>integration</a:t>
            </a:r>
            <a:endParaRPr sz="1533">
              <a:latin typeface="Century Gothic"/>
              <a:cs typeface="Century Gothic"/>
            </a:endParaRPr>
          </a:p>
        </p:txBody>
      </p:sp>
      <p:grpSp>
        <p:nvGrpSpPr>
          <p:cNvPr id="22" name="object 22"/>
          <p:cNvGrpSpPr/>
          <p:nvPr/>
        </p:nvGrpSpPr>
        <p:grpSpPr>
          <a:xfrm>
            <a:off x="5506914" y="4500749"/>
            <a:ext cx="3521710" cy="781473"/>
            <a:chOff x="8260370" y="6751123"/>
            <a:chExt cx="5282565" cy="1172210"/>
          </a:xfrm>
        </p:grpSpPr>
        <p:sp>
          <p:nvSpPr>
            <p:cNvPr id="23" name="object 23"/>
            <p:cNvSpPr/>
            <p:nvPr/>
          </p:nvSpPr>
          <p:spPr>
            <a:xfrm>
              <a:off x="8265133" y="6755886"/>
              <a:ext cx="5273040" cy="1162685"/>
            </a:xfrm>
            <a:custGeom>
              <a:avLst/>
              <a:gdLst/>
              <a:ahLst/>
              <a:cxnLst/>
              <a:rect l="l" t="t" r="r" b="b"/>
              <a:pathLst>
                <a:path w="5273040" h="1162684">
                  <a:moveTo>
                    <a:pt x="5078789" y="1162197"/>
                  </a:moveTo>
                  <a:lnTo>
                    <a:pt x="193724" y="1162197"/>
                  </a:lnTo>
                  <a:lnTo>
                    <a:pt x="149302" y="1157081"/>
                  </a:lnTo>
                  <a:lnTo>
                    <a:pt x="108525" y="1142509"/>
                  </a:lnTo>
                  <a:lnTo>
                    <a:pt x="72556" y="1119643"/>
                  </a:lnTo>
                  <a:lnTo>
                    <a:pt x="42556" y="1089646"/>
                  </a:lnTo>
                  <a:lnTo>
                    <a:pt x="19688" y="1053681"/>
                  </a:lnTo>
                  <a:lnTo>
                    <a:pt x="5115" y="1012910"/>
                  </a:lnTo>
                  <a:lnTo>
                    <a:pt x="0" y="968498"/>
                  </a:lnTo>
                  <a:lnTo>
                    <a:pt x="0" y="193724"/>
                  </a:lnTo>
                  <a:lnTo>
                    <a:pt x="5115" y="149302"/>
                  </a:lnTo>
                  <a:lnTo>
                    <a:pt x="19688" y="108525"/>
                  </a:lnTo>
                  <a:lnTo>
                    <a:pt x="42556" y="72556"/>
                  </a:lnTo>
                  <a:lnTo>
                    <a:pt x="72556" y="42556"/>
                  </a:lnTo>
                  <a:lnTo>
                    <a:pt x="108525" y="19688"/>
                  </a:lnTo>
                  <a:lnTo>
                    <a:pt x="149302" y="5115"/>
                  </a:lnTo>
                  <a:lnTo>
                    <a:pt x="193724" y="0"/>
                  </a:lnTo>
                  <a:lnTo>
                    <a:pt x="5078789" y="0"/>
                  </a:lnTo>
                  <a:lnTo>
                    <a:pt x="5116757" y="3758"/>
                  </a:lnTo>
                  <a:lnTo>
                    <a:pt x="5186262" y="32558"/>
                  </a:lnTo>
                  <a:lnTo>
                    <a:pt x="5215764" y="56749"/>
                  </a:lnTo>
                  <a:lnTo>
                    <a:pt x="5239956" y="86252"/>
                  </a:lnTo>
                  <a:lnTo>
                    <a:pt x="5268755" y="155756"/>
                  </a:lnTo>
                  <a:lnTo>
                    <a:pt x="5272514" y="193724"/>
                  </a:lnTo>
                  <a:lnTo>
                    <a:pt x="5272514" y="968498"/>
                  </a:lnTo>
                  <a:lnTo>
                    <a:pt x="5267398" y="1012910"/>
                  </a:lnTo>
                  <a:lnTo>
                    <a:pt x="5252825" y="1053681"/>
                  </a:lnTo>
                  <a:lnTo>
                    <a:pt x="5229957" y="1089646"/>
                  </a:lnTo>
                  <a:lnTo>
                    <a:pt x="5199958" y="1119643"/>
                  </a:lnTo>
                  <a:lnTo>
                    <a:pt x="5163988" y="1142509"/>
                  </a:lnTo>
                  <a:lnTo>
                    <a:pt x="5123211" y="1157081"/>
                  </a:lnTo>
                  <a:lnTo>
                    <a:pt x="5078789" y="1162197"/>
                  </a:lnTo>
                  <a:close/>
                </a:path>
              </a:pathLst>
            </a:custGeom>
            <a:solidFill>
              <a:srgbClr val="D8D8D8"/>
            </a:solidFill>
          </p:spPr>
          <p:txBody>
            <a:bodyPr wrap="square" lIns="0" tIns="0" rIns="0" bIns="0" rtlCol="0"/>
            <a:lstStyle/>
            <a:p>
              <a:endParaRPr sz="1200"/>
            </a:p>
          </p:txBody>
        </p:sp>
        <p:sp>
          <p:nvSpPr>
            <p:cNvPr id="24" name="object 24"/>
            <p:cNvSpPr/>
            <p:nvPr/>
          </p:nvSpPr>
          <p:spPr>
            <a:xfrm>
              <a:off x="8265133" y="6755886"/>
              <a:ext cx="5273040" cy="1162685"/>
            </a:xfrm>
            <a:custGeom>
              <a:avLst/>
              <a:gdLst/>
              <a:ahLst/>
              <a:cxnLst/>
              <a:rect l="l" t="t" r="r" b="b"/>
              <a:pathLst>
                <a:path w="5273040" h="1162684">
                  <a:moveTo>
                    <a:pt x="0" y="193724"/>
                  </a:moveTo>
                  <a:lnTo>
                    <a:pt x="5115" y="149302"/>
                  </a:lnTo>
                  <a:lnTo>
                    <a:pt x="19688" y="108525"/>
                  </a:lnTo>
                  <a:lnTo>
                    <a:pt x="42556" y="72556"/>
                  </a:lnTo>
                  <a:lnTo>
                    <a:pt x="72556" y="42556"/>
                  </a:lnTo>
                  <a:lnTo>
                    <a:pt x="108525" y="19688"/>
                  </a:lnTo>
                  <a:lnTo>
                    <a:pt x="149302" y="5115"/>
                  </a:lnTo>
                  <a:lnTo>
                    <a:pt x="193724" y="0"/>
                  </a:lnTo>
                  <a:lnTo>
                    <a:pt x="5078789" y="0"/>
                  </a:lnTo>
                  <a:lnTo>
                    <a:pt x="5116757" y="3758"/>
                  </a:lnTo>
                  <a:lnTo>
                    <a:pt x="5186262" y="32558"/>
                  </a:lnTo>
                  <a:lnTo>
                    <a:pt x="5215764" y="56749"/>
                  </a:lnTo>
                  <a:lnTo>
                    <a:pt x="5239956" y="86252"/>
                  </a:lnTo>
                  <a:lnTo>
                    <a:pt x="5268755" y="155756"/>
                  </a:lnTo>
                  <a:lnTo>
                    <a:pt x="5272514" y="193724"/>
                  </a:lnTo>
                  <a:lnTo>
                    <a:pt x="5272514" y="968498"/>
                  </a:lnTo>
                  <a:lnTo>
                    <a:pt x="5267398" y="1012910"/>
                  </a:lnTo>
                  <a:lnTo>
                    <a:pt x="5252825" y="1053681"/>
                  </a:lnTo>
                  <a:lnTo>
                    <a:pt x="5229957" y="1089646"/>
                  </a:lnTo>
                  <a:lnTo>
                    <a:pt x="5199958" y="1119643"/>
                  </a:lnTo>
                  <a:lnTo>
                    <a:pt x="5163988" y="1142509"/>
                  </a:lnTo>
                  <a:lnTo>
                    <a:pt x="5123211" y="1157081"/>
                  </a:lnTo>
                  <a:lnTo>
                    <a:pt x="5078789" y="1162197"/>
                  </a:lnTo>
                  <a:lnTo>
                    <a:pt x="193724" y="1162197"/>
                  </a:lnTo>
                  <a:lnTo>
                    <a:pt x="149302" y="1157081"/>
                  </a:lnTo>
                  <a:lnTo>
                    <a:pt x="108525" y="1142509"/>
                  </a:lnTo>
                  <a:lnTo>
                    <a:pt x="72556" y="1119643"/>
                  </a:lnTo>
                  <a:lnTo>
                    <a:pt x="42556" y="1089646"/>
                  </a:lnTo>
                  <a:lnTo>
                    <a:pt x="19688" y="1053681"/>
                  </a:lnTo>
                  <a:lnTo>
                    <a:pt x="5115" y="1012910"/>
                  </a:lnTo>
                  <a:lnTo>
                    <a:pt x="0" y="968498"/>
                  </a:lnTo>
                  <a:lnTo>
                    <a:pt x="0" y="193724"/>
                  </a:lnTo>
                  <a:close/>
                </a:path>
              </a:pathLst>
            </a:custGeom>
            <a:ln w="9524">
              <a:solidFill>
                <a:srgbClr val="212121"/>
              </a:solidFill>
            </a:ln>
          </p:spPr>
          <p:txBody>
            <a:bodyPr wrap="square" lIns="0" tIns="0" rIns="0" bIns="0" rtlCol="0"/>
            <a:lstStyle/>
            <a:p>
              <a:endParaRPr sz="1200"/>
            </a:p>
          </p:txBody>
        </p:sp>
      </p:grpSp>
      <p:sp>
        <p:nvSpPr>
          <p:cNvPr id="25" name="object 25"/>
          <p:cNvSpPr txBox="1"/>
          <p:nvPr/>
        </p:nvSpPr>
        <p:spPr>
          <a:xfrm>
            <a:off x="6058981" y="4671693"/>
            <a:ext cx="2723727" cy="480346"/>
          </a:xfrm>
          <a:prstGeom prst="rect">
            <a:avLst/>
          </a:prstGeom>
        </p:spPr>
        <p:txBody>
          <a:bodyPr vert="horz" wrap="square" lIns="0" tIns="8467" rIns="0" bIns="0" rtlCol="0">
            <a:spAutoFit/>
          </a:bodyPr>
          <a:lstStyle/>
          <a:p>
            <a:pPr marL="298888" marR="3387" indent="-290845">
              <a:spcBef>
                <a:spcPts val="67"/>
              </a:spcBef>
            </a:pPr>
            <a:r>
              <a:rPr sz="1533" spc="-107" dirty="0">
                <a:latin typeface="Century Gothic"/>
                <a:cs typeface="Century Gothic"/>
              </a:rPr>
              <a:t>c.</a:t>
            </a:r>
            <a:r>
              <a:rPr sz="1533" spc="-20" dirty="0">
                <a:latin typeface="Century Gothic"/>
                <a:cs typeface="Century Gothic"/>
              </a:rPr>
              <a:t> </a:t>
            </a:r>
            <a:r>
              <a:rPr sz="1533" spc="47" dirty="0">
                <a:latin typeface="Century Gothic"/>
                <a:cs typeface="Century Gothic"/>
              </a:rPr>
              <a:t>Drive</a:t>
            </a:r>
            <a:r>
              <a:rPr sz="1533" spc="-20" dirty="0">
                <a:latin typeface="Century Gothic"/>
                <a:cs typeface="Century Gothic"/>
              </a:rPr>
              <a:t> </a:t>
            </a:r>
            <a:r>
              <a:rPr sz="1533" dirty="0">
                <a:latin typeface="Century Gothic"/>
                <a:cs typeface="Century Gothic"/>
              </a:rPr>
              <a:t>policy</a:t>
            </a:r>
            <a:r>
              <a:rPr sz="1533" spc="-20" dirty="0">
                <a:latin typeface="Century Gothic"/>
                <a:cs typeface="Century Gothic"/>
              </a:rPr>
              <a:t> </a:t>
            </a:r>
            <a:r>
              <a:rPr sz="1533" spc="40" dirty="0">
                <a:latin typeface="Century Gothic"/>
                <a:cs typeface="Century Gothic"/>
              </a:rPr>
              <a:t>harmony</a:t>
            </a:r>
            <a:r>
              <a:rPr sz="1533" spc="-20" dirty="0">
                <a:latin typeface="Century Gothic"/>
                <a:cs typeface="Century Gothic"/>
              </a:rPr>
              <a:t> </a:t>
            </a:r>
            <a:r>
              <a:rPr sz="1533" spc="-17" dirty="0">
                <a:latin typeface="Century Gothic"/>
                <a:cs typeface="Century Gothic"/>
              </a:rPr>
              <a:t>and </a:t>
            </a:r>
            <a:r>
              <a:rPr sz="1533" dirty="0">
                <a:latin typeface="Century Gothic"/>
                <a:cs typeface="Century Gothic"/>
              </a:rPr>
              <a:t>regional</a:t>
            </a:r>
            <a:r>
              <a:rPr sz="1533" spc="167" dirty="0">
                <a:latin typeface="Century Gothic"/>
                <a:cs typeface="Century Gothic"/>
              </a:rPr>
              <a:t> </a:t>
            </a:r>
            <a:r>
              <a:rPr sz="1533" spc="-7" dirty="0">
                <a:latin typeface="Century Gothic"/>
                <a:cs typeface="Century Gothic"/>
              </a:rPr>
              <a:t>collaboration</a:t>
            </a:r>
            <a:endParaRPr sz="1533">
              <a:latin typeface="Century Gothic"/>
              <a:cs typeface="Century Gothic"/>
            </a:endParaRPr>
          </a:p>
        </p:txBody>
      </p:sp>
      <p:grpSp>
        <p:nvGrpSpPr>
          <p:cNvPr id="26" name="object 26"/>
          <p:cNvGrpSpPr/>
          <p:nvPr/>
        </p:nvGrpSpPr>
        <p:grpSpPr>
          <a:xfrm>
            <a:off x="8554008" y="4999832"/>
            <a:ext cx="3521710" cy="781473"/>
            <a:chOff x="12831011" y="7499747"/>
            <a:chExt cx="5282565" cy="1172210"/>
          </a:xfrm>
        </p:grpSpPr>
        <p:sp>
          <p:nvSpPr>
            <p:cNvPr id="27" name="object 27"/>
            <p:cNvSpPr/>
            <p:nvPr/>
          </p:nvSpPr>
          <p:spPr>
            <a:xfrm>
              <a:off x="12835773" y="7504510"/>
              <a:ext cx="5273040" cy="1162685"/>
            </a:xfrm>
            <a:custGeom>
              <a:avLst/>
              <a:gdLst/>
              <a:ahLst/>
              <a:cxnLst/>
              <a:rect l="l" t="t" r="r" b="b"/>
              <a:pathLst>
                <a:path w="5273040" h="1162684">
                  <a:moveTo>
                    <a:pt x="5078789" y="1162197"/>
                  </a:moveTo>
                  <a:lnTo>
                    <a:pt x="193699" y="1162197"/>
                  </a:lnTo>
                  <a:lnTo>
                    <a:pt x="149286" y="1157083"/>
                  </a:lnTo>
                  <a:lnTo>
                    <a:pt x="108516" y="1142513"/>
                  </a:lnTo>
                  <a:lnTo>
                    <a:pt x="72551" y="1119651"/>
                  </a:lnTo>
                  <a:lnTo>
                    <a:pt x="42554" y="1089656"/>
                  </a:lnTo>
                  <a:lnTo>
                    <a:pt x="19688" y="1053692"/>
                  </a:lnTo>
                  <a:lnTo>
                    <a:pt x="5115" y="1012918"/>
                  </a:lnTo>
                  <a:lnTo>
                    <a:pt x="0" y="968498"/>
                  </a:lnTo>
                  <a:lnTo>
                    <a:pt x="0" y="193724"/>
                  </a:lnTo>
                  <a:lnTo>
                    <a:pt x="5115" y="149302"/>
                  </a:lnTo>
                  <a:lnTo>
                    <a:pt x="19688" y="108525"/>
                  </a:lnTo>
                  <a:lnTo>
                    <a:pt x="42554" y="72556"/>
                  </a:lnTo>
                  <a:lnTo>
                    <a:pt x="72551" y="42556"/>
                  </a:lnTo>
                  <a:lnTo>
                    <a:pt x="108516" y="19688"/>
                  </a:lnTo>
                  <a:lnTo>
                    <a:pt x="149286" y="5115"/>
                  </a:lnTo>
                  <a:lnTo>
                    <a:pt x="193699" y="0"/>
                  </a:lnTo>
                  <a:lnTo>
                    <a:pt x="5078789" y="0"/>
                  </a:lnTo>
                  <a:lnTo>
                    <a:pt x="5116757" y="3758"/>
                  </a:lnTo>
                  <a:lnTo>
                    <a:pt x="5186262" y="32558"/>
                  </a:lnTo>
                  <a:lnTo>
                    <a:pt x="5215764" y="56749"/>
                  </a:lnTo>
                  <a:lnTo>
                    <a:pt x="5239952" y="86252"/>
                  </a:lnTo>
                  <a:lnTo>
                    <a:pt x="5268734" y="155756"/>
                  </a:lnTo>
                  <a:lnTo>
                    <a:pt x="5272489" y="193724"/>
                  </a:lnTo>
                  <a:lnTo>
                    <a:pt x="5272489" y="968498"/>
                  </a:lnTo>
                  <a:lnTo>
                    <a:pt x="5267373" y="1012918"/>
                  </a:lnTo>
                  <a:lnTo>
                    <a:pt x="5252801" y="1053692"/>
                  </a:lnTo>
                  <a:lnTo>
                    <a:pt x="5229934" y="1089656"/>
                  </a:lnTo>
                  <a:lnTo>
                    <a:pt x="5199937" y="1119651"/>
                  </a:lnTo>
                  <a:lnTo>
                    <a:pt x="5163972" y="1142513"/>
                  </a:lnTo>
                  <a:lnTo>
                    <a:pt x="5123202" y="1157083"/>
                  </a:lnTo>
                  <a:lnTo>
                    <a:pt x="5078789" y="1162197"/>
                  </a:lnTo>
                  <a:close/>
                </a:path>
              </a:pathLst>
            </a:custGeom>
            <a:solidFill>
              <a:srgbClr val="D8D8D8"/>
            </a:solidFill>
          </p:spPr>
          <p:txBody>
            <a:bodyPr wrap="square" lIns="0" tIns="0" rIns="0" bIns="0" rtlCol="0"/>
            <a:lstStyle/>
            <a:p>
              <a:endParaRPr sz="1200"/>
            </a:p>
          </p:txBody>
        </p:sp>
        <p:sp>
          <p:nvSpPr>
            <p:cNvPr id="28" name="object 28"/>
            <p:cNvSpPr/>
            <p:nvPr/>
          </p:nvSpPr>
          <p:spPr>
            <a:xfrm>
              <a:off x="12835773" y="7504510"/>
              <a:ext cx="5273040" cy="1162685"/>
            </a:xfrm>
            <a:custGeom>
              <a:avLst/>
              <a:gdLst/>
              <a:ahLst/>
              <a:cxnLst/>
              <a:rect l="l" t="t" r="r" b="b"/>
              <a:pathLst>
                <a:path w="5273040" h="1162684">
                  <a:moveTo>
                    <a:pt x="0" y="193724"/>
                  </a:moveTo>
                  <a:lnTo>
                    <a:pt x="5115" y="149302"/>
                  </a:lnTo>
                  <a:lnTo>
                    <a:pt x="19688" y="108525"/>
                  </a:lnTo>
                  <a:lnTo>
                    <a:pt x="42554" y="72556"/>
                  </a:lnTo>
                  <a:lnTo>
                    <a:pt x="72551" y="42556"/>
                  </a:lnTo>
                  <a:lnTo>
                    <a:pt x="108516" y="19688"/>
                  </a:lnTo>
                  <a:lnTo>
                    <a:pt x="149286" y="5115"/>
                  </a:lnTo>
                  <a:lnTo>
                    <a:pt x="193699" y="0"/>
                  </a:lnTo>
                  <a:lnTo>
                    <a:pt x="5078789" y="0"/>
                  </a:lnTo>
                  <a:lnTo>
                    <a:pt x="5116757" y="3758"/>
                  </a:lnTo>
                  <a:lnTo>
                    <a:pt x="5186262" y="32558"/>
                  </a:lnTo>
                  <a:lnTo>
                    <a:pt x="5215764" y="56749"/>
                  </a:lnTo>
                  <a:lnTo>
                    <a:pt x="5239952" y="86252"/>
                  </a:lnTo>
                  <a:lnTo>
                    <a:pt x="5268734" y="155756"/>
                  </a:lnTo>
                  <a:lnTo>
                    <a:pt x="5272489" y="193724"/>
                  </a:lnTo>
                  <a:lnTo>
                    <a:pt x="5272489" y="968498"/>
                  </a:lnTo>
                  <a:lnTo>
                    <a:pt x="5267373" y="1012918"/>
                  </a:lnTo>
                  <a:lnTo>
                    <a:pt x="5252801" y="1053692"/>
                  </a:lnTo>
                  <a:lnTo>
                    <a:pt x="5229934" y="1089656"/>
                  </a:lnTo>
                  <a:lnTo>
                    <a:pt x="5199937" y="1119651"/>
                  </a:lnTo>
                  <a:lnTo>
                    <a:pt x="5163972" y="1142513"/>
                  </a:lnTo>
                  <a:lnTo>
                    <a:pt x="5123202" y="1157083"/>
                  </a:lnTo>
                  <a:lnTo>
                    <a:pt x="5078789" y="1162197"/>
                  </a:lnTo>
                  <a:lnTo>
                    <a:pt x="193699" y="1162197"/>
                  </a:lnTo>
                  <a:lnTo>
                    <a:pt x="149286" y="1157083"/>
                  </a:lnTo>
                  <a:lnTo>
                    <a:pt x="108516" y="1142513"/>
                  </a:lnTo>
                  <a:lnTo>
                    <a:pt x="72551" y="1119651"/>
                  </a:lnTo>
                  <a:lnTo>
                    <a:pt x="42554" y="1089656"/>
                  </a:lnTo>
                  <a:lnTo>
                    <a:pt x="19688" y="1053692"/>
                  </a:lnTo>
                  <a:lnTo>
                    <a:pt x="5115" y="1012918"/>
                  </a:lnTo>
                  <a:lnTo>
                    <a:pt x="0" y="968498"/>
                  </a:lnTo>
                  <a:lnTo>
                    <a:pt x="0" y="193724"/>
                  </a:lnTo>
                  <a:close/>
                </a:path>
              </a:pathLst>
            </a:custGeom>
            <a:ln w="9524">
              <a:solidFill>
                <a:srgbClr val="212121"/>
              </a:solidFill>
            </a:ln>
          </p:spPr>
          <p:txBody>
            <a:bodyPr wrap="square" lIns="0" tIns="0" rIns="0" bIns="0" rtlCol="0"/>
            <a:lstStyle/>
            <a:p>
              <a:endParaRPr sz="1200"/>
            </a:p>
          </p:txBody>
        </p:sp>
      </p:grpSp>
      <p:sp>
        <p:nvSpPr>
          <p:cNvPr id="29" name="object 29"/>
          <p:cNvSpPr txBox="1"/>
          <p:nvPr/>
        </p:nvSpPr>
        <p:spPr>
          <a:xfrm>
            <a:off x="9144509" y="5170777"/>
            <a:ext cx="2646680" cy="480346"/>
          </a:xfrm>
          <a:prstGeom prst="rect">
            <a:avLst/>
          </a:prstGeom>
        </p:spPr>
        <p:txBody>
          <a:bodyPr vert="horz" wrap="square" lIns="0" tIns="8467" rIns="0" bIns="0" rtlCol="0">
            <a:spAutoFit/>
          </a:bodyPr>
          <a:lstStyle/>
          <a:p>
            <a:pPr marL="624871" marR="3387" indent="-616827">
              <a:spcBef>
                <a:spcPts val="67"/>
              </a:spcBef>
            </a:pPr>
            <a:r>
              <a:rPr sz="1533" spc="-37" dirty="0">
                <a:latin typeface="Century Gothic"/>
                <a:cs typeface="Century Gothic"/>
              </a:rPr>
              <a:t>d.</a:t>
            </a:r>
            <a:r>
              <a:rPr sz="1533" spc="-40" dirty="0">
                <a:latin typeface="Century Gothic"/>
                <a:cs typeface="Century Gothic"/>
              </a:rPr>
              <a:t> </a:t>
            </a:r>
            <a:r>
              <a:rPr sz="1533" spc="67" dirty="0">
                <a:latin typeface="Century Gothic"/>
                <a:cs typeface="Century Gothic"/>
              </a:rPr>
              <a:t>Strengthen</a:t>
            </a:r>
            <a:r>
              <a:rPr sz="1533" spc="-37" dirty="0">
                <a:latin typeface="Century Gothic"/>
                <a:cs typeface="Century Gothic"/>
              </a:rPr>
              <a:t> </a:t>
            </a:r>
            <a:r>
              <a:rPr sz="1533" spc="-60" dirty="0">
                <a:latin typeface="Century Gothic"/>
                <a:cs typeface="Century Gothic"/>
              </a:rPr>
              <a:t>capacity</a:t>
            </a:r>
            <a:r>
              <a:rPr sz="1533" spc="-37" dirty="0">
                <a:latin typeface="Century Gothic"/>
                <a:cs typeface="Century Gothic"/>
              </a:rPr>
              <a:t> </a:t>
            </a:r>
            <a:r>
              <a:rPr sz="1533" spc="-17" dirty="0">
                <a:latin typeface="Century Gothic"/>
                <a:cs typeface="Century Gothic"/>
              </a:rPr>
              <a:t>and </a:t>
            </a:r>
            <a:r>
              <a:rPr sz="1533" spc="-13" dirty="0">
                <a:latin typeface="Century Gothic"/>
                <a:cs typeface="Century Gothic"/>
              </a:rPr>
              <a:t>local</a:t>
            </a:r>
            <a:r>
              <a:rPr sz="1533" spc="-67" dirty="0">
                <a:latin typeface="Century Gothic"/>
                <a:cs typeface="Century Gothic"/>
              </a:rPr>
              <a:t> </a:t>
            </a:r>
            <a:r>
              <a:rPr sz="1533" spc="30" dirty="0">
                <a:latin typeface="Century Gothic"/>
                <a:cs typeface="Century Gothic"/>
              </a:rPr>
              <a:t>expertise</a:t>
            </a:r>
            <a:endParaRPr sz="1533">
              <a:latin typeface="Century Gothic"/>
              <a:cs typeface="Century Gothic"/>
            </a:endParaRPr>
          </a:p>
        </p:txBody>
      </p:sp>
      <p:grpSp>
        <p:nvGrpSpPr>
          <p:cNvPr id="30" name="object 30"/>
          <p:cNvGrpSpPr/>
          <p:nvPr/>
        </p:nvGrpSpPr>
        <p:grpSpPr>
          <a:xfrm>
            <a:off x="5506930" y="5664080"/>
            <a:ext cx="3521710" cy="781473"/>
            <a:chOff x="8260395" y="8496120"/>
            <a:chExt cx="5282565" cy="1172210"/>
          </a:xfrm>
        </p:grpSpPr>
        <p:sp>
          <p:nvSpPr>
            <p:cNvPr id="31" name="object 31"/>
            <p:cNvSpPr/>
            <p:nvPr/>
          </p:nvSpPr>
          <p:spPr>
            <a:xfrm>
              <a:off x="8265158" y="8500882"/>
              <a:ext cx="5273040" cy="1162685"/>
            </a:xfrm>
            <a:custGeom>
              <a:avLst/>
              <a:gdLst/>
              <a:ahLst/>
              <a:cxnLst/>
              <a:rect l="l" t="t" r="r" b="b"/>
              <a:pathLst>
                <a:path w="5273040" h="1162684">
                  <a:moveTo>
                    <a:pt x="5078789" y="1162197"/>
                  </a:moveTo>
                  <a:lnTo>
                    <a:pt x="193699" y="1162197"/>
                  </a:lnTo>
                  <a:lnTo>
                    <a:pt x="149286" y="1157081"/>
                  </a:lnTo>
                  <a:lnTo>
                    <a:pt x="108516" y="1142509"/>
                  </a:lnTo>
                  <a:lnTo>
                    <a:pt x="72551" y="1119643"/>
                  </a:lnTo>
                  <a:lnTo>
                    <a:pt x="42554" y="1089646"/>
                  </a:lnTo>
                  <a:lnTo>
                    <a:pt x="19688" y="1053681"/>
                  </a:lnTo>
                  <a:lnTo>
                    <a:pt x="5115" y="1012910"/>
                  </a:lnTo>
                  <a:lnTo>
                    <a:pt x="0" y="968498"/>
                  </a:lnTo>
                  <a:lnTo>
                    <a:pt x="0" y="193724"/>
                  </a:lnTo>
                  <a:lnTo>
                    <a:pt x="5115" y="149302"/>
                  </a:lnTo>
                  <a:lnTo>
                    <a:pt x="19688" y="108525"/>
                  </a:lnTo>
                  <a:lnTo>
                    <a:pt x="42554" y="72556"/>
                  </a:lnTo>
                  <a:lnTo>
                    <a:pt x="72551" y="42556"/>
                  </a:lnTo>
                  <a:lnTo>
                    <a:pt x="108516" y="19688"/>
                  </a:lnTo>
                  <a:lnTo>
                    <a:pt x="149286" y="5115"/>
                  </a:lnTo>
                  <a:lnTo>
                    <a:pt x="193699" y="0"/>
                  </a:lnTo>
                  <a:lnTo>
                    <a:pt x="5078789" y="0"/>
                  </a:lnTo>
                  <a:lnTo>
                    <a:pt x="5116757" y="3758"/>
                  </a:lnTo>
                  <a:lnTo>
                    <a:pt x="5186262" y="32558"/>
                  </a:lnTo>
                  <a:lnTo>
                    <a:pt x="5215764" y="56749"/>
                  </a:lnTo>
                  <a:lnTo>
                    <a:pt x="5239952" y="86252"/>
                  </a:lnTo>
                  <a:lnTo>
                    <a:pt x="5268734" y="155756"/>
                  </a:lnTo>
                  <a:lnTo>
                    <a:pt x="5272489" y="193724"/>
                  </a:lnTo>
                  <a:lnTo>
                    <a:pt x="5272489" y="968498"/>
                  </a:lnTo>
                  <a:lnTo>
                    <a:pt x="5267373" y="1012910"/>
                  </a:lnTo>
                  <a:lnTo>
                    <a:pt x="5252801" y="1053681"/>
                  </a:lnTo>
                  <a:lnTo>
                    <a:pt x="5229934" y="1089646"/>
                  </a:lnTo>
                  <a:lnTo>
                    <a:pt x="5199937" y="1119643"/>
                  </a:lnTo>
                  <a:lnTo>
                    <a:pt x="5163972" y="1142509"/>
                  </a:lnTo>
                  <a:lnTo>
                    <a:pt x="5123202" y="1157081"/>
                  </a:lnTo>
                  <a:lnTo>
                    <a:pt x="5078789" y="1162197"/>
                  </a:lnTo>
                  <a:close/>
                </a:path>
              </a:pathLst>
            </a:custGeom>
            <a:solidFill>
              <a:srgbClr val="D8D8D8"/>
            </a:solidFill>
          </p:spPr>
          <p:txBody>
            <a:bodyPr wrap="square" lIns="0" tIns="0" rIns="0" bIns="0" rtlCol="0"/>
            <a:lstStyle/>
            <a:p>
              <a:endParaRPr sz="1200"/>
            </a:p>
          </p:txBody>
        </p:sp>
        <p:sp>
          <p:nvSpPr>
            <p:cNvPr id="32" name="object 32"/>
            <p:cNvSpPr/>
            <p:nvPr/>
          </p:nvSpPr>
          <p:spPr>
            <a:xfrm>
              <a:off x="8265158" y="8500882"/>
              <a:ext cx="5273040" cy="1162685"/>
            </a:xfrm>
            <a:custGeom>
              <a:avLst/>
              <a:gdLst/>
              <a:ahLst/>
              <a:cxnLst/>
              <a:rect l="l" t="t" r="r" b="b"/>
              <a:pathLst>
                <a:path w="5273040" h="1162684">
                  <a:moveTo>
                    <a:pt x="0" y="193724"/>
                  </a:moveTo>
                  <a:lnTo>
                    <a:pt x="5115" y="149302"/>
                  </a:lnTo>
                  <a:lnTo>
                    <a:pt x="19688" y="108525"/>
                  </a:lnTo>
                  <a:lnTo>
                    <a:pt x="42554" y="72556"/>
                  </a:lnTo>
                  <a:lnTo>
                    <a:pt x="72551" y="42556"/>
                  </a:lnTo>
                  <a:lnTo>
                    <a:pt x="108516" y="19688"/>
                  </a:lnTo>
                  <a:lnTo>
                    <a:pt x="149286" y="5115"/>
                  </a:lnTo>
                  <a:lnTo>
                    <a:pt x="193699" y="0"/>
                  </a:lnTo>
                  <a:lnTo>
                    <a:pt x="5078789" y="0"/>
                  </a:lnTo>
                  <a:lnTo>
                    <a:pt x="5116757" y="3758"/>
                  </a:lnTo>
                  <a:lnTo>
                    <a:pt x="5186262" y="32558"/>
                  </a:lnTo>
                  <a:lnTo>
                    <a:pt x="5215764" y="56749"/>
                  </a:lnTo>
                  <a:lnTo>
                    <a:pt x="5239952" y="86252"/>
                  </a:lnTo>
                  <a:lnTo>
                    <a:pt x="5268734" y="155756"/>
                  </a:lnTo>
                  <a:lnTo>
                    <a:pt x="5272489" y="193724"/>
                  </a:lnTo>
                  <a:lnTo>
                    <a:pt x="5272489" y="968498"/>
                  </a:lnTo>
                  <a:lnTo>
                    <a:pt x="5267373" y="1012910"/>
                  </a:lnTo>
                  <a:lnTo>
                    <a:pt x="5252801" y="1053681"/>
                  </a:lnTo>
                  <a:lnTo>
                    <a:pt x="5229934" y="1089646"/>
                  </a:lnTo>
                  <a:lnTo>
                    <a:pt x="5199937" y="1119643"/>
                  </a:lnTo>
                  <a:lnTo>
                    <a:pt x="5163972" y="1142509"/>
                  </a:lnTo>
                  <a:lnTo>
                    <a:pt x="5123202" y="1157081"/>
                  </a:lnTo>
                  <a:lnTo>
                    <a:pt x="5078789" y="1162197"/>
                  </a:lnTo>
                  <a:lnTo>
                    <a:pt x="193699" y="1162197"/>
                  </a:lnTo>
                  <a:lnTo>
                    <a:pt x="149286" y="1157081"/>
                  </a:lnTo>
                  <a:lnTo>
                    <a:pt x="108516" y="1142509"/>
                  </a:lnTo>
                  <a:lnTo>
                    <a:pt x="72551" y="1119643"/>
                  </a:lnTo>
                  <a:lnTo>
                    <a:pt x="42554" y="1089646"/>
                  </a:lnTo>
                  <a:lnTo>
                    <a:pt x="19688" y="1053681"/>
                  </a:lnTo>
                  <a:lnTo>
                    <a:pt x="5115" y="1012910"/>
                  </a:lnTo>
                  <a:lnTo>
                    <a:pt x="0" y="968498"/>
                  </a:lnTo>
                  <a:lnTo>
                    <a:pt x="0" y="193724"/>
                  </a:lnTo>
                  <a:close/>
                </a:path>
              </a:pathLst>
            </a:custGeom>
            <a:ln w="9524">
              <a:solidFill>
                <a:srgbClr val="212121"/>
              </a:solidFill>
            </a:ln>
          </p:spPr>
          <p:txBody>
            <a:bodyPr wrap="square" lIns="0" tIns="0" rIns="0" bIns="0" rtlCol="0"/>
            <a:lstStyle/>
            <a:p>
              <a:endParaRPr sz="1200"/>
            </a:p>
          </p:txBody>
        </p:sp>
      </p:grpSp>
      <p:sp>
        <p:nvSpPr>
          <p:cNvPr id="33" name="object 33"/>
          <p:cNvSpPr txBox="1"/>
          <p:nvPr/>
        </p:nvSpPr>
        <p:spPr>
          <a:xfrm>
            <a:off x="6013437" y="5835024"/>
            <a:ext cx="2814320" cy="480346"/>
          </a:xfrm>
          <a:prstGeom prst="rect">
            <a:avLst/>
          </a:prstGeom>
        </p:spPr>
        <p:txBody>
          <a:bodyPr vert="horz" wrap="square" lIns="0" tIns="8467" rIns="0" bIns="0" rtlCol="0">
            <a:spAutoFit/>
          </a:bodyPr>
          <a:lstStyle/>
          <a:p>
            <a:pPr marL="917833" marR="3387" indent="-909789">
              <a:spcBef>
                <a:spcPts val="67"/>
              </a:spcBef>
            </a:pPr>
            <a:r>
              <a:rPr sz="1533" spc="-93" dirty="0">
                <a:latin typeface="Century Gothic"/>
                <a:cs typeface="Century Gothic"/>
              </a:rPr>
              <a:t>e.</a:t>
            </a:r>
            <a:r>
              <a:rPr sz="1533" spc="-20" dirty="0">
                <a:latin typeface="Century Gothic"/>
                <a:cs typeface="Century Gothic"/>
              </a:rPr>
              <a:t> </a:t>
            </a:r>
            <a:r>
              <a:rPr sz="1533" spc="30" dirty="0">
                <a:latin typeface="Century Gothic"/>
                <a:cs typeface="Century Gothic"/>
              </a:rPr>
              <a:t>Improve</a:t>
            </a:r>
            <a:r>
              <a:rPr sz="1533" spc="-17" dirty="0">
                <a:latin typeface="Century Gothic"/>
                <a:cs typeface="Century Gothic"/>
              </a:rPr>
              <a:t> </a:t>
            </a:r>
            <a:r>
              <a:rPr sz="1533" spc="40" dirty="0">
                <a:latin typeface="Century Gothic"/>
                <a:cs typeface="Century Gothic"/>
              </a:rPr>
              <a:t>long</a:t>
            </a:r>
            <a:r>
              <a:rPr sz="1533" spc="-17" dirty="0">
                <a:latin typeface="Century Gothic"/>
                <a:cs typeface="Century Gothic"/>
              </a:rPr>
              <a:t> </a:t>
            </a:r>
            <a:r>
              <a:rPr sz="1533" spc="73" dirty="0">
                <a:latin typeface="Century Gothic"/>
                <a:cs typeface="Century Gothic"/>
              </a:rPr>
              <a:t>term</a:t>
            </a:r>
            <a:r>
              <a:rPr sz="1533" spc="-17" dirty="0">
                <a:latin typeface="Century Gothic"/>
                <a:cs typeface="Century Gothic"/>
              </a:rPr>
              <a:t> </a:t>
            </a:r>
            <a:r>
              <a:rPr sz="1533" spc="-7" dirty="0">
                <a:latin typeface="Century Gothic"/>
                <a:cs typeface="Century Gothic"/>
              </a:rPr>
              <a:t>patient outcomes</a:t>
            </a:r>
            <a:endParaRPr sz="1533">
              <a:latin typeface="Century Gothic"/>
              <a:cs typeface="Century Gothic"/>
            </a:endParaRPr>
          </a:p>
        </p:txBody>
      </p:sp>
      <p:sp>
        <p:nvSpPr>
          <p:cNvPr id="34" name="object 34"/>
          <p:cNvSpPr txBox="1"/>
          <p:nvPr/>
        </p:nvSpPr>
        <p:spPr>
          <a:xfrm>
            <a:off x="295383" y="4903806"/>
            <a:ext cx="4858173" cy="1026542"/>
          </a:xfrm>
          <a:prstGeom prst="rect">
            <a:avLst/>
          </a:prstGeom>
          <a:solidFill>
            <a:srgbClr val="B6D6A8"/>
          </a:solidFill>
        </p:spPr>
        <p:txBody>
          <a:bodyPr vert="horz" wrap="square" lIns="0" tIns="423" rIns="0" bIns="0" rtlCol="0">
            <a:spAutoFit/>
          </a:bodyPr>
          <a:lstStyle/>
          <a:p>
            <a:pPr marL="302275" marR="296348" algn="ctr">
              <a:spcBef>
                <a:spcPts val="3"/>
              </a:spcBef>
            </a:pPr>
            <a:r>
              <a:rPr sz="1667" b="1" spc="43" dirty="0">
                <a:latin typeface="Century Gothic"/>
                <a:cs typeface="Century Gothic"/>
              </a:rPr>
              <a:t>Calling</a:t>
            </a:r>
            <a:r>
              <a:rPr sz="1667" b="1" spc="10" dirty="0">
                <a:latin typeface="Century Gothic"/>
                <a:cs typeface="Century Gothic"/>
              </a:rPr>
              <a:t> </a:t>
            </a:r>
            <a:r>
              <a:rPr sz="1667" b="1" spc="123" dirty="0">
                <a:latin typeface="Century Gothic"/>
                <a:cs typeface="Century Gothic"/>
              </a:rPr>
              <a:t>for</a:t>
            </a:r>
            <a:r>
              <a:rPr sz="1667" b="1" spc="13" dirty="0">
                <a:latin typeface="Century Gothic"/>
                <a:cs typeface="Century Gothic"/>
              </a:rPr>
              <a:t> </a:t>
            </a:r>
            <a:r>
              <a:rPr sz="1667" b="1" spc="103" dirty="0">
                <a:latin typeface="Century Gothic"/>
                <a:cs typeface="Century Gothic"/>
              </a:rPr>
              <a:t>those</a:t>
            </a:r>
            <a:r>
              <a:rPr sz="1667" b="1" spc="13" dirty="0">
                <a:latin typeface="Century Gothic"/>
                <a:cs typeface="Century Gothic"/>
              </a:rPr>
              <a:t> </a:t>
            </a:r>
            <a:r>
              <a:rPr sz="1667" b="1" spc="90" dirty="0">
                <a:latin typeface="Century Gothic"/>
                <a:cs typeface="Century Gothic"/>
              </a:rPr>
              <a:t>interested</a:t>
            </a:r>
            <a:r>
              <a:rPr sz="1667" b="1" spc="13" dirty="0">
                <a:latin typeface="Century Gothic"/>
                <a:cs typeface="Century Gothic"/>
              </a:rPr>
              <a:t> </a:t>
            </a:r>
            <a:r>
              <a:rPr sz="1667" b="1" spc="107" dirty="0">
                <a:latin typeface="Century Gothic"/>
                <a:cs typeface="Century Gothic"/>
              </a:rPr>
              <a:t>to</a:t>
            </a:r>
            <a:r>
              <a:rPr sz="1667" b="1" spc="13" dirty="0">
                <a:latin typeface="Century Gothic"/>
                <a:cs typeface="Century Gothic"/>
              </a:rPr>
              <a:t> </a:t>
            </a:r>
            <a:r>
              <a:rPr sz="1667" b="1" spc="87" dirty="0">
                <a:latin typeface="Century Gothic"/>
                <a:cs typeface="Century Gothic"/>
              </a:rPr>
              <a:t>join</a:t>
            </a:r>
            <a:r>
              <a:rPr sz="1667" b="1" spc="13" dirty="0">
                <a:latin typeface="Century Gothic"/>
                <a:cs typeface="Century Gothic"/>
              </a:rPr>
              <a:t> </a:t>
            </a:r>
            <a:r>
              <a:rPr sz="1667" b="1" spc="136" dirty="0">
                <a:latin typeface="Century Gothic"/>
                <a:cs typeface="Century Gothic"/>
              </a:rPr>
              <a:t>this </a:t>
            </a:r>
            <a:r>
              <a:rPr sz="1667" b="1" spc="57" dirty="0">
                <a:latin typeface="Century Gothic"/>
                <a:cs typeface="Century Gothic"/>
              </a:rPr>
              <a:t>regional</a:t>
            </a:r>
            <a:r>
              <a:rPr sz="1667" b="1" spc="20" dirty="0">
                <a:latin typeface="Century Gothic"/>
                <a:cs typeface="Century Gothic"/>
              </a:rPr>
              <a:t> </a:t>
            </a:r>
            <a:r>
              <a:rPr sz="1667" b="1" spc="76" dirty="0">
                <a:latin typeface="Century Gothic"/>
                <a:cs typeface="Century Gothic"/>
              </a:rPr>
              <a:t>initiative!</a:t>
            </a:r>
            <a:endParaRPr sz="1667">
              <a:latin typeface="Century Gothic"/>
              <a:cs typeface="Century Gothic"/>
            </a:endParaRPr>
          </a:p>
          <a:p>
            <a:pPr algn="ctr">
              <a:spcBef>
                <a:spcPts val="2000"/>
              </a:spcBef>
            </a:pPr>
            <a:r>
              <a:rPr sz="1667" b="1" spc="140" dirty="0">
                <a:latin typeface="Century Gothic"/>
                <a:cs typeface="Century Gothic"/>
              </a:rPr>
              <a:t>Be</a:t>
            </a:r>
            <a:r>
              <a:rPr sz="1667" b="1" spc="7" dirty="0">
                <a:latin typeface="Century Gothic"/>
                <a:cs typeface="Century Gothic"/>
              </a:rPr>
              <a:t> </a:t>
            </a:r>
            <a:r>
              <a:rPr sz="1667" b="1" spc="93" dirty="0">
                <a:latin typeface="Century Gothic"/>
                <a:cs typeface="Century Gothic"/>
              </a:rPr>
              <a:t>part</a:t>
            </a:r>
            <a:r>
              <a:rPr sz="1667" b="1" spc="7" dirty="0">
                <a:latin typeface="Century Gothic"/>
                <a:cs typeface="Century Gothic"/>
              </a:rPr>
              <a:t> </a:t>
            </a:r>
            <a:r>
              <a:rPr sz="1667" b="1" spc="97" dirty="0">
                <a:latin typeface="Century Gothic"/>
                <a:cs typeface="Century Gothic"/>
              </a:rPr>
              <a:t>of</a:t>
            </a:r>
            <a:r>
              <a:rPr sz="1667" b="1" spc="10" dirty="0">
                <a:latin typeface="Century Gothic"/>
                <a:cs typeface="Century Gothic"/>
              </a:rPr>
              <a:t> </a:t>
            </a:r>
            <a:r>
              <a:rPr sz="1667" b="1" spc="117" dirty="0">
                <a:latin typeface="Century Gothic"/>
                <a:cs typeface="Century Gothic"/>
              </a:rPr>
              <a:t>the</a:t>
            </a:r>
            <a:r>
              <a:rPr sz="1667" b="1" spc="7" dirty="0">
                <a:latin typeface="Century Gothic"/>
                <a:cs typeface="Century Gothic"/>
              </a:rPr>
              <a:t> </a:t>
            </a:r>
            <a:r>
              <a:rPr sz="1667" b="1" spc="83" dirty="0">
                <a:latin typeface="Century Gothic"/>
                <a:cs typeface="Century Gothic"/>
              </a:rPr>
              <a:t>movement</a:t>
            </a:r>
            <a:endParaRPr sz="1667">
              <a:latin typeface="Century Gothic"/>
              <a:cs typeface="Century Gothic"/>
            </a:endParaRPr>
          </a:p>
        </p:txBody>
      </p:sp>
      <p:pic>
        <p:nvPicPr>
          <p:cNvPr id="36" name="Picture 35">
            <a:extLst>
              <a:ext uri="{FF2B5EF4-FFF2-40B4-BE49-F238E27FC236}">
                <a16:creationId xmlns:a16="http://schemas.microsoft.com/office/drawing/2014/main" id="{7DD6AC1E-21CE-E706-2153-C1D42C68E083}"/>
              </a:ext>
            </a:extLst>
          </p:cNvPr>
          <p:cNvPicPr>
            <a:picLocks noChangeAspect="1"/>
          </p:cNvPicPr>
          <p:nvPr/>
        </p:nvPicPr>
        <p:blipFill>
          <a:blip r:embed="rId4"/>
          <a:stretch>
            <a:fillRect/>
          </a:stretch>
        </p:blipFill>
        <p:spPr>
          <a:xfrm>
            <a:off x="7768" y="0"/>
            <a:ext cx="12160987" cy="6799692"/>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989DFB-082A-6B20-92DE-F94DCE508F2D}"/>
              </a:ext>
            </a:extLst>
          </p:cNvPr>
          <p:cNvSpPr>
            <a:spLocks noGrp="1"/>
          </p:cNvSpPr>
          <p:nvPr>
            <p:ph type="ctrTitle"/>
          </p:nvPr>
        </p:nvSpPr>
        <p:spPr/>
        <p:txBody>
          <a:bodyPr>
            <a:normAutofit fontScale="90000"/>
          </a:bodyPr>
          <a:lstStyle/>
          <a:p>
            <a:r>
              <a:rPr lang="en-GB" dirty="0"/>
              <a:t>Genetic Testing and Counselling</a:t>
            </a:r>
          </a:p>
        </p:txBody>
      </p:sp>
      <p:sp>
        <p:nvSpPr>
          <p:cNvPr id="3" name="Subtitle 2">
            <a:extLst>
              <a:ext uri="{FF2B5EF4-FFF2-40B4-BE49-F238E27FC236}">
                <a16:creationId xmlns:a16="http://schemas.microsoft.com/office/drawing/2014/main" id="{ADB324F5-6D51-3585-1F80-6503FA37546B}"/>
              </a:ext>
            </a:extLst>
          </p:cNvPr>
          <p:cNvSpPr>
            <a:spLocks noGrp="1"/>
          </p:cNvSpPr>
          <p:nvPr>
            <p:ph type="subTitle" idx="1"/>
          </p:nvPr>
        </p:nvSpPr>
        <p:spPr/>
        <p:txBody>
          <a:bodyPr>
            <a:normAutofit fontScale="92500"/>
          </a:bodyPr>
          <a:lstStyle/>
          <a:p>
            <a:r>
              <a:rPr lang="en-GB" dirty="0"/>
              <a:t>Dr. Nizar MAHLAOUI (Paris-Necker Hosp. &amp; IPOPI)</a:t>
            </a:r>
          </a:p>
        </p:txBody>
      </p:sp>
    </p:spTree>
    <p:extLst>
      <p:ext uri="{BB962C8B-B14F-4D97-AF65-F5344CB8AC3E}">
        <p14:creationId xmlns:p14="http://schemas.microsoft.com/office/powerpoint/2010/main" val="28031914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F784673-750C-BA70-CAFC-7B91F62391F7}"/>
              </a:ext>
            </a:extLst>
          </p:cNvPr>
          <p:cNvSpPr>
            <a:spLocks noGrp="1"/>
          </p:cNvSpPr>
          <p:nvPr>
            <p:ph type="ctrTitle"/>
          </p:nvPr>
        </p:nvSpPr>
        <p:spPr/>
        <p:txBody>
          <a:bodyPr/>
          <a:lstStyle/>
          <a:p>
            <a:r>
              <a:rPr lang="en-US" dirty="0"/>
              <a:t>Introduction &amp; Overview</a:t>
            </a:r>
          </a:p>
        </p:txBody>
      </p:sp>
      <p:sp>
        <p:nvSpPr>
          <p:cNvPr id="3" name="Espace réservé du contenu 2">
            <a:extLst>
              <a:ext uri="{FF2B5EF4-FFF2-40B4-BE49-F238E27FC236}">
                <a16:creationId xmlns:a16="http://schemas.microsoft.com/office/drawing/2014/main" id="{B9E30C7B-2A99-4742-8DE7-AFF28ED46C3C}"/>
              </a:ext>
            </a:extLst>
          </p:cNvPr>
          <p:cNvSpPr>
            <a:spLocks noGrp="1"/>
          </p:cNvSpPr>
          <p:nvPr>
            <p:ph idx="1"/>
          </p:nvPr>
        </p:nvSpPr>
        <p:spPr/>
        <p:txBody>
          <a:bodyPr/>
          <a:lstStyle/>
          <a:p>
            <a:endParaRPr lang="en-US" dirty="0"/>
          </a:p>
        </p:txBody>
      </p:sp>
    </p:spTree>
    <p:extLst>
      <p:ext uri="{BB962C8B-B14F-4D97-AF65-F5344CB8AC3E}">
        <p14:creationId xmlns:p14="http://schemas.microsoft.com/office/powerpoint/2010/main" val="315382260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descr="Capture d’écran 2017-06-01 à 12.20.12.png">
            <a:extLst>
              <a:ext uri="{FF2B5EF4-FFF2-40B4-BE49-F238E27FC236}">
                <a16:creationId xmlns:a16="http://schemas.microsoft.com/office/drawing/2014/main" id="{D855CB9A-1C76-A332-3015-58D77EA6300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99872" y="187551"/>
            <a:ext cx="6179074" cy="2153313"/>
          </a:xfrm>
          <a:prstGeom prst="rect">
            <a:avLst/>
          </a:prstGeom>
          <a:ln w="28575">
            <a:solidFill>
              <a:srgbClr val="00B0F0"/>
            </a:solidFill>
          </a:ln>
        </p:spPr>
      </p:pic>
      <p:pic>
        <p:nvPicPr>
          <p:cNvPr id="4" name="Image 3" descr="Une image contenant nourriture, friandise, Bonbon gommeux, Fruit confit&#10;&#10;Description générée automatiquement">
            <a:extLst>
              <a:ext uri="{FF2B5EF4-FFF2-40B4-BE49-F238E27FC236}">
                <a16:creationId xmlns:a16="http://schemas.microsoft.com/office/drawing/2014/main" id="{BFA4CD6F-E718-287B-DB62-372F82133720}"/>
              </a:ext>
            </a:extLst>
          </p:cNvPr>
          <p:cNvPicPr>
            <a:picLocks noChangeAspect="1"/>
          </p:cNvPicPr>
          <p:nvPr/>
        </p:nvPicPr>
        <p:blipFill rotWithShape="1">
          <a:blip r:embed="rId3"/>
          <a:srcRect l="22223" r="21527"/>
          <a:stretch/>
        </p:blipFill>
        <p:spPr>
          <a:xfrm>
            <a:off x="8521396" y="3429000"/>
            <a:ext cx="3094532" cy="3355848"/>
          </a:xfrm>
          <a:prstGeom prst="rect">
            <a:avLst/>
          </a:prstGeom>
        </p:spPr>
      </p:pic>
      <p:pic>
        <p:nvPicPr>
          <p:cNvPr id="5" name="Image 4" descr="PID_INFO_OLYMPIC.png">
            <a:extLst>
              <a:ext uri="{FF2B5EF4-FFF2-40B4-BE49-F238E27FC236}">
                <a16:creationId xmlns:a16="http://schemas.microsoft.com/office/drawing/2014/main" id="{3F114402-DA9B-BBC6-14AC-BB34BC82E6D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40354" y="73152"/>
            <a:ext cx="5260206" cy="3355848"/>
          </a:xfrm>
          <a:prstGeom prst="rect">
            <a:avLst/>
          </a:prstGeom>
        </p:spPr>
      </p:pic>
      <p:sp>
        <p:nvSpPr>
          <p:cNvPr id="6" name="Espace réservé du contenu 2">
            <a:extLst>
              <a:ext uri="{FF2B5EF4-FFF2-40B4-BE49-F238E27FC236}">
                <a16:creationId xmlns:a16="http://schemas.microsoft.com/office/drawing/2014/main" id="{5621B0CF-569B-A7C3-7EC9-7B9A34DFD7FB}"/>
              </a:ext>
            </a:extLst>
          </p:cNvPr>
          <p:cNvSpPr txBox="1">
            <a:spLocks/>
          </p:cNvSpPr>
          <p:nvPr/>
        </p:nvSpPr>
        <p:spPr>
          <a:xfrm>
            <a:off x="704851" y="2596659"/>
            <a:ext cx="6515100" cy="3840956"/>
          </a:xfrm>
          <a:prstGeom prst="rect">
            <a:avLst/>
          </a:prstGeom>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50000"/>
                    <a:lumOff val="50000"/>
                  </a:schemeClr>
                </a:solidFill>
                <a:latin typeface="Arial" panose="020B0604020202020204" pitchFamily="34" charset="0"/>
                <a:ea typeface="+mn-ea"/>
                <a:cs typeface="Arial" panose="020B0604020202020204" pitchFamily="34" charset="0"/>
              </a:defRPr>
            </a:lvl1pPr>
            <a:lvl2pPr marL="0" indent="-108000" algn="l" defTabSz="914400" rtl="0" eaLnBrk="1" latinLnBrk="0" hangingPunct="1">
              <a:lnSpc>
                <a:spcPct val="90000"/>
              </a:lnSpc>
              <a:spcBef>
                <a:spcPts val="500"/>
              </a:spcBef>
              <a:buFont typeface="Arial" panose="020B0604020202020204" pitchFamily="34" charset="0"/>
              <a:buChar char="•"/>
              <a:defRPr sz="1600" kern="1200">
                <a:solidFill>
                  <a:schemeClr val="tx1">
                    <a:lumMod val="50000"/>
                    <a:lumOff val="50000"/>
                  </a:schemeClr>
                </a:solidFill>
                <a:latin typeface="Arial" panose="020B0604020202020204" pitchFamily="34" charset="0"/>
                <a:ea typeface="+mn-ea"/>
                <a:cs typeface="Arial" panose="020B0604020202020204" pitchFamily="34" charset="0"/>
              </a:defRPr>
            </a:lvl2pPr>
            <a:lvl3pPr marL="216000" indent="-108000" algn="l" defTabSz="914400" rtl="0" eaLnBrk="1" latinLnBrk="0" hangingPunct="1">
              <a:lnSpc>
                <a:spcPct val="90000"/>
              </a:lnSpc>
              <a:spcBef>
                <a:spcPts val="500"/>
              </a:spcBef>
              <a:buFont typeface="Arial" panose="020B0604020202020204" pitchFamily="34" charset="0"/>
              <a:buChar char="•"/>
              <a:defRPr sz="1600" kern="1200">
                <a:solidFill>
                  <a:schemeClr val="tx1">
                    <a:lumMod val="50000"/>
                    <a:lumOff val="50000"/>
                  </a:schemeClr>
                </a:solidFill>
                <a:latin typeface="Arial" panose="020B0604020202020204" pitchFamily="34" charset="0"/>
                <a:ea typeface="+mn-ea"/>
                <a:cs typeface="Arial" panose="020B0604020202020204" pitchFamily="34" charset="0"/>
              </a:defRPr>
            </a:lvl3pPr>
            <a:lvl4pPr marL="324000" indent="-108000" algn="l" defTabSz="914400" rtl="0" eaLnBrk="1" latinLnBrk="0" hangingPunct="1">
              <a:lnSpc>
                <a:spcPct val="90000"/>
              </a:lnSpc>
              <a:spcBef>
                <a:spcPts val="500"/>
              </a:spcBef>
              <a:buFont typeface="Arial" panose="020B0604020202020204" pitchFamily="34" charset="0"/>
              <a:buChar char="•"/>
              <a:defRPr sz="1600" kern="1200">
                <a:solidFill>
                  <a:schemeClr val="tx1">
                    <a:lumMod val="50000"/>
                    <a:lumOff val="50000"/>
                  </a:schemeClr>
                </a:solidFill>
                <a:latin typeface="Arial" panose="020B0604020202020204" pitchFamily="34" charset="0"/>
                <a:ea typeface="+mn-ea"/>
                <a:cs typeface="Arial" panose="020B0604020202020204" pitchFamily="34" charset="0"/>
              </a:defRPr>
            </a:lvl4pPr>
            <a:lvl5pPr marL="432000" indent="-108000" algn="l" defTabSz="914400" rtl="0" eaLnBrk="1" latinLnBrk="0" hangingPunct="1">
              <a:lnSpc>
                <a:spcPct val="90000"/>
              </a:lnSpc>
              <a:spcBef>
                <a:spcPts val="500"/>
              </a:spcBef>
              <a:buFont typeface="Arial" panose="020B0604020202020204" pitchFamily="34" charset="0"/>
              <a:buChar char="•"/>
              <a:defRPr sz="1600" kern="1200">
                <a:solidFill>
                  <a:schemeClr val="tx1">
                    <a:lumMod val="50000"/>
                    <a:lumOff val="50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fr-FR" sz="1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Rare but multiple (&gt;300)</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fr-FR" sz="16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Chronic</a:t>
            </a:r>
            <a:endParaRPr kumimoji="0" lang="fr-FR" sz="1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fr-FR" sz="16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Lifelong</a:t>
            </a:r>
            <a:endParaRPr kumimoji="0" lang="fr-FR" sz="1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fr-FR" sz="16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Sometimes</a:t>
            </a:r>
            <a:r>
              <a:rPr kumimoji="0" lang="fr-FR" sz="1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fr-FR" sz="16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complex</a:t>
            </a:r>
            <a:r>
              <a:rPr kumimoji="0" lang="fr-FR" sz="1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conditions</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fr-FR" sz="16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Specific</a:t>
            </a:r>
            <a:r>
              <a:rPr kumimoji="0" lang="fr-FR" sz="1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high </a:t>
            </a:r>
            <a:r>
              <a:rPr kumimoji="0" lang="fr-FR" sz="16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level</a:t>
            </a:r>
            <a:r>
              <a:rPr kumimoji="0" lang="fr-FR" sz="1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management and care (IgRT, </a:t>
            </a:r>
            <a:r>
              <a:rPr kumimoji="0" lang="fr-FR" sz="16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Tx</a:t>
            </a:r>
            <a:r>
              <a:rPr kumimoji="0" lang="fr-FR" sz="1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t>
            </a:r>
          </a:p>
          <a:p>
            <a:pPr marL="0" marR="0" lvl="1" indent="-1080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fr-FR" sz="16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Increased</a:t>
            </a:r>
            <a:r>
              <a:rPr kumimoji="0" lang="fr-FR" sz="1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fr-FR" sz="16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awareness</a:t>
            </a:r>
            <a:r>
              <a:rPr kumimoji="0" lang="fr-FR" sz="1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diagnostic rate, and </a:t>
            </a:r>
            <a:r>
              <a:rPr kumimoji="0" lang="fr-FR" sz="16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survival</a:t>
            </a:r>
            <a:endParaRPr kumimoji="0" lang="fr-FR" sz="1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0" marR="0" lvl="1" indent="-1080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fr-FR" sz="1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Very important to </a:t>
            </a:r>
            <a:r>
              <a:rPr kumimoji="0" lang="fr-FR" sz="16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consider</a:t>
            </a:r>
            <a:r>
              <a:rPr kumimoji="0" lang="fr-FR" sz="1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fr-FR" sz="16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different</a:t>
            </a:r>
            <a:r>
              <a:rPr kumimoji="0" lang="fr-FR" sz="1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stages in life on PID care</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fr-FR" sz="1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Need for </a:t>
            </a:r>
            <a:r>
              <a:rPr kumimoji="0" lang="fr-FR" sz="16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Specialized</a:t>
            </a:r>
            <a:r>
              <a:rPr kumimoji="0" lang="fr-FR" sz="1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fr-FR" sz="16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units</a:t>
            </a:r>
            <a:r>
              <a:rPr kumimoji="0" lang="fr-FR" sz="1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fr-FR" sz="16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adults</a:t>
            </a:r>
            <a:r>
              <a:rPr kumimoji="0" lang="fr-FR" sz="1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fr-FR" sz="16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with</a:t>
            </a:r>
            <a:r>
              <a:rPr kumimoji="0" lang="fr-FR" sz="1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fr-FR" sz="16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trained</a:t>
            </a:r>
            <a:r>
              <a:rPr kumimoji="0" lang="fr-FR" sz="1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fr-FR" sz="16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MDs</a:t>
            </a:r>
            <a:endParaRPr kumimoji="0" lang="fr-FR" sz="1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fr-FR" sz="1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Transition care </a:t>
            </a:r>
            <a:r>
              <a:rPr kumimoji="0" lang="fr-FR" sz="16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needed</a:t>
            </a:r>
            <a:r>
              <a:rPr kumimoji="0" lang="fr-FR" sz="1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for the one </a:t>
            </a:r>
            <a:r>
              <a:rPr kumimoji="0" lang="fr-FR" sz="16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diagnosed</a:t>
            </a:r>
            <a:r>
              <a:rPr kumimoji="0" lang="fr-FR" sz="1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fr-FR" sz="16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during</a:t>
            </a:r>
            <a:r>
              <a:rPr kumimoji="0" lang="fr-FR" sz="1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t>
            </a:r>
            <a:r>
              <a:rPr kumimoji="0" lang="fr-FR" sz="16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pediatric</a:t>
            </a:r>
            <a:r>
              <a:rPr kumimoji="0" lang="fr-FR" sz="1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fr-FR" sz="16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age</a:t>
            </a:r>
            <a:r>
              <a:rPr kumimoji="0" lang="fr-FR" sz="1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(incl. </a:t>
            </a:r>
            <a:r>
              <a:rPr kumimoji="0" lang="fr-FR" sz="16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Teens</a:t>
            </a:r>
            <a:r>
              <a:rPr kumimoji="0" lang="fr-FR" sz="1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fr-FR" sz="1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98814474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8F02B553-4FC6-38C1-C454-4F1D23BA395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73500" y="1333500"/>
            <a:ext cx="8318500" cy="46355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2F597DAF-16C1-36A6-EC51-80CB78BE935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7960" y="0"/>
            <a:ext cx="3332480" cy="333248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a:extLst>
              <a:ext uri="{FF2B5EF4-FFF2-40B4-BE49-F238E27FC236}">
                <a16:creationId xmlns:a16="http://schemas.microsoft.com/office/drawing/2014/main" id="{AC2E7F63-97AD-AC20-DC6D-630EFE976AC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9100" y="3525521"/>
            <a:ext cx="2870200" cy="28321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0047754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descr="Une image contenant texte, capture d’écran, diagramme, Police&#10;&#10;Le contenu généré par l’IA peut être incorrect.">
            <a:extLst>
              <a:ext uri="{FF2B5EF4-FFF2-40B4-BE49-F238E27FC236}">
                <a16:creationId xmlns:a16="http://schemas.microsoft.com/office/drawing/2014/main" id="{39FFCF4E-5193-7415-3D3E-B6E8DBC07D42}"/>
              </a:ext>
            </a:extLst>
          </p:cNvPr>
          <p:cNvPicPr>
            <a:picLocks noChangeAspect="1"/>
          </p:cNvPicPr>
          <p:nvPr/>
        </p:nvPicPr>
        <p:blipFill>
          <a:blip r:embed="rId2"/>
          <a:stretch>
            <a:fillRect/>
          </a:stretch>
        </p:blipFill>
        <p:spPr>
          <a:xfrm>
            <a:off x="781022" y="359303"/>
            <a:ext cx="10896858" cy="6139394"/>
          </a:xfrm>
          <a:prstGeom prst="rect">
            <a:avLst/>
          </a:prstGeom>
        </p:spPr>
      </p:pic>
      <p:sp>
        <p:nvSpPr>
          <p:cNvPr id="2" name="Rectangle : coins arrondis 1">
            <a:extLst>
              <a:ext uri="{FF2B5EF4-FFF2-40B4-BE49-F238E27FC236}">
                <a16:creationId xmlns:a16="http://schemas.microsoft.com/office/drawing/2014/main" id="{062E29D1-AD95-211F-896A-EB8217493547}"/>
              </a:ext>
            </a:extLst>
          </p:cNvPr>
          <p:cNvSpPr/>
          <p:nvPr/>
        </p:nvSpPr>
        <p:spPr>
          <a:xfrm>
            <a:off x="5916058" y="4351663"/>
            <a:ext cx="2412694" cy="2379643"/>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Rectangle : coins arrondis 3">
            <a:extLst>
              <a:ext uri="{FF2B5EF4-FFF2-40B4-BE49-F238E27FC236}">
                <a16:creationId xmlns:a16="http://schemas.microsoft.com/office/drawing/2014/main" id="{10306471-1FF0-C706-DE91-192F670B713E}"/>
              </a:ext>
            </a:extLst>
          </p:cNvPr>
          <p:cNvSpPr/>
          <p:nvPr/>
        </p:nvSpPr>
        <p:spPr>
          <a:xfrm>
            <a:off x="9351484" y="5354197"/>
            <a:ext cx="2412694" cy="1184313"/>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Rectangle : coins arrondis 4">
            <a:extLst>
              <a:ext uri="{FF2B5EF4-FFF2-40B4-BE49-F238E27FC236}">
                <a16:creationId xmlns:a16="http://schemas.microsoft.com/office/drawing/2014/main" id="{D5B73577-B51A-E13A-35AE-6E047385C142}"/>
              </a:ext>
            </a:extLst>
          </p:cNvPr>
          <p:cNvSpPr/>
          <p:nvPr/>
        </p:nvSpPr>
        <p:spPr>
          <a:xfrm>
            <a:off x="8016606" y="1512694"/>
            <a:ext cx="2412694" cy="613563"/>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Rectangle : coins arrondis 5">
            <a:extLst>
              <a:ext uri="{FF2B5EF4-FFF2-40B4-BE49-F238E27FC236}">
                <a16:creationId xmlns:a16="http://schemas.microsoft.com/office/drawing/2014/main" id="{A98C22E6-3ADE-8F61-E47F-8DA1B152784B}"/>
              </a:ext>
            </a:extLst>
          </p:cNvPr>
          <p:cNvSpPr/>
          <p:nvPr/>
        </p:nvSpPr>
        <p:spPr>
          <a:xfrm>
            <a:off x="3268338" y="4559146"/>
            <a:ext cx="2412694" cy="1621317"/>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Rectangle : coins arrondis 6">
            <a:extLst>
              <a:ext uri="{FF2B5EF4-FFF2-40B4-BE49-F238E27FC236}">
                <a16:creationId xmlns:a16="http://schemas.microsoft.com/office/drawing/2014/main" id="{E40C6B7C-8544-5FD9-3759-2ED584B848F9}"/>
              </a:ext>
            </a:extLst>
          </p:cNvPr>
          <p:cNvSpPr/>
          <p:nvPr/>
        </p:nvSpPr>
        <p:spPr>
          <a:xfrm>
            <a:off x="7348250" y="499141"/>
            <a:ext cx="1546950" cy="415259"/>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5395776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1">
            <a:extLst>
              <a:ext uri="{FF2B5EF4-FFF2-40B4-BE49-F238E27FC236}">
                <a16:creationId xmlns:a16="http://schemas.microsoft.com/office/drawing/2014/main" id="{F5FFDE10-60E6-238A-1766-A72B0FBF3101}"/>
              </a:ext>
            </a:extLst>
          </p:cNvPr>
          <p:cNvSpPr/>
          <p:nvPr/>
        </p:nvSpPr>
        <p:spPr>
          <a:xfrm>
            <a:off x="0" y="0"/>
            <a:ext cx="12192000" cy="184666"/>
          </a:xfrm>
          <a:prstGeom prst="rect">
            <a:avLst/>
          </a:prstGeom>
          <a:blipFill>
            <a:blip r:embed="rId2" cstate="print"/>
            <a:stretch>
              <a:fillRect/>
            </a:stretch>
          </a:blip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 name="Rectangle 3">
            <a:extLst>
              <a:ext uri="{FF2B5EF4-FFF2-40B4-BE49-F238E27FC236}">
                <a16:creationId xmlns:a16="http://schemas.microsoft.com/office/drawing/2014/main" id="{3E72F76A-3693-AF05-F235-F049AAE8FA27}"/>
              </a:ext>
            </a:extLst>
          </p:cNvPr>
          <p:cNvSpPr>
            <a:spLocks noChangeArrowheads="1"/>
          </p:cNvSpPr>
          <p:nvPr/>
        </p:nvSpPr>
        <p:spPr bwMode="auto">
          <a:xfrm>
            <a:off x="310561" y="1606060"/>
            <a:ext cx="7991475" cy="3959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457223" marR="0" lvl="0" indent="-457223" algn="l" defTabSz="914446" rtl="0" eaLnBrk="1" fontAlgn="auto" latinLnBrk="0" hangingPunct="1">
              <a:lnSpc>
                <a:spcPct val="90000"/>
              </a:lnSpc>
              <a:spcBef>
                <a:spcPct val="20000"/>
              </a:spcBef>
              <a:spcAft>
                <a:spcPts val="0"/>
              </a:spcAft>
              <a:buClrTx/>
              <a:buSzTx/>
              <a:buFont typeface="+mj-lt"/>
              <a:buAutoNum type="arabicPeriod" startAt="3"/>
              <a:tabLst/>
              <a:defRPr/>
            </a:pPr>
            <a:endParaRPr kumimoji="0" lang="fr-FR" sz="2133" b="0" i="0" u="none" strike="noStrike" kern="1200" cap="none" spc="0" normalizeH="0" baseline="0" noProof="0" dirty="0">
              <a:ln>
                <a:noFill/>
              </a:ln>
              <a:solidFill>
                <a:srgbClr val="000000"/>
              </a:solidFill>
              <a:effectLst/>
              <a:uLnTx/>
              <a:uFillTx/>
              <a:latin typeface="Calibri" panose="020F0502020204030204"/>
              <a:ea typeface="ＭＳ Ｐゴシック"/>
              <a:cs typeface="+mn-cs"/>
            </a:endParaRPr>
          </a:p>
        </p:txBody>
      </p:sp>
      <p:pic>
        <p:nvPicPr>
          <p:cNvPr id="7" name="Image 6">
            <a:extLst>
              <a:ext uri="{FF2B5EF4-FFF2-40B4-BE49-F238E27FC236}">
                <a16:creationId xmlns:a16="http://schemas.microsoft.com/office/drawing/2014/main" id="{D056FB4E-6E6A-7EB4-2B9C-CF25700B8F4A}"/>
              </a:ext>
            </a:extLst>
          </p:cNvPr>
          <p:cNvPicPr>
            <a:picLocks noChangeAspect="1"/>
          </p:cNvPicPr>
          <p:nvPr/>
        </p:nvPicPr>
        <p:blipFill rotWithShape="1">
          <a:blip r:embed="rId3"/>
          <a:srcRect l="20935" r="20977" b="4209"/>
          <a:stretch/>
        </p:blipFill>
        <p:spPr>
          <a:xfrm>
            <a:off x="7104234" y="1633685"/>
            <a:ext cx="4514850" cy="4541634"/>
          </a:xfrm>
          <a:prstGeom prst="rect">
            <a:avLst/>
          </a:prstGeom>
        </p:spPr>
      </p:pic>
      <p:pic>
        <p:nvPicPr>
          <p:cNvPr id="8" name="Image 7" descr="IUIS_LOGO_2018.png">
            <a:extLst>
              <a:ext uri="{FF2B5EF4-FFF2-40B4-BE49-F238E27FC236}">
                <a16:creationId xmlns:a16="http://schemas.microsoft.com/office/drawing/2014/main" id="{9F030E2C-6E82-6088-7059-8D4A0992E4A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42194" y="61452"/>
            <a:ext cx="3791813" cy="1115238"/>
          </a:xfrm>
          <a:prstGeom prst="rect">
            <a:avLst/>
          </a:prstGeom>
        </p:spPr>
      </p:pic>
      <p:sp>
        <p:nvSpPr>
          <p:cNvPr id="9" name="ZoneTexte 8">
            <a:extLst>
              <a:ext uri="{FF2B5EF4-FFF2-40B4-BE49-F238E27FC236}">
                <a16:creationId xmlns:a16="http://schemas.microsoft.com/office/drawing/2014/main" id="{CADAE08E-1253-67F3-50E1-FB6C1E91B4F7}"/>
              </a:ext>
            </a:extLst>
          </p:cNvPr>
          <p:cNvSpPr txBox="1"/>
          <p:nvPr/>
        </p:nvSpPr>
        <p:spPr>
          <a:xfrm>
            <a:off x="107525" y="6501041"/>
            <a:ext cx="3234796"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Calibri" panose="020F0502020204030204"/>
                <a:ea typeface="+mn-ea"/>
                <a:cs typeface="+mn-cs"/>
              </a:rPr>
              <a:t>Poli MC, et al. J Hum Immunity. 2025</a:t>
            </a:r>
          </a:p>
        </p:txBody>
      </p:sp>
      <p:sp>
        <p:nvSpPr>
          <p:cNvPr id="10" name="Espace réservé du contenu 9">
            <a:extLst>
              <a:ext uri="{FF2B5EF4-FFF2-40B4-BE49-F238E27FC236}">
                <a16:creationId xmlns:a16="http://schemas.microsoft.com/office/drawing/2014/main" id="{E0785753-04B1-441F-16CC-5094BF9FDD22}"/>
              </a:ext>
            </a:extLst>
          </p:cNvPr>
          <p:cNvSpPr>
            <a:spLocks noGrp="1"/>
          </p:cNvSpPr>
          <p:nvPr>
            <p:ph sz="half" idx="2"/>
          </p:nvPr>
        </p:nvSpPr>
        <p:spPr/>
        <p:txBody>
          <a:bodyPr>
            <a:normAutofit fontScale="92500" lnSpcReduction="20000"/>
          </a:bodyPr>
          <a:lstStyle/>
          <a:p>
            <a:pPr marL="457223" indent="-457223" defTabSz="914446">
              <a:spcBef>
                <a:spcPct val="20000"/>
              </a:spcBef>
              <a:buFont typeface="+mj-lt"/>
              <a:buAutoNum type="arabicPeriod"/>
              <a:defRPr/>
            </a:pPr>
            <a:r>
              <a:rPr lang="fr-FR" sz="2133" dirty="0" err="1">
                <a:solidFill>
                  <a:srgbClr val="000000"/>
                </a:solidFill>
                <a:latin typeface="Calibri" panose="020F0502020204030204"/>
                <a:ea typeface="ＭＳ Ｐゴシック"/>
              </a:rPr>
              <a:t>Combined</a:t>
            </a:r>
            <a:r>
              <a:rPr lang="fr-FR" sz="2133" dirty="0">
                <a:solidFill>
                  <a:srgbClr val="000000"/>
                </a:solidFill>
                <a:latin typeface="Calibri" panose="020F0502020204030204"/>
                <a:ea typeface="ＭＳ Ｐゴシック"/>
              </a:rPr>
              <a:t> </a:t>
            </a:r>
            <a:r>
              <a:rPr lang="fr-FR" sz="2133" dirty="0" err="1">
                <a:solidFill>
                  <a:srgbClr val="000000"/>
                </a:solidFill>
                <a:latin typeface="Calibri" panose="020F0502020204030204"/>
                <a:ea typeface="ＭＳ Ｐゴシック"/>
              </a:rPr>
              <a:t>Immunodeficiencies</a:t>
            </a:r>
            <a:r>
              <a:rPr lang="fr-FR" sz="2133" dirty="0">
                <a:solidFill>
                  <a:srgbClr val="000000"/>
                </a:solidFill>
                <a:latin typeface="Calibri" panose="020F0502020204030204"/>
                <a:ea typeface="ＭＳ Ｐゴシック"/>
              </a:rPr>
              <a:t> (</a:t>
            </a:r>
            <a:r>
              <a:rPr lang="fr-FR" sz="2133" dirty="0" err="1">
                <a:solidFill>
                  <a:srgbClr val="000000"/>
                </a:solidFill>
                <a:latin typeface="Calibri" panose="020F0502020204030204"/>
                <a:ea typeface="ＭＳ Ｐゴシック"/>
              </a:rPr>
              <a:t>T</a:t>
            </a:r>
            <a:r>
              <a:rPr lang="fr-FR" sz="2133" dirty="0">
                <a:solidFill>
                  <a:srgbClr val="000000"/>
                </a:solidFill>
                <a:latin typeface="Calibri" panose="020F0502020204030204"/>
                <a:ea typeface="ＭＳ Ｐゴシック"/>
              </a:rPr>
              <a:t> &amp; B-</a:t>
            </a:r>
            <a:r>
              <a:rPr lang="fr-FR" sz="2133" dirty="0" err="1">
                <a:solidFill>
                  <a:srgbClr val="000000"/>
                </a:solidFill>
                <a:latin typeface="Calibri" panose="020F0502020204030204"/>
                <a:ea typeface="ＭＳ Ｐゴシック"/>
              </a:rPr>
              <a:t>cells</a:t>
            </a:r>
            <a:r>
              <a:rPr lang="fr-FR" sz="2133" dirty="0">
                <a:solidFill>
                  <a:srgbClr val="000000"/>
                </a:solidFill>
                <a:latin typeface="Calibri" panose="020F0502020204030204"/>
                <a:ea typeface="ＭＳ Ｐゴシック"/>
              </a:rPr>
              <a:t>)</a:t>
            </a:r>
          </a:p>
          <a:p>
            <a:pPr marL="457223" indent="-457223" defTabSz="914446">
              <a:spcBef>
                <a:spcPct val="20000"/>
              </a:spcBef>
              <a:buFont typeface="+mj-lt"/>
              <a:buAutoNum type="arabicPeriod"/>
              <a:defRPr/>
            </a:pPr>
            <a:r>
              <a:rPr lang="fr-FR" sz="2133" dirty="0" err="1">
                <a:solidFill>
                  <a:srgbClr val="000000"/>
                </a:solidFill>
                <a:latin typeface="Calibri" panose="020F0502020204030204"/>
                <a:ea typeface="ＭＳ Ｐゴシック"/>
              </a:rPr>
              <a:t>Combined</a:t>
            </a:r>
            <a:r>
              <a:rPr lang="fr-FR" sz="2133" dirty="0">
                <a:solidFill>
                  <a:srgbClr val="000000"/>
                </a:solidFill>
                <a:latin typeface="Calibri" panose="020F0502020204030204"/>
                <a:ea typeface="ＭＳ Ｐゴシック"/>
              </a:rPr>
              <a:t> </a:t>
            </a:r>
            <a:r>
              <a:rPr lang="fr-FR" sz="2133" dirty="0" err="1">
                <a:solidFill>
                  <a:srgbClr val="000000"/>
                </a:solidFill>
                <a:latin typeface="Calibri" panose="020F0502020204030204"/>
                <a:ea typeface="ＭＳ Ｐゴシック"/>
              </a:rPr>
              <a:t>Immunodeficiencies</a:t>
            </a:r>
            <a:r>
              <a:rPr lang="fr-FR" sz="2133" dirty="0">
                <a:solidFill>
                  <a:srgbClr val="000000"/>
                </a:solidFill>
                <a:latin typeface="Calibri" panose="020F0502020204030204"/>
                <a:ea typeface="ＭＳ Ｐゴシック"/>
              </a:rPr>
              <a:t> </a:t>
            </a:r>
            <a:r>
              <a:rPr lang="fr-FR" sz="2133" dirty="0" err="1">
                <a:solidFill>
                  <a:srgbClr val="000000"/>
                </a:solidFill>
                <a:latin typeface="Calibri" panose="020F0502020204030204"/>
                <a:ea typeface="ＭＳ Ｐゴシック"/>
              </a:rPr>
              <a:t>with</a:t>
            </a:r>
            <a:r>
              <a:rPr lang="fr-FR" sz="2133" dirty="0">
                <a:solidFill>
                  <a:srgbClr val="000000"/>
                </a:solidFill>
                <a:latin typeface="Calibri" panose="020F0502020204030204"/>
                <a:ea typeface="ＭＳ Ｐゴシック"/>
              </a:rPr>
              <a:t> </a:t>
            </a:r>
          </a:p>
          <a:p>
            <a:pPr defTabSz="914446">
              <a:spcBef>
                <a:spcPct val="20000"/>
              </a:spcBef>
              <a:defRPr/>
            </a:pPr>
            <a:r>
              <a:rPr lang="fr-FR" sz="2133" dirty="0">
                <a:solidFill>
                  <a:srgbClr val="000000"/>
                </a:solidFill>
                <a:latin typeface="Calibri" panose="020F0502020204030204"/>
                <a:ea typeface="ＭＳ Ｐゴシック"/>
              </a:rPr>
              <a:t>Associated or </a:t>
            </a:r>
            <a:r>
              <a:rPr lang="fr-FR" sz="2133" dirty="0" err="1">
                <a:solidFill>
                  <a:srgbClr val="000000"/>
                </a:solidFill>
                <a:latin typeface="Calibri" panose="020F0502020204030204"/>
                <a:ea typeface="ＭＳ Ｐゴシック"/>
              </a:rPr>
              <a:t>Syndromic</a:t>
            </a:r>
            <a:r>
              <a:rPr lang="fr-FR" sz="2133" dirty="0">
                <a:solidFill>
                  <a:srgbClr val="000000"/>
                </a:solidFill>
                <a:latin typeface="Calibri" panose="020F0502020204030204"/>
                <a:ea typeface="ＭＳ Ｐゴシック"/>
              </a:rPr>
              <a:t> </a:t>
            </a:r>
            <a:r>
              <a:rPr lang="fr-FR" sz="2133" dirty="0" err="1">
                <a:solidFill>
                  <a:srgbClr val="000000"/>
                </a:solidFill>
                <a:latin typeface="Calibri" panose="020F0502020204030204"/>
                <a:ea typeface="ＭＳ Ｐゴシック"/>
              </a:rPr>
              <a:t>Features</a:t>
            </a:r>
            <a:r>
              <a:rPr lang="fr-FR" sz="2133" dirty="0">
                <a:solidFill>
                  <a:srgbClr val="000000"/>
                </a:solidFill>
                <a:latin typeface="Calibri" panose="020F0502020204030204"/>
                <a:ea typeface="ＭＳ Ｐゴシック"/>
              </a:rPr>
              <a:t> </a:t>
            </a:r>
          </a:p>
          <a:p>
            <a:pPr marL="495325" indent="-495325" defTabSz="914446">
              <a:spcBef>
                <a:spcPct val="20000"/>
              </a:spcBef>
              <a:buFont typeface="+mj-lt"/>
              <a:buAutoNum type="arabicPeriod" startAt="3"/>
              <a:defRPr/>
            </a:pPr>
            <a:r>
              <a:rPr lang="fr-FR" sz="2133" dirty="0" err="1">
                <a:solidFill>
                  <a:srgbClr val="000000"/>
                </a:solidFill>
                <a:latin typeface="Calibri" panose="020F0502020204030204"/>
                <a:ea typeface="ＭＳ Ｐゴシック"/>
              </a:rPr>
              <a:t>Predominantly</a:t>
            </a:r>
            <a:r>
              <a:rPr lang="fr-FR" sz="2133" dirty="0">
                <a:solidFill>
                  <a:srgbClr val="000000"/>
                </a:solidFill>
                <a:latin typeface="Calibri" panose="020F0502020204030204"/>
                <a:ea typeface="ＭＳ Ｐゴシック"/>
              </a:rPr>
              <a:t> </a:t>
            </a:r>
            <a:r>
              <a:rPr lang="fr-FR" sz="2133" dirty="0" err="1">
                <a:solidFill>
                  <a:srgbClr val="000000"/>
                </a:solidFill>
                <a:latin typeface="Calibri" panose="020F0502020204030204"/>
                <a:ea typeface="ＭＳ Ｐゴシック"/>
              </a:rPr>
              <a:t>Antibody</a:t>
            </a:r>
            <a:r>
              <a:rPr lang="fr-FR" sz="2133" dirty="0">
                <a:solidFill>
                  <a:srgbClr val="000000"/>
                </a:solidFill>
                <a:latin typeface="Calibri" panose="020F0502020204030204"/>
                <a:ea typeface="ＭＳ Ｐゴシック"/>
              </a:rPr>
              <a:t> </a:t>
            </a:r>
            <a:r>
              <a:rPr lang="fr-FR" sz="2133" dirty="0" err="1">
                <a:solidFill>
                  <a:srgbClr val="000000"/>
                </a:solidFill>
                <a:latin typeface="Calibri" panose="020F0502020204030204"/>
                <a:ea typeface="ＭＳ Ｐゴシック"/>
              </a:rPr>
              <a:t>Deficiencies</a:t>
            </a:r>
            <a:endParaRPr lang="fr-FR" sz="2133" dirty="0">
              <a:solidFill>
                <a:srgbClr val="000000"/>
              </a:solidFill>
              <a:latin typeface="Calibri" panose="020F0502020204030204"/>
              <a:ea typeface="ＭＳ Ｐゴシック"/>
            </a:endParaRPr>
          </a:p>
          <a:p>
            <a:pPr marL="457223" indent="-457223" defTabSz="914446">
              <a:spcBef>
                <a:spcPct val="20000"/>
              </a:spcBef>
              <a:buFont typeface="+mj-lt"/>
              <a:buAutoNum type="arabicPeriod" startAt="3"/>
              <a:defRPr/>
            </a:pPr>
            <a:r>
              <a:rPr lang="fr-FR" sz="2133" dirty="0" err="1">
                <a:solidFill>
                  <a:srgbClr val="000000"/>
                </a:solidFill>
                <a:latin typeface="Calibri" panose="020F0502020204030204"/>
                <a:ea typeface="ＭＳ Ｐゴシック"/>
              </a:rPr>
              <a:t>Diseases</a:t>
            </a:r>
            <a:r>
              <a:rPr lang="fr-FR" sz="2133" dirty="0">
                <a:solidFill>
                  <a:srgbClr val="000000"/>
                </a:solidFill>
                <a:latin typeface="Calibri" panose="020F0502020204030204"/>
                <a:ea typeface="ＭＳ Ｐゴシック"/>
              </a:rPr>
              <a:t> of Immune </a:t>
            </a:r>
            <a:r>
              <a:rPr lang="fr-FR" sz="2133" dirty="0" err="1">
                <a:solidFill>
                  <a:srgbClr val="000000"/>
                </a:solidFill>
                <a:latin typeface="Calibri" panose="020F0502020204030204"/>
                <a:ea typeface="ＭＳ Ｐゴシック"/>
              </a:rPr>
              <a:t>Dysregulation</a:t>
            </a:r>
            <a:endParaRPr lang="fr-FR" sz="2133" dirty="0">
              <a:solidFill>
                <a:srgbClr val="000000"/>
              </a:solidFill>
              <a:latin typeface="Calibri" panose="020F0502020204030204"/>
              <a:ea typeface="ＭＳ Ｐゴシック"/>
            </a:endParaRPr>
          </a:p>
          <a:p>
            <a:pPr marL="457223" indent="-457223" defTabSz="914446">
              <a:spcBef>
                <a:spcPct val="20000"/>
              </a:spcBef>
              <a:buFont typeface="+mj-lt"/>
              <a:buAutoNum type="arabicPeriod" startAt="3"/>
              <a:defRPr/>
            </a:pPr>
            <a:r>
              <a:rPr lang="fr-FR" sz="2133" dirty="0" err="1">
                <a:solidFill>
                  <a:srgbClr val="000000"/>
                </a:solidFill>
                <a:latin typeface="Calibri" panose="020F0502020204030204"/>
                <a:ea typeface="ＭＳ Ｐゴシック"/>
              </a:rPr>
              <a:t>Congenital</a:t>
            </a:r>
            <a:r>
              <a:rPr lang="fr-FR" sz="2133" dirty="0">
                <a:solidFill>
                  <a:srgbClr val="000000"/>
                </a:solidFill>
                <a:latin typeface="Calibri" panose="020F0502020204030204"/>
                <a:ea typeface="ＭＳ Ｐゴシック"/>
              </a:rPr>
              <a:t> </a:t>
            </a:r>
            <a:r>
              <a:rPr lang="fr-FR" sz="2133" dirty="0" err="1">
                <a:solidFill>
                  <a:srgbClr val="000000"/>
                </a:solidFill>
                <a:latin typeface="Calibri" panose="020F0502020204030204"/>
                <a:ea typeface="ＭＳ Ｐゴシック"/>
              </a:rPr>
              <a:t>defects</a:t>
            </a:r>
            <a:r>
              <a:rPr lang="fr-FR" sz="2133" dirty="0">
                <a:solidFill>
                  <a:srgbClr val="000000"/>
                </a:solidFill>
                <a:latin typeface="Calibri" panose="020F0502020204030204"/>
                <a:ea typeface="ＭＳ Ｐゴシック"/>
              </a:rPr>
              <a:t> of phagocyte </a:t>
            </a:r>
            <a:r>
              <a:rPr lang="fr-FR" sz="2133" dirty="0" err="1">
                <a:solidFill>
                  <a:srgbClr val="000000"/>
                </a:solidFill>
                <a:latin typeface="Calibri" panose="020F0502020204030204"/>
                <a:ea typeface="ＭＳ Ｐゴシック"/>
              </a:rPr>
              <a:t>number</a:t>
            </a:r>
            <a:r>
              <a:rPr lang="fr-FR" sz="2133" dirty="0">
                <a:solidFill>
                  <a:srgbClr val="000000"/>
                </a:solidFill>
                <a:latin typeface="Calibri" panose="020F0502020204030204"/>
                <a:ea typeface="ＭＳ Ｐゴシック"/>
              </a:rPr>
              <a:t> or </a:t>
            </a:r>
            <a:r>
              <a:rPr lang="fr-FR" sz="2133" dirty="0" err="1">
                <a:solidFill>
                  <a:srgbClr val="000000"/>
                </a:solidFill>
                <a:latin typeface="Calibri" panose="020F0502020204030204"/>
                <a:ea typeface="ＭＳ Ｐゴシック"/>
              </a:rPr>
              <a:t>function</a:t>
            </a:r>
            <a:endParaRPr lang="fr-FR" sz="2133" dirty="0">
              <a:solidFill>
                <a:srgbClr val="000000"/>
              </a:solidFill>
              <a:latin typeface="Calibri" panose="020F0502020204030204"/>
              <a:ea typeface="ＭＳ Ｐゴシック"/>
            </a:endParaRPr>
          </a:p>
          <a:p>
            <a:pPr marL="457223" indent="-457223" defTabSz="914446">
              <a:spcBef>
                <a:spcPct val="20000"/>
              </a:spcBef>
              <a:buFont typeface="+mj-lt"/>
              <a:buAutoNum type="arabicPeriod" startAt="3"/>
              <a:defRPr/>
            </a:pPr>
            <a:r>
              <a:rPr lang="fr-FR" sz="2133" dirty="0" err="1">
                <a:solidFill>
                  <a:srgbClr val="000000"/>
                </a:solidFill>
                <a:latin typeface="Calibri" panose="020F0502020204030204"/>
                <a:ea typeface="ＭＳ Ｐゴシック"/>
              </a:rPr>
              <a:t>Defects</a:t>
            </a:r>
            <a:r>
              <a:rPr lang="fr-FR" sz="2133" dirty="0">
                <a:solidFill>
                  <a:srgbClr val="000000"/>
                </a:solidFill>
                <a:latin typeface="Calibri" panose="020F0502020204030204"/>
                <a:ea typeface="ＭＳ Ｐゴシック"/>
              </a:rPr>
              <a:t> in </a:t>
            </a:r>
            <a:r>
              <a:rPr lang="fr-FR" sz="2133" dirty="0" err="1">
                <a:solidFill>
                  <a:srgbClr val="000000"/>
                </a:solidFill>
                <a:latin typeface="Calibri" panose="020F0502020204030204"/>
                <a:ea typeface="ＭＳ Ｐゴシック"/>
              </a:rPr>
              <a:t>Intrinsic</a:t>
            </a:r>
            <a:r>
              <a:rPr lang="fr-FR" sz="2133" dirty="0">
                <a:solidFill>
                  <a:srgbClr val="000000"/>
                </a:solidFill>
                <a:latin typeface="Calibri" panose="020F0502020204030204"/>
                <a:ea typeface="ＭＳ Ｐゴシック"/>
              </a:rPr>
              <a:t> and </a:t>
            </a:r>
            <a:r>
              <a:rPr lang="fr-FR" sz="2133" dirty="0" err="1">
                <a:solidFill>
                  <a:srgbClr val="000000"/>
                </a:solidFill>
                <a:latin typeface="Calibri" panose="020F0502020204030204"/>
                <a:ea typeface="ＭＳ Ｐゴシック"/>
              </a:rPr>
              <a:t>Immunity</a:t>
            </a:r>
            <a:endParaRPr lang="fr-FR" sz="2133" dirty="0">
              <a:solidFill>
                <a:srgbClr val="000000"/>
              </a:solidFill>
              <a:latin typeface="Calibri" panose="020F0502020204030204"/>
              <a:ea typeface="ＭＳ Ｐゴシック"/>
            </a:endParaRPr>
          </a:p>
          <a:p>
            <a:pPr marL="495325" indent="-495325" defTabSz="914446">
              <a:spcBef>
                <a:spcPct val="20000"/>
              </a:spcBef>
              <a:buFont typeface="+mj-lt"/>
              <a:buAutoNum type="arabicPeriod" startAt="7"/>
              <a:defRPr/>
            </a:pPr>
            <a:r>
              <a:rPr lang="fr-FR" sz="2133" dirty="0" err="1">
                <a:solidFill>
                  <a:srgbClr val="000000"/>
                </a:solidFill>
                <a:latin typeface="Calibri" panose="020F0502020204030204"/>
                <a:ea typeface="ＭＳ Ｐゴシック"/>
              </a:rPr>
              <a:t>Autoinflammatory</a:t>
            </a:r>
            <a:r>
              <a:rPr lang="fr-FR" sz="2133" dirty="0">
                <a:solidFill>
                  <a:srgbClr val="000000"/>
                </a:solidFill>
                <a:latin typeface="Calibri" panose="020F0502020204030204"/>
                <a:ea typeface="ＭＳ Ｐゴシック"/>
              </a:rPr>
              <a:t> </a:t>
            </a:r>
            <a:r>
              <a:rPr lang="fr-FR" sz="2133" dirty="0" err="1">
                <a:solidFill>
                  <a:srgbClr val="000000"/>
                </a:solidFill>
                <a:latin typeface="Calibri" panose="020F0502020204030204"/>
                <a:ea typeface="ＭＳ Ｐゴシック"/>
              </a:rPr>
              <a:t>Disorders</a:t>
            </a:r>
            <a:r>
              <a:rPr lang="fr-FR" sz="2133" dirty="0">
                <a:solidFill>
                  <a:srgbClr val="000000"/>
                </a:solidFill>
                <a:latin typeface="Calibri" panose="020F0502020204030204"/>
                <a:ea typeface="ＭＳ Ｐゴシック"/>
              </a:rPr>
              <a:t> </a:t>
            </a:r>
          </a:p>
          <a:p>
            <a:pPr marL="495325" indent="-495325" defTabSz="914446">
              <a:spcBef>
                <a:spcPct val="20000"/>
              </a:spcBef>
              <a:buFont typeface="+mj-lt"/>
              <a:buAutoNum type="arabicPeriod" startAt="7"/>
              <a:defRPr/>
            </a:pPr>
            <a:r>
              <a:rPr lang="fr-FR" sz="2133" dirty="0" err="1">
                <a:solidFill>
                  <a:srgbClr val="000000"/>
                </a:solidFill>
                <a:latin typeface="Calibri" panose="020F0502020204030204"/>
                <a:ea typeface="ＭＳ Ｐゴシック"/>
              </a:rPr>
              <a:t>Complement</a:t>
            </a:r>
            <a:r>
              <a:rPr lang="fr-FR" sz="2133" dirty="0">
                <a:solidFill>
                  <a:srgbClr val="000000"/>
                </a:solidFill>
                <a:latin typeface="Calibri" panose="020F0502020204030204"/>
                <a:ea typeface="ＭＳ Ｐゴシック"/>
              </a:rPr>
              <a:t> </a:t>
            </a:r>
            <a:r>
              <a:rPr lang="fr-FR" sz="2133" dirty="0" err="1">
                <a:solidFill>
                  <a:srgbClr val="000000"/>
                </a:solidFill>
                <a:latin typeface="Calibri" panose="020F0502020204030204"/>
                <a:ea typeface="ＭＳ Ｐゴシック"/>
              </a:rPr>
              <a:t>Deficiencies</a:t>
            </a:r>
            <a:endParaRPr lang="fr-FR" sz="2133" dirty="0">
              <a:solidFill>
                <a:srgbClr val="000000"/>
              </a:solidFill>
              <a:latin typeface="Calibri" panose="020F0502020204030204"/>
              <a:ea typeface="ＭＳ Ｐゴシック"/>
            </a:endParaRPr>
          </a:p>
          <a:p>
            <a:pPr marL="495325" indent="-495325" defTabSz="914446">
              <a:spcBef>
                <a:spcPct val="20000"/>
              </a:spcBef>
              <a:buFont typeface="+mj-lt"/>
              <a:buAutoNum type="arabicPeriod" startAt="7"/>
              <a:defRPr/>
            </a:pPr>
            <a:r>
              <a:rPr lang="fr-FR" sz="2133" dirty="0">
                <a:solidFill>
                  <a:srgbClr val="000000"/>
                </a:solidFill>
                <a:latin typeface="Calibri" panose="020F0502020204030204"/>
                <a:ea typeface="ＭＳ Ｐゴシック"/>
              </a:rPr>
              <a:t>Bone </a:t>
            </a:r>
            <a:r>
              <a:rPr lang="fr-FR" sz="2133" dirty="0" err="1">
                <a:solidFill>
                  <a:srgbClr val="000000"/>
                </a:solidFill>
                <a:latin typeface="Calibri" panose="020F0502020204030204"/>
                <a:ea typeface="ＭＳ Ｐゴシック"/>
              </a:rPr>
              <a:t>marrow</a:t>
            </a:r>
            <a:r>
              <a:rPr lang="fr-FR" sz="2133" dirty="0">
                <a:solidFill>
                  <a:srgbClr val="000000"/>
                </a:solidFill>
                <a:latin typeface="Calibri" panose="020F0502020204030204"/>
                <a:ea typeface="ＭＳ Ｐゴシック"/>
              </a:rPr>
              <a:t> </a:t>
            </a:r>
            <a:r>
              <a:rPr lang="fr-FR" sz="2133" dirty="0" err="1">
                <a:solidFill>
                  <a:srgbClr val="000000"/>
                </a:solidFill>
                <a:latin typeface="Calibri" panose="020F0502020204030204"/>
                <a:ea typeface="ＭＳ Ｐゴシック"/>
              </a:rPr>
              <a:t>failure</a:t>
            </a:r>
            <a:endParaRPr lang="fr-FR" sz="2133" dirty="0">
              <a:solidFill>
                <a:srgbClr val="000000"/>
              </a:solidFill>
              <a:latin typeface="Calibri" panose="020F0502020204030204"/>
              <a:ea typeface="ＭＳ Ｐゴシック"/>
            </a:endParaRPr>
          </a:p>
          <a:p>
            <a:pPr marL="495325" indent="-495325" defTabSz="914446">
              <a:spcBef>
                <a:spcPct val="20000"/>
              </a:spcBef>
              <a:buFont typeface="+mj-lt"/>
              <a:buAutoNum type="arabicPeriod" startAt="7"/>
              <a:defRPr/>
            </a:pPr>
            <a:r>
              <a:rPr lang="fr-FR" sz="2133" dirty="0" err="1">
                <a:solidFill>
                  <a:srgbClr val="000000"/>
                </a:solidFill>
                <a:latin typeface="Calibri" panose="020F0502020204030204"/>
                <a:ea typeface="ＭＳ Ｐゴシック"/>
              </a:rPr>
              <a:t>Phenocopies</a:t>
            </a:r>
            <a:r>
              <a:rPr lang="fr-FR" sz="2133" dirty="0">
                <a:solidFill>
                  <a:srgbClr val="000000"/>
                </a:solidFill>
                <a:latin typeface="Calibri" panose="020F0502020204030204"/>
                <a:ea typeface="ＭＳ Ｐゴシック"/>
              </a:rPr>
              <a:t> of </a:t>
            </a:r>
            <a:r>
              <a:rPr lang="fr-FR" sz="2133" dirty="0" err="1">
                <a:solidFill>
                  <a:srgbClr val="000000"/>
                </a:solidFill>
                <a:latin typeface="Calibri" panose="020F0502020204030204"/>
                <a:ea typeface="ＭＳ Ｐゴシック"/>
              </a:rPr>
              <a:t>Inborn</a:t>
            </a:r>
            <a:r>
              <a:rPr lang="fr-FR" sz="2133" dirty="0">
                <a:solidFill>
                  <a:srgbClr val="000000"/>
                </a:solidFill>
                <a:latin typeface="Calibri" panose="020F0502020204030204"/>
                <a:ea typeface="ＭＳ Ｐゴシック"/>
              </a:rPr>
              <a:t> </a:t>
            </a:r>
            <a:r>
              <a:rPr lang="fr-FR" sz="2133" dirty="0" err="1">
                <a:solidFill>
                  <a:srgbClr val="000000"/>
                </a:solidFill>
                <a:latin typeface="Calibri" panose="020F0502020204030204"/>
                <a:ea typeface="ＭＳ Ｐゴシック"/>
              </a:rPr>
              <a:t>Errors</a:t>
            </a:r>
            <a:r>
              <a:rPr lang="fr-FR" sz="2133" dirty="0">
                <a:solidFill>
                  <a:srgbClr val="000000"/>
                </a:solidFill>
                <a:latin typeface="Calibri" panose="020F0502020204030204"/>
                <a:ea typeface="ＭＳ Ｐゴシック"/>
              </a:rPr>
              <a:t> of </a:t>
            </a:r>
            <a:r>
              <a:rPr lang="fr-FR" sz="2133" dirty="0" err="1">
                <a:solidFill>
                  <a:srgbClr val="000000"/>
                </a:solidFill>
                <a:latin typeface="Calibri" panose="020F0502020204030204"/>
                <a:ea typeface="ＭＳ Ｐゴシック"/>
              </a:rPr>
              <a:t>Immunity</a:t>
            </a:r>
            <a:r>
              <a:rPr lang="fr-FR" sz="2133" dirty="0">
                <a:solidFill>
                  <a:srgbClr val="000000"/>
                </a:solidFill>
                <a:latin typeface="Calibri" panose="020F0502020204030204"/>
                <a:ea typeface="ＭＳ Ｐゴシック"/>
              </a:rPr>
              <a:t> </a:t>
            </a:r>
            <a:r>
              <a:rPr lang="fr-FR" sz="2133" dirty="0" err="1">
                <a:solidFill>
                  <a:srgbClr val="000000"/>
                </a:solidFill>
                <a:latin typeface="Calibri" panose="020F0502020204030204"/>
                <a:ea typeface="ＭＳ Ｐゴシック"/>
              </a:rPr>
              <a:t>associated</a:t>
            </a:r>
            <a:r>
              <a:rPr lang="fr-FR" sz="2133" dirty="0">
                <a:solidFill>
                  <a:srgbClr val="000000"/>
                </a:solidFill>
                <a:latin typeface="Calibri" panose="020F0502020204030204"/>
                <a:ea typeface="ＭＳ Ｐゴシック"/>
              </a:rPr>
              <a:t> </a:t>
            </a:r>
            <a:r>
              <a:rPr lang="fr-FR" sz="2133" dirty="0" err="1">
                <a:solidFill>
                  <a:srgbClr val="000000"/>
                </a:solidFill>
                <a:latin typeface="Calibri" panose="020F0502020204030204"/>
                <a:ea typeface="ＭＳ Ｐゴシック"/>
              </a:rPr>
              <a:t>with</a:t>
            </a:r>
            <a:r>
              <a:rPr lang="fr-FR" sz="2133" dirty="0">
                <a:solidFill>
                  <a:srgbClr val="000000"/>
                </a:solidFill>
                <a:latin typeface="Calibri" panose="020F0502020204030204"/>
                <a:ea typeface="ＭＳ Ｐゴシック"/>
              </a:rPr>
              <a:t> </a:t>
            </a:r>
            <a:r>
              <a:rPr lang="fr-FR" sz="2133" dirty="0" err="1">
                <a:solidFill>
                  <a:srgbClr val="000000"/>
                </a:solidFill>
                <a:latin typeface="Calibri" panose="020F0502020204030204"/>
                <a:ea typeface="ＭＳ Ｐゴシック"/>
              </a:rPr>
              <a:t>autoantibodies</a:t>
            </a:r>
            <a:r>
              <a:rPr lang="fr-FR" sz="2133" dirty="0">
                <a:solidFill>
                  <a:srgbClr val="000000"/>
                </a:solidFill>
                <a:latin typeface="Calibri" panose="020F0502020204030204"/>
                <a:ea typeface="ＭＳ Ｐゴシック"/>
              </a:rPr>
              <a:t> or </a:t>
            </a:r>
            <a:r>
              <a:rPr lang="fr-FR" sz="2133" dirty="0" err="1">
                <a:solidFill>
                  <a:srgbClr val="000000"/>
                </a:solidFill>
                <a:latin typeface="Calibri" panose="020F0502020204030204"/>
                <a:ea typeface="ＭＳ Ｐゴシック"/>
              </a:rPr>
              <a:t>somatic</a:t>
            </a:r>
            <a:r>
              <a:rPr lang="fr-FR" sz="2133" dirty="0">
                <a:solidFill>
                  <a:srgbClr val="000000"/>
                </a:solidFill>
                <a:latin typeface="Calibri" panose="020F0502020204030204"/>
                <a:ea typeface="ＭＳ Ｐゴシック"/>
              </a:rPr>
              <a:t> variants</a:t>
            </a:r>
          </a:p>
          <a:p>
            <a:pPr defTabSz="914446">
              <a:spcBef>
                <a:spcPct val="20000"/>
              </a:spcBef>
              <a:defRPr/>
            </a:pPr>
            <a:endParaRPr lang="fr-FR" sz="2133" dirty="0">
              <a:solidFill>
                <a:srgbClr val="000000"/>
              </a:solidFill>
              <a:latin typeface="Calibri" panose="020F0502020204030204"/>
              <a:ea typeface="ＭＳ Ｐゴシック"/>
            </a:endParaRPr>
          </a:p>
        </p:txBody>
      </p:sp>
      <p:sp>
        <p:nvSpPr>
          <p:cNvPr id="2" name="Titre 1">
            <a:extLst>
              <a:ext uri="{FF2B5EF4-FFF2-40B4-BE49-F238E27FC236}">
                <a16:creationId xmlns:a16="http://schemas.microsoft.com/office/drawing/2014/main" id="{C5C82812-84BC-C446-1612-72800EBD463B}"/>
              </a:ext>
            </a:extLst>
          </p:cNvPr>
          <p:cNvSpPr>
            <a:spLocks noGrp="1"/>
          </p:cNvSpPr>
          <p:nvPr>
            <p:ph type="ctrTitle"/>
          </p:nvPr>
        </p:nvSpPr>
        <p:spPr/>
        <p:txBody>
          <a:bodyPr>
            <a:normAutofit fontScale="90000"/>
          </a:bodyPr>
          <a:lstStyle/>
          <a:p>
            <a:r>
              <a:rPr lang="en-US" dirty="0"/>
              <a:t>2024 Updated PID Classification: a total of 555 IEIs, and 17 phenocopies </a:t>
            </a:r>
            <a:br>
              <a:rPr lang="en-US" dirty="0"/>
            </a:br>
            <a:r>
              <a:rPr lang="en-US" dirty="0"/>
              <a:t>due to mutations in 504 different genes. </a:t>
            </a:r>
            <a:br>
              <a:rPr lang="en-US" dirty="0"/>
            </a:br>
            <a:endParaRPr lang="en-US" dirty="0"/>
          </a:p>
        </p:txBody>
      </p:sp>
    </p:spTree>
    <p:extLst>
      <p:ext uri="{BB962C8B-B14F-4D97-AF65-F5344CB8AC3E}">
        <p14:creationId xmlns:p14="http://schemas.microsoft.com/office/powerpoint/2010/main" val="193956452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descr="Une image contenant texte, capture d’écran&#10;&#10;Le contenu généré par l’IA peut être incorrect.">
            <a:extLst>
              <a:ext uri="{FF2B5EF4-FFF2-40B4-BE49-F238E27FC236}">
                <a16:creationId xmlns:a16="http://schemas.microsoft.com/office/drawing/2014/main" id="{CB576E58-812A-D177-0642-8EB16FCABCE9}"/>
              </a:ext>
            </a:extLst>
          </p:cNvPr>
          <p:cNvPicPr>
            <a:picLocks noChangeAspect="1"/>
          </p:cNvPicPr>
          <p:nvPr/>
        </p:nvPicPr>
        <p:blipFill>
          <a:blip r:embed="rId2"/>
          <a:stretch>
            <a:fillRect/>
          </a:stretch>
        </p:blipFill>
        <p:spPr>
          <a:xfrm>
            <a:off x="1219200" y="177800"/>
            <a:ext cx="10020300" cy="6680200"/>
          </a:xfrm>
          <a:prstGeom prst="rect">
            <a:avLst/>
          </a:prstGeom>
        </p:spPr>
      </p:pic>
    </p:spTree>
    <p:extLst>
      <p:ext uri="{BB962C8B-B14F-4D97-AF65-F5344CB8AC3E}">
        <p14:creationId xmlns:p14="http://schemas.microsoft.com/office/powerpoint/2010/main" val="293082492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Espace réservé du contenu 7" descr="Une image contenant capture d’écran, texte, ligne, Tracé&#10;&#10;Le contenu généré par l’IA peut être incorrect.">
            <a:extLst>
              <a:ext uri="{FF2B5EF4-FFF2-40B4-BE49-F238E27FC236}">
                <a16:creationId xmlns:a16="http://schemas.microsoft.com/office/drawing/2014/main" id="{B536D8F2-7810-3A17-CACE-B56FE9993BE5}"/>
              </a:ext>
            </a:extLst>
          </p:cNvPr>
          <p:cNvPicPr>
            <a:picLocks noGrp="1" noChangeAspect="1"/>
          </p:cNvPicPr>
          <p:nvPr>
            <p:ph idx="4294967295"/>
          </p:nvPr>
        </p:nvPicPr>
        <p:blipFill>
          <a:blip r:embed="rId2"/>
          <a:stretch>
            <a:fillRect/>
          </a:stretch>
        </p:blipFill>
        <p:spPr>
          <a:xfrm>
            <a:off x="3809999" y="12699"/>
            <a:ext cx="7024255" cy="6827477"/>
          </a:xfrm>
        </p:spPr>
      </p:pic>
      <p:pic>
        <p:nvPicPr>
          <p:cNvPr id="2049" name="Picture 1">
            <a:extLst>
              <a:ext uri="{FF2B5EF4-FFF2-40B4-BE49-F238E27FC236}">
                <a16:creationId xmlns:a16="http://schemas.microsoft.com/office/drawing/2014/main" id="{3956E807-391A-0B71-A7FF-06BEF9148FD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87040" y="0"/>
            <a:ext cx="3810000" cy="12700"/>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a:extLst>
              <a:ext uri="{FF2B5EF4-FFF2-40B4-BE49-F238E27FC236}">
                <a16:creationId xmlns:a16="http://schemas.microsoft.com/office/drawing/2014/main" id="{4E302CD3-F1D7-C2C1-92D9-442BEE13974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87040" y="0"/>
            <a:ext cx="3810000" cy="12700"/>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a:extLst>
              <a:ext uri="{FF2B5EF4-FFF2-40B4-BE49-F238E27FC236}">
                <a16:creationId xmlns:a16="http://schemas.microsoft.com/office/drawing/2014/main" id="{674A24EA-B178-0913-0284-8DCE809BBFA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87040" y="0"/>
            <a:ext cx="3810000" cy="12700"/>
          </a:xfrm>
          <a:prstGeom prst="rect">
            <a:avLst/>
          </a:prstGeom>
          <a:noFill/>
          <a:extLst>
            <a:ext uri="{909E8E84-426E-40DD-AFC4-6F175D3DCCD1}">
              <a14:hiddenFill xmlns:a14="http://schemas.microsoft.com/office/drawing/2010/main">
                <a:solidFill>
                  <a:srgbClr val="FFFFFF"/>
                </a:solidFill>
              </a14:hiddenFill>
            </a:ext>
          </a:extLst>
        </p:spPr>
      </p:pic>
      <p:sp>
        <p:nvSpPr>
          <p:cNvPr id="2" name="ZoneTexte 1">
            <a:extLst>
              <a:ext uri="{FF2B5EF4-FFF2-40B4-BE49-F238E27FC236}">
                <a16:creationId xmlns:a16="http://schemas.microsoft.com/office/drawing/2014/main" id="{4C3683E3-6619-4768-2714-672B09A7B4E6}"/>
              </a:ext>
            </a:extLst>
          </p:cNvPr>
          <p:cNvSpPr txBox="1"/>
          <p:nvPr/>
        </p:nvSpPr>
        <p:spPr>
          <a:xfrm>
            <a:off x="7184661" y="2018061"/>
            <a:ext cx="4874476" cy="1015663"/>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fr-FR" sz="2000" b="1" i="1" u="sng" strike="noStrike" kern="1200" cap="none" spc="0" normalizeH="0" baseline="0" noProof="0" dirty="0">
                <a:ln>
                  <a:noFill/>
                </a:ln>
                <a:solidFill>
                  <a:prstClr val="black"/>
                </a:solidFill>
                <a:effectLst/>
                <a:uLnTx/>
                <a:uFillTx/>
                <a:latin typeface="Calibri" panose="020F0502020204030204"/>
                <a:ea typeface="+mn-ea"/>
                <a:cs typeface="+mn-cs"/>
              </a:rPr>
              <a:t>IUIS IEI </a:t>
            </a:r>
            <a:r>
              <a:rPr kumimoji="0" lang="fr-FR" sz="2000" b="1" i="1" u="sng" strike="noStrike" kern="1200" cap="none" spc="0" normalizeH="0" baseline="0" noProof="0" dirty="0" err="1">
                <a:ln>
                  <a:noFill/>
                </a:ln>
                <a:solidFill>
                  <a:prstClr val="black"/>
                </a:solidFill>
                <a:effectLst/>
                <a:uLnTx/>
                <a:uFillTx/>
                <a:latin typeface="Calibri" panose="020F0502020204030204"/>
                <a:ea typeface="+mn-ea"/>
                <a:cs typeface="+mn-cs"/>
              </a:rPr>
              <a:t>Committee</a:t>
            </a:r>
            <a:r>
              <a:rPr kumimoji="0" lang="fr-FR" sz="2000" b="1" i="1" u="sng" strike="noStrike" kern="1200" cap="none" spc="0" normalizeH="0" baseline="0" noProof="0" dirty="0">
                <a:ln>
                  <a:noFill/>
                </a:ln>
                <a:solidFill>
                  <a:prstClr val="black"/>
                </a:solidFill>
                <a:effectLst/>
                <a:uLnTx/>
                <a:uFillTx/>
                <a:latin typeface="Calibri" panose="020F0502020204030204"/>
                <a:ea typeface="+mn-ea"/>
                <a:cs typeface="+mn-cs"/>
              </a:rPr>
              <a:t> 2024 update</a:t>
            </a:r>
          </a:p>
          <a:p>
            <a:pPr marL="214313" marR="0" lvl="0" indent="-214313"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2000" b="0" i="1" u="none" strike="noStrike" kern="1200" cap="none" spc="0" normalizeH="0" baseline="0" noProof="0" dirty="0">
                <a:ln>
                  <a:noFill/>
                </a:ln>
                <a:solidFill>
                  <a:prstClr val="black"/>
                </a:solidFill>
                <a:effectLst/>
                <a:uLnTx/>
                <a:uFillTx/>
                <a:latin typeface="Calibri" panose="020F0502020204030204"/>
                <a:ea typeface="+mn-ea"/>
                <a:cs typeface="+mn-cs"/>
              </a:rPr>
              <a:t>Poli mC. et al. J Human </a:t>
            </a:r>
            <a:r>
              <a:rPr kumimoji="0" lang="fr-FR" sz="2000" b="0" i="1" u="none" strike="noStrike" kern="1200" cap="none" spc="0" normalizeH="0" baseline="0" noProof="0" dirty="0" err="1">
                <a:ln>
                  <a:noFill/>
                </a:ln>
                <a:solidFill>
                  <a:prstClr val="black"/>
                </a:solidFill>
                <a:effectLst/>
                <a:uLnTx/>
                <a:uFillTx/>
                <a:latin typeface="Calibri" panose="020F0502020204030204"/>
                <a:ea typeface="+mn-ea"/>
                <a:cs typeface="+mn-cs"/>
              </a:rPr>
              <a:t>Immunity</a:t>
            </a:r>
            <a:r>
              <a:rPr kumimoji="0" lang="fr-FR" sz="2000" b="0" i="1" u="none" strike="noStrike" kern="1200" cap="none" spc="0" normalizeH="0" baseline="0" noProof="0" dirty="0">
                <a:ln>
                  <a:noFill/>
                </a:ln>
                <a:solidFill>
                  <a:prstClr val="black"/>
                </a:solidFill>
                <a:effectLst/>
                <a:uLnTx/>
                <a:uFillTx/>
                <a:latin typeface="Calibri" panose="020F0502020204030204"/>
                <a:ea typeface="+mn-ea"/>
                <a:cs typeface="+mn-cs"/>
              </a:rPr>
              <a:t>. 2025</a:t>
            </a:r>
          </a:p>
          <a:p>
            <a:pPr marL="214313" marR="0" lvl="0" indent="-214313"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2000" b="0" i="1" u="none" strike="noStrike" kern="1200" cap="none" spc="0" normalizeH="0" baseline="0" noProof="0" dirty="0" err="1">
                <a:ln>
                  <a:noFill/>
                </a:ln>
                <a:solidFill>
                  <a:prstClr val="black"/>
                </a:solidFill>
                <a:effectLst/>
                <a:uLnTx/>
                <a:uFillTx/>
                <a:latin typeface="Calibri" panose="020F0502020204030204"/>
                <a:ea typeface="+mn-ea"/>
                <a:cs typeface="+mn-cs"/>
              </a:rPr>
              <a:t>Bousfiha</a:t>
            </a:r>
            <a:r>
              <a:rPr kumimoji="0" lang="fr-FR" sz="2000" b="0" i="1" u="none" strike="noStrike" kern="1200" cap="none" spc="0" normalizeH="0" baseline="0" noProof="0" dirty="0">
                <a:ln>
                  <a:noFill/>
                </a:ln>
                <a:solidFill>
                  <a:prstClr val="black"/>
                </a:solidFill>
                <a:effectLst/>
                <a:uLnTx/>
                <a:uFillTx/>
                <a:latin typeface="Calibri" panose="020F0502020204030204"/>
                <a:ea typeface="+mn-ea"/>
                <a:cs typeface="+mn-cs"/>
              </a:rPr>
              <a:t> AA et al. J Human </a:t>
            </a:r>
            <a:r>
              <a:rPr kumimoji="0" lang="fr-FR" sz="2000" b="0" i="1" u="none" strike="noStrike" kern="1200" cap="none" spc="0" normalizeH="0" baseline="0" noProof="0" dirty="0" err="1">
                <a:ln>
                  <a:noFill/>
                </a:ln>
                <a:solidFill>
                  <a:prstClr val="black"/>
                </a:solidFill>
                <a:effectLst/>
                <a:uLnTx/>
                <a:uFillTx/>
                <a:latin typeface="Calibri" panose="020F0502020204030204"/>
                <a:ea typeface="+mn-ea"/>
                <a:cs typeface="+mn-cs"/>
              </a:rPr>
              <a:t>Immunity</a:t>
            </a:r>
            <a:r>
              <a:rPr kumimoji="0" lang="fr-FR" sz="2000" b="0" i="1" u="none" strike="noStrike" kern="1200" cap="none" spc="0" normalizeH="0" baseline="0" noProof="0" dirty="0">
                <a:ln>
                  <a:noFill/>
                </a:ln>
                <a:solidFill>
                  <a:prstClr val="black"/>
                </a:solidFill>
                <a:effectLst/>
                <a:uLnTx/>
                <a:uFillTx/>
                <a:latin typeface="Calibri" panose="020F0502020204030204"/>
                <a:ea typeface="+mn-ea"/>
                <a:cs typeface="+mn-cs"/>
              </a:rPr>
              <a:t>. 2025</a:t>
            </a:r>
          </a:p>
        </p:txBody>
      </p:sp>
      <p:pic>
        <p:nvPicPr>
          <p:cNvPr id="3" name="Picture 40" descr="A picture containing drawing&#10;&#10;Description automatically generated">
            <a:extLst>
              <a:ext uri="{FF2B5EF4-FFF2-40B4-BE49-F238E27FC236}">
                <a16:creationId xmlns:a16="http://schemas.microsoft.com/office/drawing/2014/main" id="{0BCE3C55-561C-5565-AE69-663374CC8587}"/>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190383" y="3072639"/>
            <a:ext cx="1861429" cy="1861429"/>
          </a:xfrm>
          <a:prstGeom prst="rect">
            <a:avLst/>
          </a:prstGeom>
        </p:spPr>
      </p:pic>
      <p:sp>
        <p:nvSpPr>
          <p:cNvPr id="4" name="ZoneTexte 3">
            <a:extLst>
              <a:ext uri="{FF2B5EF4-FFF2-40B4-BE49-F238E27FC236}">
                <a16:creationId xmlns:a16="http://schemas.microsoft.com/office/drawing/2014/main" id="{413205CF-04D0-21B9-34C4-0926958BECB9}"/>
              </a:ext>
            </a:extLst>
          </p:cNvPr>
          <p:cNvSpPr txBox="1"/>
          <p:nvPr/>
        </p:nvSpPr>
        <p:spPr>
          <a:xfrm>
            <a:off x="0" y="1735985"/>
            <a:ext cx="4103624" cy="1631216"/>
          </a:xfrm>
          <a:prstGeom prst="rect">
            <a:avLst/>
          </a:prstGeom>
          <a:noFill/>
        </p:spPr>
        <p:txBody>
          <a:bodyPr wrap="none" rtlCol="0">
            <a:spAutoFit/>
          </a:bodyPr>
          <a:lstStyle/>
          <a:p>
            <a:pPr marL="214308" marR="0" lvl="0" indent="-214308" algn="l" defTabSz="685783" rtl="0" eaLnBrk="1" fontAlgn="auto" latinLnBrk="0" hangingPunct="1">
              <a:lnSpc>
                <a:spcPct val="100000"/>
              </a:lnSpc>
              <a:spcBef>
                <a:spcPts val="0"/>
              </a:spcBef>
              <a:spcAft>
                <a:spcPts val="0"/>
              </a:spcAft>
              <a:buClrTx/>
              <a:buSzTx/>
              <a:buFont typeface="Arial"/>
              <a:buChar char="•"/>
              <a:tabLst/>
              <a:defRPr/>
            </a:pPr>
            <a:r>
              <a:rPr kumimoji="0" lang="fr-FR" sz="2000" b="1" i="1" u="none" strike="noStrike" kern="1200" cap="none" spc="0" normalizeH="0" baseline="0" noProof="0" dirty="0" err="1">
                <a:ln>
                  <a:noFill/>
                </a:ln>
                <a:solidFill>
                  <a:prstClr val="black"/>
                </a:solidFill>
                <a:effectLst/>
                <a:uLnTx/>
                <a:uFillTx/>
                <a:latin typeface="Calibri" panose="020F0502020204030204"/>
                <a:ea typeface="+mn-ea"/>
                <a:cs typeface="+mn-cs"/>
              </a:rPr>
              <a:t>Inheritance</a:t>
            </a:r>
            <a:r>
              <a:rPr kumimoji="0" lang="fr-FR" sz="2000" b="1" i="1" u="none" strike="noStrike" kern="1200" cap="none" spc="0" normalizeH="0" baseline="0" noProof="0" dirty="0">
                <a:ln>
                  <a:noFill/>
                </a:ln>
                <a:solidFill>
                  <a:prstClr val="black"/>
                </a:solidFill>
                <a:effectLst/>
                <a:uLnTx/>
                <a:uFillTx/>
                <a:latin typeface="Calibri" panose="020F0502020204030204"/>
                <a:ea typeface="+mn-ea"/>
                <a:cs typeface="+mn-cs"/>
              </a:rPr>
              <a:t> modes: AR &gt;&gt; AD &gt;&gt; XL</a:t>
            </a:r>
          </a:p>
          <a:p>
            <a:pPr marL="214308" marR="0" lvl="0" indent="-214308" algn="l" defTabSz="685783" rtl="0" eaLnBrk="1" fontAlgn="auto" latinLnBrk="0" hangingPunct="1">
              <a:lnSpc>
                <a:spcPct val="100000"/>
              </a:lnSpc>
              <a:spcBef>
                <a:spcPts val="0"/>
              </a:spcBef>
              <a:spcAft>
                <a:spcPts val="0"/>
              </a:spcAft>
              <a:buClrTx/>
              <a:buSzTx/>
              <a:buFont typeface="Arial"/>
              <a:buChar char="•"/>
              <a:tabLst/>
              <a:defRPr/>
            </a:pPr>
            <a:endParaRPr kumimoji="0" lang="fr-FR" sz="2000" b="1" i="1" u="none" strike="noStrike" kern="1200" cap="none" spc="0" normalizeH="0" baseline="0" noProof="0" dirty="0">
              <a:ln>
                <a:noFill/>
              </a:ln>
              <a:solidFill>
                <a:prstClr val="black"/>
              </a:solidFill>
              <a:effectLst/>
              <a:uLnTx/>
              <a:uFillTx/>
              <a:latin typeface="Calibri" panose="020F0502020204030204"/>
              <a:ea typeface="+mn-ea"/>
              <a:cs typeface="+mn-cs"/>
            </a:endParaRPr>
          </a:p>
          <a:p>
            <a:pPr marL="214308" marR="0" lvl="0" indent="-214308" algn="l" defTabSz="685783" rtl="0" eaLnBrk="1" fontAlgn="auto" latinLnBrk="0" hangingPunct="1">
              <a:lnSpc>
                <a:spcPct val="100000"/>
              </a:lnSpc>
              <a:spcBef>
                <a:spcPts val="0"/>
              </a:spcBef>
              <a:spcAft>
                <a:spcPts val="0"/>
              </a:spcAft>
              <a:buClrTx/>
              <a:buSzTx/>
              <a:buFont typeface="Arial"/>
              <a:buChar char="•"/>
              <a:tabLst/>
              <a:defRPr/>
            </a:pPr>
            <a:r>
              <a:rPr kumimoji="0" lang="fr-FR" sz="2000" b="1" i="1" u="none" strike="noStrike" kern="1200" cap="none" spc="0" normalizeH="0" baseline="0" noProof="0" dirty="0">
                <a:ln>
                  <a:noFill/>
                </a:ln>
                <a:solidFill>
                  <a:prstClr val="black"/>
                </a:solidFill>
                <a:effectLst/>
                <a:uLnTx/>
                <a:uFillTx/>
                <a:latin typeface="Calibri" panose="020F0502020204030204"/>
                <a:ea typeface="+mn-ea"/>
                <a:cs typeface="+mn-cs"/>
              </a:rPr>
              <a:t>1 </a:t>
            </a:r>
            <a:r>
              <a:rPr kumimoji="0" lang="fr-FR" sz="2000" b="1" i="1" u="none" strike="noStrike" kern="1200" cap="none" spc="0" normalizeH="0" baseline="0" noProof="0" dirty="0" err="1">
                <a:ln>
                  <a:noFill/>
                </a:ln>
                <a:solidFill>
                  <a:prstClr val="black"/>
                </a:solidFill>
                <a:effectLst/>
                <a:uLnTx/>
                <a:uFillTx/>
                <a:latin typeface="Calibri" panose="020F0502020204030204"/>
                <a:ea typeface="+mn-ea"/>
                <a:cs typeface="+mn-cs"/>
              </a:rPr>
              <a:t>gene</a:t>
            </a:r>
            <a:r>
              <a:rPr kumimoji="0" lang="fr-FR" sz="2000" b="1" i="1" u="none" strike="noStrike" kern="1200" cap="none" spc="0" normalizeH="0" baseline="0" noProof="0" dirty="0">
                <a:ln>
                  <a:noFill/>
                </a:ln>
                <a:solidFill>
                  <a:prstClr val="black"/>
                </a:solidFill>
                <a:effectLst/>
                <a:uLnTx/>
                <a:uFillTx/>
                <a:latin typeface="Calibri" panose="020F0502020204030204"/>
                <a:ea typeface="+mn-ea"/>
                <a:cs typeface="+mn-cs"/>
              </a:rPr>
              <a:t> &lt;/&gt; </a:t>
            </a:r>
            <a:r>
              <a:rPr kumimoji="0" lang="fr-FR" sz="2000" b="1" i="1" u="none" strike="noStrike" kern="1200" cap="none" spc="0" normalizeH="0" baseline="0" noProof="0" dirty="0" err="1">
                <a:ln>
                  <a:noFill/>
                </a:ln>
                <a:solidFill>
                  <a:prstClr val="black"/>
                </a:solidFill>
                <a:effectLst/>
                <a:uLnTx/>
                <a:uFillTx/>
                <a:latin typeface="Calibri" panose="020F0502020204030204"/>
                <a:ea typeface="+mn-ea"/>
                <a:cs typeface="+mn-cs"/>
              </a:rPr>
              <a:t>several</a:t>
            </a:r>
            <a:r>
              <a:rPr kumimoji="0" lang="fr-FR" sz="2000" b="1" i="1"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fr-FR" sz="2000" b="1" i="1" u="none" strike="noStrike" kern="1200" cap="none" spc="0" normalizeH="0" baseline="0" noProof="0" dirty="0" err="1">
                <a:ln>
                  <a:noFill/>
                </a:ln>
                <a:solidFill>
                  <a:prstClr val="black"/>
                </a:solidFill>
                <a:effectLst/>
                <a:uLnTx/>
                <a:uFillTx/>
                <a:latin typeface="Calibri" panose="020F0502020204030204"/>
                <a:ea typeface="+mn-ea"/>
                <a:cs typeface="+mn-cs"/>
              </a:rPr>
              <a:t>phenotypes</a:t>
            </a:r>
            <a:endParaRPr kumimoji="0" lang="fr-FR" sz="2000" b="1" i="1" u="none" strike="noStrike" kern="1200" cap="none" spc="0" normalizeH="0" baseline="0" noProof="0" dirty="0">
              <a:ln>
                <a:noFill/>
              </a:ln>
              <a:solidFill>
                <a:prstClr val="black"/>
              </a:solidFill>
              <a:effectLst/>
              <a:uLnTx/>
              <a:uFillTx/>
              <a:latin typeface="Calibri" panose="020F0502020204030204"/>
              <a:ea typeface="+mn-ea"/>
              <a:cs typeface="+mn-cs"/>
            </a:endParaRPr>
          </a:p>
          <a:p>
            <a:pPr marL="214308" marR="0" lvl="0" indent="-214308" algn="l" defTabSz="685783" rtl="0" eaLnBrk="1" fontAlgn="auto" latinLnBrk="0" hangingPunct="1">
              <a:lnSpc>
                <a:spcPct val="100000"/>
              </a:lnSpc>
              <a:spcBef>
                <a:spcPts val="0"/>
              </a:spcBef>
              <a:spcAft>
                <a:spcPts val="0"/>
              </a:spcAft>
              <a:buClrTx/>
              <a:buSzTx/>
              <a:buFont typeface="Arial"/>
              <a:buChar char="•"/>
              <a:tabLst/>
              <a:defRPr/>
            </a:pPr>
            <a:r>
              <a:rPr kumimoji="0" lang="fr-FR" sz="2000" b="1" i="1" u="none" strike="noStrike" kern="1200" cap="none" spc="0" normalizeH="0" baseline="0" noProof="0" dirty="0">
                <a:ln>
                  <a:noFill/>
                </a:ln>
                <a:solidFill>
                  <a:prstClr val="black"/>
                </a:solidFill>
                <a:effectLst/>
                <a:uLnTx/>
                <a:uFillTx/>
                <a:latin typeface="Calibri" panose="020F0502020204030204"/>
                <a:ea typeface="+mn-ea"/>
                <a:cs typeface="+mn-cs"/>
              </a:rPr>
              <a:t>1 </a:t>
            </a:r>
            <a:r>
              <a:rPr kumimoji="0" lang="fr-FR" sz="2000" b="1" i="1" u="none" strike="noStrike" kern="1200" cap="none" spc="0" normalizeH="0" baseline="0" noProof="0" dirty="0" err="1">
                <a:ln>
                  <a:noFill/>
                </a:ln>
                <a:solidFill>
                  <a:prstClr val="black"/>
                </a:solidFill>
                <a:effectLst/>
                <a:uLnTx/>
                <a:uFillTx/>
                <a:latin typeface="Calibri" panose="020F0502020204030204"/>
                <a:ea typeface="+mn-ea"/>
                <a:cs typeface="+mn-cs"/>
              </a:rPr>
              <a:t>phenotype</a:t>
            </a:r>
            <a:r>
              <a:rPr kumimoji="0" lang="fr-FR" sz="2000" b="1" i="1" u="none" strike="noStrike" kern="1200" cap="none" spc="0" normalizeH="0" baseline="0" noProof="0" dirty="0">
                <a:ln>
                  <a:noFill/>
                </a:ln>
                <a:solidFill>
                  <a:prstClr val="black"/>
                </a:solidFill>
                <a:effectLst/>
                <a:uLnTx/>
                <a:uFillTx/>
                <a:latin typeface="Calibri" panose="020F0502020204030204"/>
                <a:ea typeface="+mn-ea"/>
                <a:cs typeface="+mn-cs"/>
              </a:rPr>
              <a:t> &lt;/&gt; </a:t>
            </a:r>
            <a:r>
              <a:rPr kumimoji="0" lang="fr-FR" sz="2000" b="1" i="1" u="none" strike="noStrike" kern="1200" cap="none" spc="0" normalizeH="0" baseline="0" noProof="0" dirty="0" err="1">
                <a:ln>
                  <a:noFill/>
                </a:ln>
                <a:solidFill>
                  <a:prstClr val="black"/>
                </a:solidFill>
                <a:effectLst/>
                <a:uLnTx/>
                <a:uFillTx/>
                <a:latin typeface="Calibri" panose="020F0502020204030204"/>
                <a:ea typeface="+mn-ea"/>
                <a:cs typeface="+mn-cs"/>
              </a:rPr>
              <a:t>several</a:t>
            </a:r>
            <a:r>
              <a:rPr kumimoji="0" lang="fr-FR" sz="2000" b="1" i="1"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fr-FR" sz="2000" b="1" i="1" u="none" strike="noStrike" kern="1200" cap="none" spc="0" normalizeH="0" baseline="0" noProof="0" dirty="0" err="1">
                <a:ln>
                  <a:noFill/>
                </a:ln>
                <a:solidFill>
                  <a:prstClr val="black"/>
                </a:solidFill>
                <a:effectLst/>
                <a:uLnTx/>
                <a:uFillTx/>
                <a:latin typeface="Calibri" panose="020F0502020204030204"/>
                <a:ea typeface="+mn-ea"/>
                <a:cs typeface="+mn-cs"/>
              </a:rPr>
              <a:t>genes</a:t>
            </a:r>
            <a:endParaRPr kumimoji="0" lang="fr-FR" sz="2000" b="1" i="1" u="none" strike="noStrike" kern="1200" cap="none" spc="0" normalizeH="0" baseline="0" noProof="0" dirty="0">
              <a:ln>
                <a:noFill/>
              </a:ln>
              <a:solidFill>
                <a:prstClr val="black"/>
              </a:solidFill>
              <a:effectLst/>
              <a:uLnTx/>
              <a:uFillTx/>
              <a:latin typeface="Calibri" panose="020F0502020204030204"/>
              <a:ea typeface="+mn-ea"/>
              <a:cs typeface="+mn-cs"/>
            </a:endParaRPr>
          </a:p>
          <a:p>
            <a:pPr marL="214308" marR="0" lvl="0" indent="-214308" algn="l" defTabSz="685783" rtl="0" eaLnBrk="1" fontAlgn="auto" latinLnBrk="0" hangingPunct="1">
              <a:lnSpc>
                <a:spcPct val="100000"/>
              </a:lnSpc>
              <a:spcBef>
                <a:spcPts val="0"/>
              </a:spcBef>
              <a:spcAft>
                <a:spcPts val="0"/>
              </a:spcAft>
              <a:buClrTx/>
              <a:buSzTx/>
              <a:buFont typeface="Arial"/>
              <a:buChar char="•"/>
              <a:tabLst/>
              <a:defRPr/>
            </a:pPr>
            <a:endParaRPr kumimoji="0" lang="fr-FR" sz="2000" b="1" i="1"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ZoneTexte 4">
            <a:extLst>
              <a:ext uri="{FF2B5EF4-FFF2-40B4-BE49-F238E27FC236}">
                <a16:creationId xmlns:a16="http://schemas.microsoft.com/office/drawing/2014/main" id="{B37BD7EE-68DD-FEDF-30C7-2D9BD05122E2}"/>
              </a:ext>
            </a:extLst>
          </p:cNvPr>
          <p:cNvSpPr txBox="1"/>
          <p:nvPr/>
        </p:nvSpPr>
        <p:spPr>
          <a:xfrm>
            <a:off x="303076" y="4934068"/>
            <a:ext cx="3203848" cy="1200329"/>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2400" b="0" i="1" u="none" strike="noStrike" kern="1200" cap="none" spc="0" normalizeH="0" baseline="0" noProof="0" dirty="0">
                <a:ln>
                  <a:noFill/>
                </a:ln>
                <a:solidFill>
                  <a:prstClr val="black"/>
                </a:solidFill>
                <a:effectLst/>
                <a:highlight>
                  <a:srgbClr val="FF00FF"/>
                </a:highlight>
                <a:uLnTx/>
                <a:uFillTx/>
                <a:latin typeface="Calibri" panose="020F0502020204030204"/>
                <a:ea typeface="+mn-ea"/>
                <a:cs typeface="+mn-cs"/>
              </a:rPr>
              <a:t>‘PID Phenotypical Diagnosis’</a:t>
            </a: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2400" b="0" i="1" u="none" strike="noStrike" kern="1200" cap="none" spc="0" normalizeH="0" baseline="0" noProof="0" dirty="0">
                <a:ln>
                  <a:noFill/>
                </a:ln>
                <a:solidFill>
                  <a:prstClr val="black"/>
                </a:solidFill>
                <a:effectLst/>
                <a:highlight>
                  <a:srgbClr val="FF00FF"/>
                </a:highlight>
                <a:uLnTx/>
                <a:uFillTx/>
                <a:latin typeface="Calibri" panose="020F0502020204030204"/>
                <a:ea typeface="+mn-ea"/>
                <a:cs typeface="+mn-cs"/>
              </a:rPr>
              <a:t>Mobile App</a:t>
            </a:r>
          </a:p>
        </p:txBody>
      </p:sp>
      <p:pic>
        <p:nvPicPr>
          <p:cNvPr id="6" name="Image 5" descr="IUIS_LOGO_2018.png">
            <a:extLst>
              <a:ext uri="{FF2B5EF4-FFF2-40B4-BE49-F238E27FC236}">
                <a16:creationId xmlns:a16="http://schemas.microsoft.com/office/drawing/2014/main" id="{71FD65F1-F41C-228B-4353-29904A2973D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322126" y="1104997"/>
            <a:ext cx="2843860" cy="836429"/>
          </a:xfrm>
          <a:prstGeom prst="rect">
            <a:avLst/>
          </a:prstGeom>
        </p:spPr>
      </p:pic>
    </p:spTree>
    <p:extLst>
      <p:ext uri="{BB962C8B-B14F-4D97-AF65-F5344CB8AC3E}">
        <p14:creationId xmlns:p14="http://schemas.microsoft.com/office/powerpoint/2010/main" val="29327410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a:extLst>
              <a:ext uri="{FF2B5EF4-FFF2-40B4-BE49-F238E27FC236}">
                <a16:creationId xmlns:a16="http://schemas.microsoft.com/office/drawing/2014/main" id="{F0E55A5F-5EDA-5DB3-6E50-BC2187273298}"/>
              </a:ext>
            </a:extLst>
          </p:cNvPr>
          <p:cNvSpPr>
            <a:spLocks noGrp="1"/>
          </p:cNvSpPr>
          <p:nvPr>
            <p:ph type="title"/>
          </p:nvPr>
        </p:nvSpPr>
        <p:spPr>
          <a:xfrm>
            <a:off x="818147" y="611018"/>
            <a:ext cx="10786751" cy="1325563"/>
          </a:xfrm>
        </p:spPr>
        <p:txBody>
          <a:bodyPr>
            <a:noAutofit/>
          </a:bodyPr>
          <a:lstStyle/>
          <a:p>
            <a:pPr>
              <a:tabLst>
                <a:tab pos="1611313" algn="l"/>
              </a:tabLst>
            </a:pPr>
            <a:r>
              <a:rPr lang="en-US" altLang="ja-JP" dirty="0"/>
              <a:t>Newborn screening for PIDs in Japan</a:t>
            </a:r>
            <a:endParaRPr lang="ja-JP" altLang="en-US" sz="3600" dirty="0">
              <a:latin typeface="メイリオ" panose="020B0604030504040204" pitchFamily="50" charset="-128"/>
              <a:ea typeface="メイリオ" panose="020B0604030504040204" pitchFamily="50" charset="-128"/>
            </a:endParaRPr>
          </a:p>
        </p:txBody>
      </p:sp>
      <p:sp>
        <p:nvSpPr>
          <p:cNvPr id="3" name="テキスト ボックス 2">
            <a:extLst>
              <a:ext uri="{FF2B5EF4-FFF2-40B4-BE49-F238E27FC236}">
                <a16:creationId xmlns:a16="http://schemas.microsoft.com/office/drawing/2014/main" id="{3301837B-0C93-D99A-AEA6-4F00B109B565}"/>
              </a:ext>
            </a:extLst>
          </p:cNvPr>
          <p:cNvSpPr txBox="1"/>
          <p:nvPr/>
        </p:nvSpPr>
        <p:spPr>
          <a:xfrm>
            <a:off x="818147" y="2305615"/>
            <a:ext cx="8538175" cy="2246769"/>
          </a:xfrm>
          <a:prstGeom prst="rect">
            <a:avLst/>
          </a:prstGeom>
          <a:noFill/>
        </p:spPr>
        <p:txBody>
          <a:bodyPr wrap="square">
            <a:spAutoFit/>
          </a:bodyPr>
          <a:lstStyle/>
          <a:p>
            <a:r>
              <a:rPr lang="en-US" altLang="ja-JP" sz="2800" dirty="0">
                <a:solidFill>
                  <a:schemeClr val="bg1"/>
                </a:solidFill>
                <a:latin typeface="メイリオ" panose="020B0604030504040204" pitchFamily="50" charset="-128"/>
                <a:ea typeface="メイリオ" panose="020B0604030504040204" pitchFamily="50" charset="-128"/>
              </a:rPr>
              <a:t>IPOPI PID Patients and Doctors Meeting</a:t>
            </a:r>
          </a:p>
          <a:p>
            <a:endParaRPr lang="en-US" altLang="ja-JP" sz="2800" dirty="0">
              <a:solidFill>
                <a:schemeClr val="bg1"/>
              </a:solidFill>
              <a:latin typeface="メイリオ" panose="020B0604030504040204" pitchFamily="50" charset="-128"/>
              <a:ea typeface="メイリオ" panose="020B0604030504040204" pitchFamily="50" charset="-128"/>
            </a:endParaRPr>
          </a:p>
          <a:p>
            <a:r>
              <a:rPr lang="en-US" altLang="ja-JP" sz="2800" dirty="0">
                <a:solidFill>
                  <a:schemeClr val="bg1"/>
                </a:solidFill>
                <a:latin typeface="Meiryo UI" panose="020B0604030504040204" pitchFamily="50" charset="-128"/>
                <a:ea typeface="Meiryo UI" panose="020B0604030504040204" pitchFamily="50" charset="-128"/>
              </a:rPr>
              <a:t>Hirokazu Kanegane</a:t>
            </a:r>
          </a:p>
          <a:p>
            <a:endParaRPr lang="en-US" altLang="ja-JP" sz="2800" dirty="0">
              <a:solidFill>
                <a:schemeClr val="bg1"/>
              </a:solidFill>
              <a:latin typeface="Meiryo UI" panose="020B0604030504040204" pitchFamily="50" charset="-128"/>
              <a:ea typeface="Meiryo UI" panose="020B0604030504040204" pitchFamily="50" charset="-128"/>
            </a:endParaRPr>
          </a:p>
          <a:p>
            <a:r>
              <a:rPr lang="en-US" altLang="ja-JP" sz="2800" dirty="0">
                <a:solidFill>
                  <a:schemeClr val="bg1"/>
                </a:solidFill>
                <a:latin typeface="Meiryo UI" panose="020B0604030504040204" pitchFamily="50" charset="-128"/>
                <a:ea typeface="Meiryo UI" panose="020B0604030504040204" pitchFamily="50" charset="-128"/>
              </a:rPr>
              <a:t>Department of Child Health and Development</a:t>
            </a:r>
          </a:p>
        </p:txBody>
      </p:sp>
      <p:sp>
        <p:nvSpPr>
          <p:cNvPr id="2" name="テキスト ボックス 1">
            <a:extLst>
              <a:ext uri="{FF2B5EF4-FFF2-40B4-BE49-F238E27FC236}">
                <a16:creationId xmlns:a16="http://schemas.microsoft.com/office/drawing/2014/main" id="{44791D6C-D6EF-70F8-8F1E-C26EE958A96B}"/>
              </a:ext>
            </a:extLst>
          </p:cNvPr>
          <p:cNvSpPr txBox="1"/>
          <p:nvPr/>
        </p:nvSpPr>
        <p:spPr>
          <a:xfrm>
            <a:off x="7467833" y="6381551"/>
            <a:ext cx="4565032" cy="400110"/>
          </a:xfrm>
          <a:prstGeom prst="rect">
            <a:avLst/>
          </a:prstGeom>
          <a:noFill/>
        </p:spPr>
        <p:txBody>
          <a:bodyPr wrap="none" rtlCol="0">
            <a:spAutoFit/>
          </a:bodyPr>
          <a:lstStyle/>
          <a:p>
            <a:r>
              <a:rPr lang="en-US" altLang="ja-JP" sz="2000" dirty="0">
                <a:solidFill>
                  <a:schemeClr val="bg1"/>
                </a:solidFill>
                <a:latin typeface="メイリオ" panose="020B0604030504040204" pitchFamily="50" charset="-128"/>
                <a:ea typeface="メイリオ" panose="020B0604030504040204" pitchFamily="50" charset="-128"/>
              </a:rPr>
              <a:t>March 1, 2026</a:t>
            </a:r>
            <a:r>
              <a:rPr kumimoji="1" lang="ja-JP" altLang="en-US" sz="2000" dirty="0">
                <a:solidFill>
                  <a:schemeClr val="bg1"/>
                </a:solidFill>
                <a:latin typeface="メイリオ" panose="020B0604030504040204" pitchFamily="50" charset="-128"/>
                <a:ea typeface="メイリオ" panose="020B0604030504040204" pitchFamily="50" charset="-128"/>
              </a:rPr>
              <a:t>＠</a:t>
            </a:r>
            <a:r>
              <a:rPr kumimoji="1" lang="en-US" altLang="ja-JP" sz="2000" dirty="0">
                <a:solidFill>
                  <a:schemeClr val="bg1"/>
                </a:solidFill>
                <a:latin typeface="メイリオ" panose="020B0604030504040204" pitchFamily="50" charset="-128"/>
                <a:ea typeface="メイリオ" panose="020B0604030504040204" pitchFamily="50" charset="-128"/>
              </a:rPr>
              <a:t>Bangkok, Thailand</a:t>
            </a:r>
            <a:endParaRPr kumimoji="1" lang="ja-JP" altLang="en-US" sz="2000" dirty="0">
              <a:solidFill>
                <a:schemeClr val="bg1"/>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405503719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Graphique 1">
            <a:extLst>
              <a:ext uri="{FF2B5EF4-FFF2-40B4-BE49-F238E27FC236}">
                <a16:creationId xmlns:a16="http://schemas.microsoft.com/office/drawing/2014/main" id="{11463620-5B55-76F9-5DA6-B9FCAA2B2859}"/>
              </a:ext>
            </a:extLst>
          </p:cNvPr>
          <p:cNvGraphicFramePr>
            <a:graphicFrameLocks/>
          </p:cNvGraphicFramePr>
          <p:nvPr/>
        </p:nvGraphicFramePr>
        <p:xfrm>
          <a:off x="1432560" y="914411"/>
          <a:ext cx="9627580" cy="5943589"/>
        </p:xfrm>
        <a:graphic>
          <a:graphicData uri="http://schemas.openxmlformats.org/drawingml/2006/chart">
            <c:chart xmlns:c="http://schemas.openxmlformats.org/drawingml/2006/chart" xmlns:r="http://schemas.openxmlformats.org/officeDocument/2006/relationships" r:id="rId2"/>
          </a:graphicData>
        </a:graphic>
      </p:graphicFrame>
      <p:pic>
        <p:nvPicPr>
          <p:cNvPr id="3" name="Picture 40" descr="A picture containing drawing&#10;&#10;Description automatically generated">
            <a:extLst>
              <a:ext uri="{FF2B5EF4-FFF2-40B4-BE49-F238E27FC236}">
                <a16:creationId xmlns:a16="http://schemas.microsoft.com/office/drawing/2014/main" id="{E8B554F5-7F9D-6DFE-E2F6-031DE2BC1856}"/>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90383" y="3072639"/>
            <a:ext cx="1861429" cy="1861429"/>
          </a:xfrm>
          <a:prstGeom prst="rect">
            <a:avLst/>
          </a:prstGeom>
        </p:spPr>
      </p:pic>
    </p:spTree>
    <p:extLst>
      <p:ext uri="{BB962C8B-B14F-4D97-AF65-F5344CB8AC3E}">
        <p14:creationId xmlns:p14="http://schemas.microsoft.com/office/powerpoint/2010/main" val="320062724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ADD71064-9CE2-0DC5-48F2-10A1A78CFBB8}"/>
              </a:ext>
            </a:extLst>
          </p:cNvPr>
          <p:cNvPicPr>
            <a:picLocks noChangeAspect="1"/>
          </p:cNvPicPr>
          <p:nvPr/>
        </p:nvPicPr>
        <p:blipFill>
          <a:blip r:embed="rId2"/>
          <a:stretch>
            <a:fillRect/>
          </a:stretch>
        </p:blipFill>
        <p:spPr>
          <a:xfrm>
            <a:off x="914400" y="104392"/>
            <a:ext cx="10363200" cy="6293939"/>
          </a:xfrm>
          <a:prstGeom prst="rect">
            <a:avLst/>
          </a:prstGeom>
        </p:spPr>
      </p:pic>
      <p:sp>
        <p:nvSpPr>
          <p:cNvPr id="4" name="ZoneTexte 3">
            <a:extLst>
              <a:ext uri="{FF2B5EF4-FFF2-40B4-BE49-F238E27FC236}">
                <a16:creationId xmlns:a16="http://schemas.microsoft.com/office/drawing/2014/main" id="{806495AA-32BE-81A8-1705-F5F6F27FCC4B}"/>
              </a:ext>
            </a:extLst>
          </p:cNvPr>
          <p:cNvSpPr txBox="1"/>
          <p:nvPr/>
        </p:nvSpPr>
        <p:spPr>
          <a:xfrm>
            <a:off x="119743" y="6357259"/>
            <a:ext cx="8093241"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ptos" panose="02110004020202020204"/>
                <a:ea typeface="+mn-ea"/>
                <a:cs typeface="+mn-cs"/>
              </a:rPr>
              <a:t>Peng XP, Caballero-</a:t>
            </a:r>
            <a:r>
              <a:rPr kumimoji="0" lang="fr-FR" sz="1200" b="0" i="0" u="none" strike="noStrike" kern="1200" cap="none" spc="0" normalizeH="0" baseline="0" noProof="0" dirty="0" err="1">
                <a:ln>
                  <a:noFill/>
                </a:ln>
                <a:solidFill>
                  <a:prstClr val="black"/>
                </a:solidFill>
                <a:effectLst/>
                <a:uLnTx/>
                <a:uFillTx/>
                <a:latin typeface="Aptos" panose="02110004020202020204"/>
                <a:ea typeface="+mn-ea"/>
                <a:cs typeface="+mn-cs"/>
              </a:rPr>
              <a:t>Oteyza</a:t>
            </a:r>
            <a:r>
              <a:rPr kumimoji="0" lang="fr-FR" sz="1200" b="0" i="0" u="none" strike="noStrike" kern="1200" cap="none" spc="0" normalizeH="0" baseline="0" noProof="0" dirty="0">
                <a:ln>
                  <a:noFill/>
                </a:ln>
                <a:solidFill>
                  <a:prstClr val="black"/>
                </a:solidFill>
                <a:effectLst/>
                <a:uLnTx/>
                <a:uFillTx/>
                <a:latin typeface="Aptos" panose="02110004020202020204"/>
                <a:ea typeface="+mn-ea"/>
                <a:cs typeface="+mn-cs"/>
              </a:rPr>
              <a:t> A, </a:t>
            </a:r>
            <a:r>
              <a:rPr kumimoji="0" lang="fr-FR" sz="1200" b="0" i="0" u="none" strike="noStrike" kern="1200" cap="none" spc="0" normalizeH="0" baseline="0" noProof="0" dirty="0" err="1">
                <a:ln>
                  <a:noFill/>
                </a:ln>
                <a:solidFill>
                  <a:prstClr val="black"/>
                </a:solidFill>
                <a:effectLst/>
                <a:uLnTx/>
                <a:uFillTx/>
                <a:latin typeface="Aptos" panose="02110004020202020204"/>
                <a:ea typeface="+mn-ea"/>
                <a:cs typeface="+mn-cs"/>
              </a:rPr>
              <a:t>Grimbacher</a:t>
            </a:r>
            <a:r>
              <a:rPr kumimoji="0" lang="fr-FR" sz="1200" b="0" i="0" u="none" strike="noStrike" kern="1200" cap="none" spc="0" normalizeH="0" baseline="0" noProof="0" dirty="0">
                <a:ln>
                  <a:noFill/>
                </a:ln>
                <a:solidFill>
                  <a:prstClr val="black"/>
                </a:solidFill>
                <a:effectLst/>
                <a:uLnTx/>
                <a:uFillTx/>
                <a:latin typeface="Aptos" panose="02110004020202020204"/>
                <a:ea typeface="+mn-ea"/>
                <a:cs typeface="+mn-cs"/>
              </a:rPr>
              <a:t> B. Common Variable </a:t>
            </a:r>
            <a:r>
              <a:rPr kumimoji="0" lang="fr-FR" sz="1200" b="0" i="0" u="none" strike="noStrike" kern="1200" cap="none" spc="0" normalizeH="0" baseline="0" noProof="0" dirty="0" err="1">
                <a:ln>
                  <a:noFill/>
                </a:ln>
                <a:solidFill>
                  <a:prstClr val="black"/>
                </a:solidFill>
                <a:effectLst/>
                <a:uLnTx/>
                <a:uFillTx/>
                <a:latin typeface="Aptos" panose="02110004020202020204"/>
                <a:ea typeface="+mn-ea"/>
                <a:cs typeface="+mn-cs"/>
              </a:rPr>
              <a:t>Immunodeficiency</a:t>
            </a:r>
            <a:r>
              <a:rPr kumimoji="0" lang="fr-FR" sz="1200" b="0" i="0" u="none" strike="noStrike" kern="1200" cap="none" spc="0" normalizeH="0" baseline="0" noProof="0" dirty="0">
                <a:ln>
                  <a:noFill/>
                </a:ln>
                <a:solidFill>
                  <a:prstClr val="black"/>
                </a:solidFill>
                <a:effectLst/>
                <a:uLnTx/>
                <a:uFillTx/>
                <a:latin typeface="Aptos" panose="02110004020202020204"/>
                <a:ea typeface="+mn-ea"/>
                <a:cs typeface="+mn-cs"/>
              </a:rPr>
              <a:t>: More </a:t>
            </a:r>
            <a:r>
              <a:rPr kumimoji="0" lang="fr-FR" sz="1200" b="0" i="0" u="none" strike="noStrike" kern="1200" cap="none" spc="0" normalizeH="0" baseline="0" noProof="0" dirty="0" err="1">
                <a:ln>
                  <a:noFill/>
                </a:ln>
                <a:solidFill>
                  <a:prstClr val="black"/>
                </a:solidFill>
                <a:effectLst/>
                <a:uLnTx/>
                <a:uFillTx/>
                <a:latin typeface="Aptos" panose="02110004020202020204"/>
                <a:ea typeface="+mn-ea"/>
                <a:cs typeface="+mn-cs"/>
              </a:rPr>
              <a:t>Pathways</a:t>
            </a:r>
            <a:r>
              <a:rPr kumimoji="0" lang="fr-FR" sz="1200" b="0" i="0" u="none" strike="noStrike" kern="1200" cap="none" spc="0" normalizeH="0" baseline="0" noProof="0" dirty="0">
                <a:ln>
                  <a:noFill/>
                </a:ln>
                <a:solidFill>
                  <a:prstClr val="black"/>
                </a:solidFill>
                <a:effectLst/>
                <a:uLnTx/>
                <a:uFillTx/>
                <a:latin typeface="Aptos" panose="02110004020202020204"/>
                <a:ea typeface="+mn-ea"/>
                <a:cs typeface="+mn-cs"/>
              </a:rPr>
              <a:t> </a:t>
            </a:r>
            <a:r>
              <a:rPr kumimoji="0" lang="fr-FR" sz="1200" b="0" i="0" u="none" strike="noStrike" kern="1200" cap="none" spc="0" normalizeH="0" baseline="0" noProof="0" dirty="0" err="1">
                <a:ln>
                  <a:noFill/>
                </a:ln>
                <a:solidFill>
                  <a:prstClr val="black"/>
                </a:solidFill>
                <a:effectLst/>
                <a:uLnTx/>
                <a:uFillTx/>
                <a:latin typeface="Aptos" panose="02110004020202020204"/>
                <a:ea typeface="+mn-ea"/>
                <a:cs typeface="+mn-cs"/>
              </a:rPr>
              <a:t>than</a:t>
            </a:r>
            <a:r>
              <a:rPr kumimoji="0" lang="fr-FR" sz="1200" b="0" i="0" u="none" strike="noStrike" kern="1200" cap="none" spc="0" normalizeH="0" baseline="0" noProof="0" dirty="0">
                <a:ln>
                  <a:noFill/>
                </a:ln>
                <a:solidFill>
                  <a:prstClr val="black"/>
                </a:solidFill>
                <a:effectLst/>
                <a:uLnTx/>
                <a:uFillTx/>
                <a:latin typeface="Aptos" panose="02110004020202020204"/>
                <a:ea typeface="+mn-ea"/>
                <a:cs typeface="+mn-cs"/>
              </a:rPr>
              <a:t> </a:t>
            </a:r>
            <a:r>
              <a:rPr kumimoji="0" lang="fr-FR" sz="1200" b="0" i="0" u="none" strike="noStrike" kern="1200" cap="none" spc="0" normalizeH="0" baseline="0" noProof="0" dirty="0" err="1">
                <a:ln>
                  <a:noFill/>
                </a:ln>
                <a:solidFill>
                  <a:prstClr val="black"/>
                </a:solidFill>
                <a:effectLst/>
                <a:uLnTx/>
                <a:uFillTx/>
                <a:latin typeface="Aptos" panose="02110004020202020204"/>
                <a:ea typeface="+mn-ea"/>
                <a:cs typeface="+mn-cs"/>
              </a:rPr>
              <a:t>Roads</a:t>
            </a:r>
            <a:r>
              <a:rPr kumimoji="0" lang="fr-FR" sz="1200" b="0" i="0" u="none" strike="noStrike" kern="1200" cap="none" spc="0" normalizeH="0" baseline="0" noProof="0" dirty="0">
                <a:ln>
                  <a:noFill/>
                </a:ln>
                <a:solidFill>
                  <a:prstClr val="black"/>
                </a:solidFill>
                <a:effectLst/>
                <a:uLnTx/>
                <a:uFillTx/>
                <a:latin typeface="Aptos" panose="02110004020202020204"/>
                <a:ea typeface="+mn-ea"/>
                <a:cs typeface="+mn-cs"/>
              </a:rPr>
              <a:t> to Rome.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err="1">
                <a:ln>
                  <a:noFill/>
                </a:ln>
                <a:solidFill>
                  <a:prstClr val="black"/>
                </a:solidFill>
                <a:effectLst/>
                <a:uLnTx/>
                <a:uFillTx/>
                <a:latin typeface="Aptos" panose="02110004020202020204"/>
                <a:ea typeface="+mn-ea"/>
                <a:cs typeface="+mn-cs"/>
              </a:rPr>
              <a:t>Annu</a:t>
            </a:r>
            <a:r>
              <a:rPr kumimoji="0" lang="fr-FR" sz="1200" b="0" i="0" u="none" strike="noStrike" kern="1200" cap="none" spc="0" normalizeH="0" baseline="0" noProof="0" dirty="0">
                <a:ln>
                  <a:noFill/>
                </a:ln>
                <a:solidFill>
                  <a:prstClr val="black"/>
                </a:solidFill>
                <a:effectLst/>
                <a:uLnTx/>
                <a:uFillTx/>
                <a:latin typeface="Aptos" panose="02110004020202020204"/>
                <a:ea typeface="+mn-ea"/>
                <a:cs typeface="+mn-cs"/>
              </a:rPr>
              <a:t> </a:t>
            </a:r>
            <a:r>
              <a:rPr kumimoji="0" lang="fr-FR" sz="1200" b="0" i="0" u="none" strike="noStrike" kern="1200" cap="none" spc="0" normalizeH="0" baseline="0" noProof="0" dirty="0" err="1">
                <a:ln>
                  <a:noFill/>
                </a:ln>
                <a:solidFill>
                  <a:prstClr val="black"/>
                </a:solidFill>
                <a:effectLst/>
                <a:uLnTx/>
                <a:uFillTx/>
                <a:latin typeface="Aptos" panose="02110004020202020204"/>
                <a:ea typeface="+mn-ea"/>
                <a:cs typeface="+mn-cs"/>
              </a:rPr>
              <a:t>Rev</a:t>
            </a:r>
            <a:r>
              <a:rPr kumimoji="0" lang="fr-FR" sz="1200" b="0" i="0" u="none" strike="noStrike" kern="1200" cap="none" spc="0" normalizeH="0" baseline="0" noProof="0" dirty="0">
                <a:ln>
                  <a:noFill/>
                </a:ln>
                <a:solidFill>
                  <a:prstClr val="black"/>
                </a:solidFill>
                <a:effectLst/>
                <a:uLnTx/>
                <a:uFillTx/>
                <a:latin typeface="Aptos" panose="02110004020202020204"/>
                <a:ea typeface="+mn-ea"/>
                <a:cs typeface="+mn-cs"/>
              </a:rPr>
              <a:t> </a:t>
            </a:r>
            <a:r>
              <a:rPr kumimoji="0" lang="fr-FR" sz="1200" b="0" i="0" u="none" strike="noStrike" kern="1200" cap="none" spc="0" normalizeH="0" baseline="0" noProof="0" dirty="0" err="1">
                <a:ln>
                  <a:noFill/>
                </a:ln>
                <a:solidFill>
                  <a:prstClr val="black"/>
                </a:solidFill>
                <a:effectLst/>
                <a:uLnTx/>
                <a:uFillTx/>
                <a:latin typeface="Aptos" panose="02110004020202020204"/>
                <a:ea typeface="+mn-ea"/>
                <a:cs typeface="+mn-cs"/>
              </a:rPr>
              <a:t>Pathol</a:t>
            </a:r>
            <a:r>
              <a:rPr kumimoji="0" lang="fr-FR" sz="1200" b="0" i="0" u="none" strike="noStrike" kern="1200" cap="none" spc="0" normalizeH="0" baseline="0" noProof="0" dirty="0">
                <a:ln>
                  <a:noFill/>
                </a:ln>
                <a:solidFill>
                  <a:prstClr val="black"/>
                </a:solidFill>
                <a:effectLst/>
                <a:uLnTx/>
                <a:uFillTx/>
                <a:latin typeface="Aptos" panose="02110004020202020204"/>
                <a:ea typeface="+mn-ea"/>
                <a:cs typeface="+mn-cs"/>
              </a:rPr>
              <a:t>. 2023 Jan 24:18:283-310. </a:t>
            </a:r>
            <a:r>
              <a:rPr kumimoji="0" lang="fr-FR" sz="1200" b="0" i="0" u="none" strike="noStrike" kern="1200" cap="none" spc="0" normalizeH="0" baseline="0" noProof="0" dirty="0" err="1">
                <a:ln>
                  <a:noFill/>
                </a:ln>
                <a:solidFill>
                  <a:prstClr val="black"/>
                </a:solidFill>
                <a:effectLst/>
                <a:uLnTx/>
                <a:uFillTx/>
                <a:latin typeface="Aptos" panose="02110004020202020204"/>
                <a:ea typeface="+mn-ea"/>
                <a:cs typeface="+mn-cs"/>
              </a:rPr>
              <a:t>doi</a:t>
            </a:r>
            <a:r>
              <a:rPr kumimoji="0" lang="fr-FR" sz="1200" b="0" i="0" u="none" strike="noStrike" kern="1200" cap="none" spc="0" normalizeH="0" baseline="0" noProof="0" dirty="0">
                <a:ln>
                  <a:noFill/>
                </a:ln>
                <a:solidFill>
                  <a:prstClr val="black"/>
                </a:solidFill>
                <a:effectLst/>
                <a:uLnTx/>
                <a:uFillTx/>
                <a:latin typeface="Aptos" panose="02110004020202020204"/>
                <a:ea typeface="+mn-ea"/>
                <a:cs typeface="+mn-cs"/>
              </a:rPr>
              <a:t>: 10.1146/annurev-pathmechdis-031521-024229. </a:t>
            </a:r>
          </a:p>
        </p:txBody>
      </p:sp>
      <p:pic>
        <p:nvPicPr>
          <p:cNvPr id="5" name="Image 4">
            <a:extLst>
              <a:ext uri="{FF2B5EF4-FFF2-40B4-BE49-F238E27FC236}">
                <a16:creationId xmlns:a16="http://schemas.microsoft.com/office/drawing/2014/main" id="{DC59DD94-9922-A9B4-2F79-E41D2269943C}"/>
              </a:ext>
            </a:extLst>
          </p:cNvPr>
          <p:cNvPicPr>
            <a:picLocks noChangeAspect="1"/>
          </p:cNvPicPr>
          <p:nvPr/>
        </p:nvPicPr>
        <p:blipFill>
          <a:blip r:embed="rId3"/>
          <a:stretch>
            <a:fillRect/>
          </a:stretch>
        </p:blipFill>
        <p:spPr>
          <a:xfrm>
            <a:off x="1611081" y="39076"/>
            <a:ext cx="3657601" cy="4017462"/>
          </a:xfrm>
          <a:prstGeom prst="rect">
            <a:avLst/>
          </a:prstGeom>
        </p:spPr>
      </p:pic>
      <p:sp>
        <p:nvSpPr>
          <p:cNvPr id="6" name="ZoneTexte 5">
            <a:extLst>
              <a:ext uri="{FF2B5EF4-FFF2-40B4-BE49-F238E27FC236}">
                <a16:creationId xmlns:a16="http://schemas.microsoft.com/office/drawing/2014/main" id="{62A20EF9-190D-2D3D-EA4F-255EDC93C968}"/>
              </a:ext>
            </a:extLst>
          </p:cNvPr>
          <p:cNvSpPr txBox="1"/>
          <p:nvPr/>
        </p:nvSpPr>
        <p:spPr>
          <a:xfrm>
            <a:off x="8665028" y="4219824"/>
            <a:ext cx="225940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Aptos" panose="02110004020202020204"/>
                <a:ea typeface="+mn-ea"/>
                <a:cs typeface="+mn-cs"/>
              </a:rPr>
              <a:t>N=71 reported genes</a:t>
            </a:r>
          </a:p>
        </p:txBody>
      </p:sp>
      <p:pic>
        <p:nvPicPr>
          <p:cNvPr id="7" name="Picture 40" descr="A picture containing drawing&#10;&#10;Description automatically generated">
            <a:extLst>
              <a:ext uri="{FF2B5EF4-FFF2-40B4-BE49-F238E27FC236}">
                <a16:creationId xmlns:a16="http://schemas.microsoft.com/office/drawing/2014/main" id="{418579B8-F4A8-6F03-606D-88C655603697}"/>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190383" y="3072639"/>
            <a:ext cx="1861429" cy="1861429"/>
          </a:xfrm>
          <a:prstGeom prst="rect">
            <a:avLst/>
          </a:prstGeom>
        </p:spPr>
      </p:pic>
    </p:spTree>
    <p:extLst>
      <p:ext uri="{BB962C8B-B14F-4D97-AF65-F5344CB8AC3E}">
        <p14:creationId xmlns:p14="http://schemas.microsoft.com/office/powerpoint/2010/main" val="233397057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CB60EF-C935-0436-A727-62256000B086}"/>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E00D49FF-3082-C7BF-7F21-C674DE22913B}"/>
              </a:ext>
            </a:extLst>
          </p:cNvPr>
          <p:cNvSpPr>
            <a:spLocks noGrp="1"/>
          </p:cNvSpPr>
          <p:nvPr>
            <p:ph type="ctrTitle"/>
          </p:nvPr>
        </p:nvSpPr>
        <p:spPr/>
        <p:txBody>
          <a:bodyPr/>
          <a:lstStyle/>
          <a:p>
            <a:r>
              <a:rPr lang="en-US" dirty="0"/>
              <a:t>Availability in Asia</a:t>
            </a:r>
            <a:br>
              <a:rPr lang="en-US" dirty="0"/>
            </a:br>
            <a:endParaRPr lang="en-US" dirty="0"/>
          </a:p>
        </p:txBody>
      </p:sp>
      <p:sp>
        <p:nvSpPr>
          <p:cNvPr id="5" name="Espace réservé du contenu 4">
            <a:extLst>
              <a:ext uri="{FF2B5EF4-FFF2-40B4-BE49-F238E27FC236}">
                <a16:creationId xmlns:a16="http://schemas.microsoft.com/office/drawing/2014/main" id="{B1B3AD15-16C2-1B8E-A9D1-5351FC00F0B7}"/>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122838646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a:extLst>
              <a:ext uri="{FF2B5EF4-FFF2-40B4-BE49-F238E27FC236}">
                <a16:creationId xmlns:a16="http://schemas.microsoft.com/office/drawing/2014/main" id="{A6AB072F-249D-12BB-C196-108DBD6DA33A}"/>
              </a:ext>
            </a:extLst>
          </p:cNvPr>
          <p:cNvPicPr>
            <a:picLocks noChangeAspect="1"/>
          </p:cNvPicPr>
          <p:nvPr/>
        </p:nvPicPr>
        <p:blipFill>
          <a:blip r:embed="rId2"/>
          <a:srcRect l="1540"/>
          <a:stretch/>
        </p:blipFill>
        <p:spPr>
          <a:xfrm>
            <a:off x="1264920" y="919458"/>
            <a:ext cx="10012680" cy="5686256"/>
          </a:xfrm>
          <a:prstGeom prst="rect">
            <a:avLst/>
          </a:prstGeom>
        </p:spPr>
      </p:pic>
      <p:sp>
        <p:nvSpPr>
          <p:cNvPr id="3" name="Rectangle 2">
            <a:extLst>
              <a:ext uri="{FF2B5EF4-FFF2-40B4-BE49-F238E27FC236}">
                <a16:creationId xmlns:a16="http://schemas.microsoft.com/office/drawing/2014/main" id="{AA199FE5-0010-F0BC-653C-5E41469E7FBD}"/>
              </a:ext>
            </a:extLst>
          </p:cNvPr>
          <p:cNvSpPr/>
          <p:nvPr/>
        </p:nvSpPr>
        <p:spPr>
          <a:xfrm>
            <a:off x="8560106" y="3117773"/>
            <a:ext cx="2192357" cy="231355"/>
          </a:xfrm>
          <a:prstGeom prst="rect">
            <a:avLst/>
          </a:prstGeom>
          <a:noFill/>
          <a:ln w="38100">
            <a:solidFill>
              <a:srgbClr val="FF0000"/>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2690260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20B24F-AAEC-7827-1B0F-61875B6C6341}"/>
            </a:ext>
          </a:extLst>
        </p:cNvPr>
        <p:cNvGrpSpPr/>
        <p:nvPr/>
      </p:nvGrpSpPr>
      <p:grpSpPr>
        <a:xfrm>
          <a:off x="0" y="0"/>
          <a:ext cx="0" cy="0"/>
          <a:chOff x="0" y="0"/>
          <a:chExt cx="0" cy="0"/>
        </a:xfrm>
      </p:grpSpPr>
      <p:pic>
        <p:nvPicPr>
          <p:cNvPr id="5" name="Image 4" descr="Une image contenant texte, carte, atlas&#10;&#10;Le contenu généré par l’IA peut être incorrect.">
            <a:extLst>
              <a:ext uri="{FF2B5EF4-FFF2-40B4-BE49-F238E27FC236}">
                <a16:creationId xmlns:a16="http://schemas.microsoft.com/office/drawing/2014/main" id="{CB4E2021-5B67-5F37-B358-EDC0A42EF17C}"/>
              </a:ext>
            </a:extLst>
          </p:cNvPr>
          <p:cNvPicPr>
            <a:picLocks noChangeAspect="1"/>
          </p:cNvPicPr>
          <p:nvPr/>
        </p:nvPicPr>
        <p:blipFill>
          <a:blip r:embed="rId2"/>
          <a:stretch>
            <a:fillRect/>
          </a:stretch>
        </p:blipFill>
        <p:spPr>
          <a:xfrm>
            <a:off x="1467927" y="0"/>
            <a:ext cx="9256145" cy="6858000"/>
          </a:xfrm>
          <a:prstGeom prst="rect">
            <a:avLst/>
          </a:prstGeom>
        </p:spPr>
      </p:pic>
    </p:spTree>
    <p:extLst>
      <p:ext uri="{BB962C8B-B14F-4D97-AF65-F5344CB8AC3E}">
        <p14:creationId xmlns:p14="http://schemas.microsoft.com/office/powerpoint/2010/main" val="167351971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1D3577-8688-94F0-76C1-6F476F9306FE}"/>
            </a:ext>
          </a:extLst>
        </p:cNvPr>
        <p:cNvGrpSpPr/>
        <p:nvPr/>
      </p:nvGrpSpPr>
      <p:grpSpPr>
        <a:xfrm>
          <a:off x="0" y="0"/>
          <a:ext cx="0" cy="0"/>
          <a:chOff x="0" y="0"/>
          <a:chExt cx="0" cy="0"/>
        </a:xfrm>
      </p:grpSpPr>
      <p:pic>
        <p:nvPicPr>
          <p:cNvPr id="2" name="Image 1" descr="Une image contenant texte, carte, atlas&#10;&#10;Le contenu généré par l’IA peut être incorrect.">
            <a:extLst>
              <a:ext uri="{FF2B5EF4-FFF2-40B4-BE49-F238E27FC236}">
                <a16:creationId xmlns:a16="http://schemas.microsoft.com/office/drawing/2014/main" id="{2D26868D-501F-851E-CBB5-908E60915D24}"/>
              </a:ext>
            </a:extLst>
          </p:cNvPr>
          <p:cNvPicPr>
            <a:picLocks noChangeAspect="1"/>
          </p:cNvPicPr>
          <p:nvPr/>
        </p:nvPicPr>
        <p:blipFill>
          <a:blip r:embed="rId2"/>
          <a:srcRect l="59714" t="40444" r="4887" b="31111"/>
          <a:stretch>
            <a:fillRect/>
          </a:stretch>
        </p:blipFill>
        <p:spPr>
          <a:xfrm>
            <a:off x="441960" y="0"/>
            <a:ext cx="11613714" cy="6914210"/>
          </a:xfrm>
          <a:prstGeom prst="rect">
            <a:avLst/>
          </a:prstGeom>
        </p:spPr>
      </p:pic>
    </p:spTree>
    <p:extLst>
      <p:ext uri="{BB962C8B-B14F-4D97-AF65-F5344CB8AC3E}">
        <p14:creationId xmlns:p14="http://schemas.microsoft.com/office/powerpoint/2010/main" val="345433736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60E7D3-AD95-B43A-45F9-55195617762D}"/>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93C1C4C7-8BAE-EBD6-D894-03E7752D16AC}"/>
              </a:ext>
            </a:extLst>
          </p:cNvPr>
          <p:cNvSpPr>
            <a:spLocks noGrp="1"/>
          </p:cNvSpPr>
          <p:nvPr>
            <p:ph type="ctrTitle"/>
          </p:nvPr>
        </p:nvSpPr>
        <p:spPr/>
        <p:txBody>
          <a:bodyPr/>
          <a:lstStyle/>
          <a:p>
            <a:r>
              <a:rPr lang="en-US" dirty="0"/>
              <a:t>What genetic testing is and is not</a:t>
            </a:r>
          </a:p>
        </p:txBody>
      </p:sp>
      <p:sp>
        <p:nvSpPr>
          <p:cNvPr id="5" name="Espace réservé du contenu 4">
            <a:extLst>
              <a:ext uri="{FF2B5EF4-FFF2-40B4-BE49-F238E27FC236}">
                <a16:creationId xmlns:a16="http://schemas.microsoft.com/office/drawing/2014/main" id="{FCABCA50-6BD9-E970-BE3F-8F94B6EA113B}"/>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127010126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016CAB6E-1F8C-D869-9378-876FE272DD01}"/>
              </a:ext>
            </a:extLst>
          </p:cNvPr>
          <p:cNvPicPr>
            <a:picLocks noChangeAspect="1"/>
          </p:cNvPicPr>
          <p:nvPr/>
        </p:nvPicPr>
        <p:blipFill>
          <a:blip r:embed="rId2"/>
          <a:stretch>
            <a:fillRect/>
          </a:stretch>
        </p:blipFill>
        <p:spPr>
          <a:xfrm>
            <a:off x="2209800" y="1142043"/>
            <a:ext cx="7772400" cy="4573914"/>
          </a:xfrm>
          <a:prstGeom prst="rect">
            <a:avLst/>
          </a:prstGeom>
        </p:spPr>
      </p:pic>
      <p:pic>
        <p:nvPicPr>
          <p:cNvPr id="5" name="Picture 40" descr="A picture containing drawing&#10;&#10;Description automatically generated">
            <a:extLst>
              <a:ext uri="{FF2B5EF4-FFF2-40B4-BE49-F238E27FC236}">
                <a16:creationId xmlns:a16="http://schemas.microsoft.com/office/drawing/2014/main" id="{BFE16935-1FDF-44F6-C129-8727D3AD1504}"/>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90383" y="3072639"/>
            <a:ext cx="1861429" cy="1861429"/>
          </a:xfrm>
          <a:prstGeom prst="rect">
            <a:avLst/>
          </a:prstGeom>
        </p:spPr>
      </p:pic>
    </p:spTree>
    <p:extLst>
      <p:ext uri="{BB962C8B-B14F-4D97-AF65-F5344CB8AC3E}">
        <p14:creationId xmlns:p14="http://schemas.microsoft.com/office/powerpoint/2010/main" val="409347781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D78A7D-623F-CF16-BDCC-22FFD9E10050}"/>
            </a:ext>
          </a:extLst>
        </p:cNvPr>
        <p:cNvGrpSpPr/>
        <p:nvPr/>
      </p:nvGrpSpPr>
      <p:grpSpPr>
        <a:xfrm>
          <a:off x="0" y="0"/>
          <a:ext cx="0" cy="0"/>
          <a:chOff x="0" y="0"/>
          <a:chExt cx="0" cy="0"/>
        </a:xfrm>
      </p:grpSpPr>
      <p:pic>
        <p:nvPicPr>
          <p:cNvPr id="2" name="Image 1">
            <a:extLst>
              <a:ext uri="{FF2B5EF4-FFF2-40B4-BE49-F238E27FC236}">
                <a16:creationId xmlns:a16="http://schemas.microsoft.com/office/drawing/2014/main" id="{C37DE23D-7924-2449-8B57-CD7B37C9BFCA}"/>
              </a:ext>
            </a:extLst>
          </p:cNvPr>
          <p:cNvPicPr>
            <a:picLocks noChangeAspect="1"/>
          </p:cNvPicPr>
          <p:nvPr/>
        </p:nvPicPr>
        <p:blipFill>
          <a:blip r:embed="rId2"/>
          <a:stretch>
            <a:fillRect/>
          </a:stretch>
        </p:blipFill>
        <p:spPr>
          <a:xfrm>
            <a:off x="475786" y="863052"/>
            <a:ext cx="11240429" cy="5281646"/>
          </a:xfrm>
          <a:prstGeom prst="rect">
            <a:avLst/>
          </a:prstGeom>
        </p:spPr>
      </p:pic>
      <p:sp>
        <p:nvSpPr>
          <p:cNvPr id="3" name="ZoneTexte 2">
            <a:extLst>
              <a:ext uri="{FF2B5EF4-FFF2-40B4-BE49-F238E27FC236}">
                <a16:creationId xmlns:a16="http://schemas.microsoft.com/office/drawing/2014/main" id="{ADD90CFB-7059-75F4-4D43-A47F33D23805}"/>
              </a:ext>
            </a:extLst>
          </p:cNvPr>
          <p:cNvSpPr txBox="1"/>
          <p:nvPr/>
        </p:nvSpPr>
        <p:spPr>
          <a:xfrm>
            <a:off x="121920" y="6431280"/>
            <a:ext cx="7039812"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hlinkClick r:id="rId3"/>
              </a:rPr>
              <a:t>https://www.immunodeficiencyuk.org/wp-content/uploads/2021/03/geneticaspectsofpid.pdf</a:t>
            </a:r>
            <a:endPar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7301768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descr="Une image contenant texte, capture d’écran, Impression&#10;&#10;Description générée automatiquement">
            <a:extLst>
              <a:ext uri="{FF2B5EF4-FFF2-40B4-BE49-F238E27FC236}">
                <a16:creationId xmlns:a16="http://schemas.microsoft.com/office/drawing/2014/main" id="{2E98602E-4C2B-EDEC-DDE1-840B97E1848D}"/>
              </a:ext>
            </a:extLst>
          </p:cNvPr>
          <p:cNvPicPr>
            <a:picLocks noChangeAspect="1"/>
          </p:cNvPicPr>
          <p:nvPr/>
        </p:nvPicPr>
        <p:blipFill rotWithShape="1">
          <a:blip r:embed="rId2"/>
          <a:srcRect l="1716" t="8824" b="3186"/>
          <a:stretch/>
        </p:blipFill>
        <p:spPr>
          <a:xfrm>
            <a:off x="1385888" y="157162"/>
            <a:ext cx="9979706" cy="6700838"/>
          </a:xfrm>
          <a:prstGeom prst="rect">
            <a:avLst/>
          </a:prstGeom>
        </p:spPr>
      </p:pic>
    </p:spTree>
    <p:extLst>
      <p:ext uri="{BB962C8B-B14F-4D97-AF65-F5344CB8AC3E}">
        <p14:creationId xmlns:p14="http://schemas.microsoft.com/office/powerpoint/2010/main" val="32136172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ボックス 4">
            <a:extLst>
              <a:ext uri="{FF2B5EF4-FFF2-40B4-BE49-F238E27FC236}">
                <a16:creationId xmlns:a16="http://schemas.microsoft.com/office/drawing/2014/main" id="{1AAD9B80-A152-7890-C92D-7265DCA62F48}"/>
              </a:ext>
            </a:extLst>
          </p:cNvPr>
          <p:cNvSpPr txBox="1"/>
          <p:nvPr/>
        </p:nvSpPr>
        <p:spPr>
          <a:xfrm>
            <a:off x="6590662" y="4267832"/>
            <a:ext cx="4805996" cy="1297115"/>
          </a:xfrm>
          <a:prstGeom prst="rect">
            <a:avLst/>
          </a:prstGeom>
        </p:spPr>
        <p:txBody>
          <a:bodyPr vert="horz" lIns="91440" tIns="45720" rIns="91440" bIns="45720" rtlCol="0" anchor="ctr">
            <a:normAutofit/>
          </a:bodyPr>
          <a:lstStyle/>
          <a:p>
            <a:pPr>
              <a:lnSpc>
                <a:spcPct val="90000"/>
              </a:lnSpc>
              <a:spcBef>
                <a:spcPct val="0"/>
              </a:spcBef>
              <a:spcAft>
                <a:spcPts val="600"/>
              </a:spcAft>
            </a:pPr>
            <a:r>
              <a:rPr kumimoji="1" lang="en-US" altLang="ja-JP" sz="3600" kern="1200" dirty="0">
                <a:solidFill>
                  <a:schemeClr val="tx2"/>
                </a:solidFill>
                <a:latin typeface="Meiryo UI" panose="020B0604030504040204" pitchFamily="50" charset="-128"/>
                <a:ea typeface="Meiryo UI" panose="020B0604030504040204" pitchFamily="50" charset="-128"/>
                <a:cs typeface="+mj-cs"/>
              </a:rPr>
              <a:t>Hirokazu Kanegane</a:t>
            </a:r>
          </a:p>
        </p:txBody>
      </p:sp>
      <p:sp>
        <p:nvSpPr>
          <p:cNvPr id="6" name="テキスト ボックス 5">
            <a:extLst>
              <a:ext uri="{FF2B5EF4-FFF2-40B4-BE49-F238E27FC236}">
                <a16:creationId xmlns:a16="http://schemas.microsoft.com/office/drawing/2014/main" id="{01D715AE-10F3-B995-7C54-DB6979FAB13D}"/>
              </a:ext>
            </a:extLst>
          </p:cNvPr>
          <p:cNvSpPr txBox="1"/>
          <p:nvPr/>
        </p:nvSpPr>
        <p:spPr>
          <a:xfrm>
            <a:off x="6590966" y="3428999"/>
            <a:ext cx="4805691" cy="838831"/>
          </a:xfrm>
          <a:prstGeom prst="rect">
            <a:avLst/>
          </a:prstGeom>
        </p:spPr>
        <p:txBody>
          <a:bodyPr vert="horz" lIns="91440" tIns="45720" rIns="91440" bIns="45720" rtlCol="0" anchor="ctr">
            <a:normAutofit fontScale="92500" lnSpcReduction="10000"/>
          </a:bodyPr>
          <a:lstStyle/>
          <a:p>
            <a:pPr>
              <a:lnSpc>
                <a:spcPct val="90000"/>
              </a:lnSpc>
              <a:spcBef>
                <a:spcPts val="1000"/>
              </a:spcBef>
            </a:pPr>
            <a:r>
              <a:rPr kumimoji="1" lang="en-US" altLang="ja-JP" sz="3200" kern="1200" dirty="0">
                <a:solidFill>
                  <a:schemeClr val="tx2"/>
                </a:solidFill>
                <a:latin typeface="Meiryo UI" panose="020B0604030504040204" pitchFamily="50" charset="-128"/>
                <a:ea typeface="Meiryo UI" panose="020B0604030504040204" pitchFamily="50" charset="-128"/>
              </a:rPr>
              <a:t>There are no conflicts of interest to disclose.</a:t>
            </a:r>
          </a:p>
        </p:txBody>
      </p:sp>
      <p:pic>
        <p:nvPicPr>
          <p:cNvPr id="4" name="図 3" descr="ロゴ&#10;&#10;AI 生成コンテンツは誤りを含む可能性があります。">
            <a:extLst>
              <a:ext uri="{FF2B5EF4-FFF2-40B4-BE49-F238E27FC236}">
                <a16:creationId xmlns:a16="http://schemas.microsoft.com/office/drawing/2014/main" id="{859613A6-18F3-17CE-D55D-FDE8A9B1344B}"/>
              </a:ext>
            </a:extLst>
          </p:cNvPr>
          <p:cNvPicPr>
            <a:picLocks noChangeAspect="1"/>
          </p:cNvPicPr>
          <p:nvPr/>
        </p:nvPicPr>
        <p:blipFill>
          <a:blip r:embed="rId3"/>
          <a:stretch>
            <a:fillRect/>
          </a:stretch>
        </p:blipFill>
        <p:spPr>
          <a:xfrm>
            <a:off x="688155" y="1697277"/>
            <a:ext cx="3446389" cy="4377846"/>
          </a:xfrm>
          <a:custGeom>
            <a:avLst/>
            <a:gdLst/>
            <a:ahLst/>
            <a:cxnLst/>
            <a:rect l="l" t="t" r="r" b="b"/>
            <a:pathLst>
              <a:path w="4141760" h="4377846">
                <a:moveTo>
                  <a:pt x="0" y="0"/>
                </a:moveTo>
                <a:lnTo>
                  <a:pt x="4141760" y="0"/>
                </a:lnTo>
                <a:lnTo>
                  <a:pt x="4141760" y="4377846"/>
                </a:lnTo>
                <a:lnTo>
                  <a:pt x="0" y="4377846"/>
                </a:lnTo>
                <a:close/>
              </a:path>
            </a:pathLst>
          </a:custGeom>
        </p:spPr>
      </p:pic>
    </p:spTree>
    <p:extLst>
      <p:ext uri="{BB962C8B-B14F-4D97-AF65-F5344CB8AC3E}">
        <p14:creationId xmlns:p14="http://schemas.microsoft.com/office/powerpoint/2010/main" val="81527861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descr="Une image contenant texte, journal, capture d’écran, catalogue&#10;&#10;Description générée automatiquement">
            <a:extLst>
              <a:ext uri="{FF2B5EF4-FFF2-40B4-BE49-F238E27FC236}">
                <a16:creationId xmlns:a16="http://schemas.microsoft.com/office/drawing/2014/main" id="{711B46ED-FEC8-3322-59CD-9B1C81D16E04}"/>
              </a:ext>
            </a:extLst>
          </p:cNvPr>
          <p:cNvPicPr>
            <a:picLocks noChangeAspect="1"/>
          </p:cNvPicPr>
          <p:nvPr/>
        </p:nvPicPr>
        <p:blipFill rotWithShape="1">
          <a:blip r:embed="rId2"/>
          <a:srcRect b="48458"/>
          <a:stretch/>
        </p:blipFill>
        <p:spPr>
          <a:xfrm>
            <a:off x="1685364" y="-3781"/>
            <a:ext cx="8821271" cy="6861781"/>
          </a:xfrm>
          <a:prstGeom prst="rect">
            <a:avLst/>
          </a:prstGeom>
        </p:spPr>
      </p:pic>
    </p:spTree>
    <p:extLst>
      <p:ext uri="{BB962C8B-B14F-4D97-AF65-F5344CB8AC3E}">
        <p14:creationId xmlns:p14="http://schemas.microsoft.com/office/powerpoint/2010/main" val="27365792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5F34430C-A156-18B5-3A81-090F12873FDB}"/>
              </a:ext>
            </a:extLst>
          </p:cNvPr>
          <p:cNvPicPr>
            <a:picLocks noChangeAspect="1"/>
          </p:cNvPicPr>
          <p:nvPr/>
        </p:nvPicPr>
        <p:blipFill>
          <a:blip r:embed="rId2"/>
          <a:stretch>
            <a:fillRect/>
          </a:stretch>
        </p:blipFill>
        <p:spPr>
          <a:xfrm>
            <a:off x="952500" y="0"/>
            <a:ext cx="10287000" cy="6858000"/>
          </a:xfrm>
          <a:prstGeom prst="rect">
            <a:avLst/>
          </a:prstGeom>
        </p:spPr>
      </p:pic>
    </p:spTree>
    <p:extLst>
      <p:ext uri="{BB962C8B-B14F-4D97-AF65-F5344CB8AC3E}">
        <p14:creationId xmlns:p14="http://schemas.microsoft.com/office/powerpoint/2010/main" val="107675873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993E1DD3-107F-9EB9-5AD1-FA0B8DCF614C}"/>
              </a:ext>
            </a:extLst>
          </p:cNvPr>
          <p:cNvPicPr>
            <a:picLocks noChangeAspect="1"/>
          </p:cNvPicPr>
          <p:nvPr/>
        </p:nvPicPr>
        <p:blipFill>
          <a:blip r:embed="rId2"/>
          <a:stretch>
            <a:fillRect/>
          </a:stretch>
        </p:blipFill>
        <p:spPr>
          <a:xfrm>
            <a:off x="952500" y="-1"/>
            <a:ext cx="10287001" cy="6858001"/>
          </a:xfrm>
          <a:prstGeom prst="rect">
            <a:avLst/>
          </a:prstGeom>
        </p:spPr>
      </p:pic>
    </p:spTree>
    <p:extLst>
      <p:ext uri="{BB962C8B-B14F-4D97-AF65-F5344CB8AC3E}">
        <p14:creationId xmlns:p14="http://schemas.microsoft.com/office/powerpoint/2010/main" val="104762828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a:extLst>
              <a:ext uri="{FF2B5EF4-FFF2-40B4-BE49-F238E27FC236}">
                <a16:creationId xmlns:a16="http://schemas.microsoft.com/office/drawing/2014/main" id="{ECF1D570-86BA-259B-CE6A-E997F4A14A0C}"/>
              </a:ext>
            </a:extLst>
          </p:cNvPr>
          <p:cNvPicPr>
            <a:picLocks noChangeAspect="1"/>
          </p:cNvPicPr>
          <p:nvPr/>
        </p:nvPicPr>
        <p:blipFill>
          <a:blip r:embed="rId2"/>
          <a:stretch>
            <a:fillRect/>
          </a:stretch>
        </p:blipFill>
        <p:spPr>
          <a:xfrm>
            <a:off x="994410" y="27940"/>
            <a:ext cx="10203180" cy="6802120"/>
          </a:xfrm>
          <a:prstGeom prst="rect">
            <a:avLst/>
          </a:prstGeom>
        </p:spPr>
      </p:pic>
    </p:spTree>
    <p:extLst>
      <p:ext uri="{BB962C8B-B14F-4D97-AF65-F5344CB8AC3E}">
        <p14:creationId xmlns:p14="http://schemas.microsoft.com/office/powerpoint/2010/main" val="248377555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descr="Une image contenant texte, capture d’écran, personne, dessin humoristique&#10;&#10;Le contenu généré par l’IA peut être incorrect.">
            <a:extLst>
              <a:ext uri="{FF2B5EF4-FFF2-40B4-BE49-F238E27FC236}">
                <a16:creationId xmlns:a16="http://schemas.microsoft.com/office/drawing/2014/main" id="{A0A74585-950D-BC7B-9883-C97C7F8A2248}"/>
              </a:ext>
            </a:extLst>
          </p:cNvPr>
          <p:cNvPicPr>
            <a:picLocks noChangeAspect="1"/>
          </p:cNvPicPr>
          <p:nvPr/>
        </p:nvPicPr>
        <p:blipFill>
          <a:blip r:embed="rId2"/>
          <a:stretch>
            <a:fillRect/>
          </a:stretch>
        </p:blipFill>
        <p:spPr>
          <a:xfrm>
            <a:off x="952500" y="0"/>
            <a:ext cx="10287000" cy="6858000"/>
          </a:xfrm>
          <a:prstGeom prst="rect">
            <a:avLst/>
          </a:prstGeom>
        </p:spPr>
      </p:pic>
    </p:spTree>
    <p:extLst>
      <p:ext uri="{BB962C8B-B14F-4D97-AF65-F5344CB8AC3E}">
        <p14:creationId xmlns:p14="http://schemas.microsoft.com/office/powerpoint/2010/main" val="107022669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a:extLst>
              <a:ext uri="{FF2B5EF4-FFF2-40B4-BE49-F238E27FC236}">
                <a16:creationId xmlns:a16="http://schemas.microsoft.com/office/drawing/2014/main" id="{69B9740A-4083-3076-60E9-7694F69365CC}"/>
              </a:ext>
            </a:extLst>
          </p:cNvPr>
          <p:cNvPicPr>
            <a:picLocks noChangeAspect="1"/>
          </p:cNvPicPr>
          <p:nvPr/>
        </p:nvPicPr>
        <p:blipFill>
          <a:blip r:embed="rId2"/>
          <a:stretch>
            <a:fillRect/>
          </a:stretch>
        </p:blipFill>
        <p:spPr>
          <a:xfrm>
            <a:off x="104827" y="0"/>
            <a:ext cx="5779165" cy="6122682"/>
          </a:xfrm>
          <a:prstGeom prst="rect">
            <a:avLst/>
          </a:prstGeom>
        </p:spPr>
      </p:pic>
      <p:grpSp>
        <p:nvGrpSpPr>
          <p:cNvPr id="4" name="Groupe 3">
            <a:extLst>
              <a:ext uri="{FF2B5EF4-FFF2-40B4-BE49-F238E27FC236}">
                <a16:creationId xmlns:a16="http://schemas.microsoft.com/office/drawing/2014/main" id="{28F31E38-E896-B0B5-65B4-716B8D16E5FD}"/>
              </a:ext>
            </a:extLst>
          </p:cNvPr>
          <p:cNvGrpSpPr/>
          <p:nvPr/>
        </p:nvGrpSpPr>
        <p:grpSpPr>
          <a:xfrm>
            <a:off x="6308010" y="0"/>
            <a:ext cx="5732318" cy="6858000"/>
            <a:chOff x="3229841" y="0"/>
            <a:chExt cx="5732318" cy="6858000"/>
          </a:xfrm>
        </p:grpSpPr>
        <p:pic>
          <p:nvPicPr>
            <p:cNvPr id="5" name="Image 4">
              <a:extLst>
                <a:ext uri="{FF2B5EF4-FFF2-40B4-BE49-F238E27FC236}">
                  <a16:creationId xmlns:a16="http://schemas.microsoft.com/office/drawing/2014/main" id="{381990FD-B57F-84CA-1755-AA50709F2760}"/>
                </a:ext>
              </a:extLst>
            </p:cNvPr>
            <p:cNvPicPr>
              <a:picLocks noChangeAspect="1"/>
            </p:cNvPicPr>
            <p:nvPr/>
          </p:nvPicPr>
          <p:blipFill>
            <a:blip r:embed="rId3"/>
            <a:stretch>
              <a:fillRect/>
            </a:stretch>
          </p:blipFill>
          <p:spPr>
            <a:xfrm>
              <a:off x="3229841" y="0"/>
              <a:ext cx="5732318" cy="6858000"/>
            </a:xfrm>
            <a:prstGeom prst="rect">
              <a:avLst/>
            </a:prstGeom>
          </p:spPr>
        </p:pic>
        <p:pic>
          <p:nvPicPr>
            <p:cNvPr id="6" name="Image 5">
              <a:extLst>
                <a:ext uri="{FF2B5EF4-FFF2-40B4-BE49-F238E27FC236}">
                  <a16:creationId xmlns:a16="http://schemas.microsoft.com/office/drawing/2014/main" id="{2E6D5B83-514C-7535-3542-BB4B38A716BA}"/>
                </a:ext>
              </a:extLst>
            </p:cNvPr>
            <p:cNvPicPr>
              <a:picLocks noChangeAspect="1"/>
            </p:cNvPicPr>
            <p:nvPr/>
          </p:nvPicPr>
          <p:blipFill>
            <a:blip r:embed="rId4"/>
            <a:stretch>
              <a:fillRect/>
            </a:stretch>
          </p:blipFill>
          <p:spPr>
            <a:xfrm>
              <a:off x="4641850" y="5266707"/>
              <a:ext cx="2908300" cy="203200"/>
            </a:xfrm>
            <a:prstGeom prst="rect">
              <a:avLst/>
            </a:prstGeom>
          </p:spPr>
        </p:pic>
      </p:grpSp>
      <p:pic>
        <p:nvPicPr>
          <p:cNvPr id="3" name="Image 2">
            <a:extLst>
              <a:ext uri="{FF2B5EF4-FFF2-40B4-BE49-F238E27FC236}">
                <a16:creationId xmlns:a16="http://schemas.microsoft.com/office/drawing/2014/main" id="{04EE688E-7C69-2835-ACAE-2924AB7F3CDE}"/>
              </a:ext>
            </a:extLst>
          </p:cNvPr>
          <p:cNvPicPr>
            <a:picLocks noChangeAspect="1"/>
          </p:cNvPicPr>
          <p:nvPr/>
        </p:nvPicPr>
        <p:blipFill>
          <a:blip r:embed="rId5"/>
          <a:stretch>
            <a:fillRect/>
          </a:stretch>
        </p:blipFill>
        <p:spPr>
          <a:xfrm>
            <a:off x="3679633" y="5527622"/>
            <a:ext cx="2785089" cy="1330378"/>
          </a:xfrm>
          <a:prstGeom prst="rect">
            <a:avLst/>
          </a:prstGeom>
        </p:spPr>
      </p:pic>
    </p:spTree>
    <p:extLst>
      <p:ext uri="{BB962C8B-B14F-4D97-AF65-F5344CB8AC3E}">
        <p14:creationId xmlns:p14="http://schemas.microsoft.com/office/powerpoint/2010/main" val="189714963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a:extLst>
              <a:ext uri="{FF2B5EF4-FFF2-40B4-BE49-F238E27FC236}">
                <a16:creationId xmlns:a16="http://schemas.microsoft.com/office/drawing/2014/main" id="{A1C725CE-F11D-2743-80E8-AAB87E7574F4}"/>
              </a:ext>
            </a:extLst>
          </p:cNvPr>
          <p:cNvPicPr>
            <a:picLocks noChangeAspect="1"/>
          </p:cNvPicPr>
          <p:nvPr/>
        </p:nvPicPr>
        <p:blipFill>
          <a:blip r:embed="rId2"/>
          <a:stretch>
            <a:fillRect/>
          </a:stretch>
        </p:blipFill>
        <p:spPr>
          <a:xfrm>
            <a:off x="0" y="1487518"/>
            <a:ext cx="8263746" cy="3882964"/>
          </a:xfrm>
          <a:prstGeom prst="rect">
            <a:avLst/>
          </a:prstGeom>
        </p:spPr>
      </p:pic>
      <p:sp>
        <p:nvSpPr>
          <p:cNvPr id="3" name="ZoneTexte 2">
            <a:extLst>
              <a:ext uri="{FF2B5EF4-FFF2-40B4-BE49-F238E27FC236}">
                <a16:creationId xmlns:a16="http://schemas.microsoft.com/office/drawing/2014/main" id="{649B954A-A25B-3169-9940-6FA2BD861A27}"/>
              </a:ext>
            </a:extLst>
          </p:cNvPr>
          <p:cNvSpPr txBox="1"/>
          <p:nvPr/>
        </p:nvSpPr>
        <p:spPr>
          <a:xfrm>
            <a:off x="121920" y="6431280"/>
            <a:ext cx="7039812"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hlinkClick r:id="rId3"/>
              </a:rPr>
              <a:t>https://www.immunodeficiencyuk.org/wp-content/uploads/2021/03/geneticaspectsofpid.pdf</a:t>
            </a:r>
            <a:endPar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2050" name="Picture 2">
            <a:extLst>
              <a:ext uri="{FF2B5EF4-FFF2-40B4-BE49-F238E27FC236}">
                <a16:creationId xmlns:a16="http://schemas.microsoft.com/office/drawing/2014/main" id="{5DB5BF4D-F99F-CDF1-AE4A-8FF86656CB80}"/>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0768" r="19239"/>
          <a:stretch>
            <a:fillRect/>
          </a:stretch>
        </p:blipFill>
        <p:spPr bwMode="auto">
          <a:xfrm>
            <a:off x="8656320" y="2049138"/>
            <a:ext cx="2941320" cy="36770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9089383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a:extLst>
              <a:ext uri="{FF2B5EF4-FFF2-40B4-BE49-F238E27FC236}">
                <a16:creationId xmlns:a16="http://schemas.microsoft.com/office/drawing/2014/main" id="{5D4D5410-BCC5-2677-301E-C37C8D42BA6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2125" y="0"/>
            <a:ext cx="1120775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ZoneTexte 2">
            <a:extLst>
              <a:ext uri="{FF2B5EF4-FFF2-40B4-BE49-F238E27FC236}">
                <a16:creationId xmlns:a16="http://schemas.microsoft.com/office/drawing/2014/main" id="{563623C1-A278-4B4A-712E-478BAB22C522}"/>
              </a:ext>
            </a:extLst>
          </p:cNvPr>
          <p:cNvSpPr txBox="1"/>
          <p:nvPr/>
        </p:nvSpPr>
        <p:spPr>
          <a:xfrm>
            <a:off x="9690992" y="278781"/>
            <a:ext cx="2008883" cy="2616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100" b="0" i="0" u="none" strike="noStrike" kern="1200" cap="none" spc="0" normalizeH="0" baseline="0" noProof="0" dirty="0">
                <a:ln>
                  <a:noFill/>
                </a:ln>
                <a:solidFill>
                  <a:prstClr val="black"/>
                </a:solidFill>
                <a:effectLst/>
                <a:uLnTx/>
                <a:uFillTx/>
                <a:latin typeface="Calibri" panose="020F0502020204030204"/>
                <a:ea typeface="+mn-ea"/>
                <a:cs typeface="+mn-cs"/>
              </a:rPr>
              <a:t>DOI: </a:t>
            </a:r>
            <a:r>
              <a:rPr kumimoji="0" lang="fr-FR" sz="1100" b="0" i="0" u="none" strike="noStrike" kern="1200" cap="none" spc="0" normalizeH="0" baseline="0" noProof="0" dirty="0">
                <a:ln>
                  <a:noFill/>
                </a:ln>
                <a:solidFill>
                  <a:prstClr val="black"/>
                </a:solidFill>
                <a:effectLst/>
                <a:uLnTx/>
                <a:uFillTx/>
                <a:latin typeface="Calibri" panose="020F0502020204030204"/>
                <a:ea typeface="+mn-ea"/>
                <a:cs typeface="+mn-cs"/>
                <a:hlinkClick r:id="rId3"/>
              </a:rPr>
              <a:t>10.1016/j.jaci.2023.07.023</a:t>
            </a:r>
            <a:endParaRPr kumimoji="0" lang="en-US" sz="11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105100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4F87F739-EAA5-9294-4F55-D175E8612616}"/>
              </a:ext>
            </a:extLst>
          </p:cNvPr>
          <p:cNvPicPr>
            <a:picLocks noChangeAspect="1"/>
          </p:cNvPicPr>
          <p:nvPr/>
        </p:nvPicPr>
        <p:blipFill>
          <a:blip r:embed="rId2"/>
          <a:stretch>
            <a:fillRect/>
          </a:stretch>
        </p:blipFill>
        <p:spPr>
          <a:xfrm>
            <a:off x="4720590" y="162559"/>
            <a:ext cx="5947410" cy="6547607"/>
          </a:xfrm>
          <a:prstGeom prst="rect">
            <a:avLst/>
          </a:prstGeom>
        </p:spPr>
      </p:pic>
      <p:pic>
        <p:nvPicPr>
          <p:cNvPr id="4" name="Image 3">
            <a:extLst>
              <a:ext uri="{FF2B5EF4-FFF2-40B4-BE49-F238E27FC236}">
                <a16:creationId xmlns:a16="http://schemas.microsoft.com/office/drawing/2014/main" id="{108C4D1A-7F68-2E5E-1595-99EBAB060A02}"/>
              </a:ext>
            </a:extLst>
          </p:cNvPr>
          <p:cNvPicPr>
            <a:picLocks noChangeAspect="1"/>
          </p:cNvPicPr>
          <p:nvPr/>
        </p:nvPicPr>
        <p:blipFill>
          <a:blip r:embed="rId3"/>
          <a:stretch>
            <a:fillRect/>
          </a:stretch>
        </p:blipFill>
        <p:spPr>
          <a:xfrm>
            <a:off x="8949690" y="1826190"/>
            <a:ext cx="3162300" cy="4089400"/>
          </a:xfrm>
          <a:prstGeom prst="rect">
            <a:avLst/>
          </a:prstGeom>
        </p:spPr>
      </p:pic>
      <p:sp>
        <p:nvSpPr>
          <p:cNvPr id="5" name="ZoneTexte 4">
            <a:extLst>
              <a:ext uri="{FF2B5EF4-FFF2-40B4-BE49-F238E27FC236}">
                <a16:creationId xmlns:a16="http://schemas.microsoft.com/office/drawing/2014/main" id="{785DB09F-A404-3029-8E1E-FCFDAE045BCA}"/>
              </a:ext>
            </a:extLst>
          </p:cNvPr>
          <p:cNvSpPr txBox="1"/>
          <p:nvPr/>
        </p:nvSpPr>
        <p:spPr>
          <a:xfrm>
            <a:off x="106680" y="6446520"/>
            <a:ext cx="5615127"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hlinkClick r:id="rId4"/>
              </a:rPr>
              <a:t>https://www.niaid.nih.gov/diseases-conditions/pidds-genetics-inheritance</a:t>
            </a:r>
            <a:endPar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Picture 40" descr="A picture containing drawing&#10;&#10;Description automatically generated">
            <a:extLst>
              <a:ext uri="{FF2B5EF4-FFF2-40B4-BE49-F238E27FC236}">
                <a16:creationId xmlns:a16="http://schemas.microsoft.com/office/drawing/2014/main" id="{74CB228C-4D70-CC07-4E02-FD7992C347E5}"/>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190383" y="3072639"/>
            <a:ext cx="1861429" cy="1861429"/>
          </a:xfrm>
          <a:prstGeom prst="rect">
            <a:avLst/>
          </a:prstGeom>
        </p:spPr>
      </p:pic>
    </p:spTree>
    <p:extLst>
      <p:ext uri="{BB962C8B-B14F-4D97-AF65-F5344CB8AC3E}">
        <p14:creationId xmlns:p14="http://schemas.microsoft.com/office/powerpoint/2010/main" val="234403712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 name="Image 1">
            <a:extLst>
              <a:ext uri="{FF2B5EF4-FFF2-40B4-BE49-F238E27FC236}">
                <a16:creationId xmlns:a16="http://schemas.microsoft.com/office/drawing/2014/main" id="{60170C9A-04E0-42CC-54E9-9FA866A1EBD6}"/>
              </a:ext>
            </a:extLst>
          </p:cNvPr>
          <p:cNvPicPr>
            <a:picLocks noChangeAspect="1"/>
          </p:cNvPicPr>
          <p:nvPr/>
        </p:nvPicPr>
        <p:blipFill>
          <a:blip r:embed="rId2"/>
          <a:srcRect b="32339"/>
          <a:stretch>
            <a:fillRect/>
          </a:stretch>
        </p:blipFill>
        <p:spPr>
          <a:xfrm>
            <a:off x="4616450" y="196686"/>
            <a:ext cx="6203950" cy="6524154"/>
          </a:xfrm>
          <a:prstGeom prst="rect">
            <a:avLst/>
          </a:prstGeom>
        </p:spPr>
      </p:pic>
      <p:pic>
        <p:nvPicPr>
          <p:cNvPr id="3" name="Image 2">
            <a:extLst>
              <a:ext uri="{FF2B5EF4-FFF2-40B4-BE49-F238E27FC236}">
                <a16:creationId xmlns:a16="http://schemas.microsoft.com/office/drawing/2014/main" id="{07B4FA3E-160A-E100-309E-48A1D4AAB962}"/>
              </a:ext>
            </a:extLst>
          </p:cNvPr>
          <p:cNvPicPr>
            <a:picLocks noChangeAspect="1"/>
          </p:cNvPicPr>
          <p:nvPr/>
        </p:nvPicPr>
        <p:blipFill>
          <a:blip r:embed="rId2"/>
          <a:srcRect t="66755" r="30293"/>
          <a:stretch>
            <a:fillRect/>
          </a:stretch>
        </p:blipFill>
        <p:spPr>
          <a:xfrm>
            <a:off x="8792210" y="1569720"/>
            <a:ext cx="3018790" cy="2237740"/>
          </a:xfrm>
          <a:prstGeom prst="rect">
            <a:avLst/>
          </a:prstGeom>
        </p:spPr>
      </p:pic>
      <p:sp>
        <p:nvSpPr>
          <p:cNvPr id="4" name="ZoneTexte 3">
            <a:extLst>
              <a:ext uri="{FF2B5EF4-FFF2-40B4-BE49-F238E27FC236}">
                <a16:creationId xmlns:a16="http://schemas.microsoft.com/office/drawing/2014/main" id="{5A9CD265-1258-AEFE-7C53-FF06F2B71CFD}"/>
              </a:ext>
            </a:extLst>
          </p:cNvPr>
          <p:cNvSpPr txBox="1"/>
          <p:nvPr/>
        </p:nvSpPr>
        <p:spPr>
          <a:xfrm>
            <a:off x="106680" y="6446520"/>
            <a:ext cx="5615127"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hlinkClick r:id="rId3"/>
              </a:rPr>
              <a:t>https://www.niaid.nih.gov/diseases-conditions/pidds-genetics-inheritance</a:t>
            </a:r>
            <a:endPar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5" name="Picture 40" descr="A picture containing drawing&#10;&#10;Description automatically generated">
            <a:extLst>
              <a:ext uri="{FF2B5EF4-FFF2-40B4-BE49-F238E27FC236}">
                <a16:creationId xmlns:a16="http://schemas.microsoft.com/office/drawing/2014/main" id="{78C5B956-C566-B64B-546E-B0C9686770CC}"/>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190383" y="3072639"/>
            <a:ext cx="1861429" cy="1861429"/>
          </a:xfrm>
          <a:prstGeom prst="rect">
            <a:avLst/>
          </a:prstGeom>
        </p:spPr>
      </p:pic>
    </p:spTree>
    <p:extLst>
      <p:ext uri="{BB962C8B-B14F-4D97-AF65-F5344CB8AC3E}">
        <p14:creationId xmlns:p14="http://schemas.microsoft.com/office/powerpoint/2010/main" val="7546578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BB8F7B-B1C4-5318-E6E4-F148E569B45C}"/>
            </a:ext>
          </a:extLst>
        </p:cNvPr>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485EADEE-1C53-EC7F-F81C-15CE47C5AB41}"/>
              </a:ext>
            </a:extLst>
          </p:cNvPr>
          <p:cNvSpPr txBox="1"/>
          <p:nvPr/>
        </p:nvSpPr>
        <p:spPr>
          <a:xfrm>
            <a:off x="253278" y="508360"/>
            <a:ext cx="9525685" cy="646331"/>
          </a:xfrm>
          <a:prstGeom prst="rect">
            <a:avLst/>
          </a:prstGeom>
          <a:noFill/>
        </p:spPr>
        <p:txBody>
          <a:bodyPr wrap="none" rtlCol="0">
            <a:spAutoFit/>
          </a:bodyPr>
          <a:lstStyle/>
          <a:p>
            <a:r>
              <a:rPr lang="en-US" altLang="ja-JP" sz="3600" dirty="0">
                <a:latin typeface="Meiryo UI" panose="020B0604030504040204" pitchFamily="50" charset="-128"/>
                <a:ea typeface="Meiryo UI" panose="020B0604030504040204" pitchFamily="50" charset="-128"/>
                <a:cs typeface="Microsoft Himalaya" panose="01010100010101010101" pitchFamily="2" charset="0"/>
              </a:rPr>
              <a:t>KREC screening-positive case: </a:t>
            </a:r>
            <a:r>
              <a:rPr lang="en-US" altLang="ja-JP" sz="3600" b="1" dirty="0">
                <a:latin typeface="Meiryo UI" panose="020B0604030504040204" pitchFamily="50" charset="-128"/>
                <a:ea typeface="Meiryo UI" panose="020B0604030504040204" pitchFamily="50" charset="-128"/>
                <a:cs typeface="Microsoft Himalaya" panose="01010100010101010101" pitchFamily="2" charset="0"/>
              </a:rPr>
              <a:t>Male</a:t>
            </a:r>
            <a:r>
              <a:rPr lang="en-US" altLang="ja-JP" sz="3600" dirty="0">
                <a:latin typeface="Meiryo UI" panose="020B0604030504040204" pitchFamily="50" charset="-128"/>
                <a:ea typeface="Meiryo UI" panose="020B0604030504040204" pitchFamily="50" charset="-128"/>
                <a:cs typeface="Microsoft Himalaya" panose="01010100010101010101" pitchFamily="2" charset="0"/>
              </a:rPr>
              <a:t> baby</a:t>
            </a:r>
            <a:endParaRPr kumimoji="1" lang="ja-JP" altLang="en-US" sz="3600" dirty="0">
              <a:latin typeface="Meiryo UI" panose="020B0604030504040204" pitchFamily="50" charset="-128"/>
              <a:ea typeface="Meiryo UI" panose="020B0604030504040204" pitchFamily="50" charset="-128"/>
              <a:cs typeface="Microsoft Himalaya" panose="01010100010101010101" pitchFamily="2" charset="0"/>
            </a:endParaRPr>
          </a:p>
        </p:txBody>
      </p:sp>
      <p:sp>
        <p:nvSpPr>
          <p:cNvPr id="3" name="スライド番号プレースホルダー 2">
            <a:extLst>
              <a:ext uri="{FF2B5EF4-FFF2-40B4-BE49-F238E27FC236}">
                <a16:creationId xmlns:a16="http://schemas.microsoft.com/office/drawing/2014/main" id="{57E72A20-CB4B-AF72-00A7-BFA88CCE99CF}"/>
              </a:ext>
            </a:extLst>
          </p:cNvPr>
          <p:cNvSpPr>
            <a:spLocks noGrp="1"/>
          </p:cNvSpPr>
          <p:nvPr>
            <p:ph type="sldNum" sz="quarter" idx="12"/>
          </p:nvPr>
        </p:nvSpPr>
        <p:spPr>
          <a:xfrm>
            <a:off x="8610600" y="6356350"/>
            <a:ext cx="2743200" cy="365125"/>
          </a:xfrm>
          <a:prstGeom prst="rect">
            <a:avLst/>
          </a:prstGeom>
        </p:spPr>
        <p:txBody>
          <a:bodyPr vert="horz" lIns="91440" tIns="45720" rIns="91440" bIns="45720" rtlCol="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BFF4725E-10ED-41C2-AA91-EA4FEF643EE0}" type="slidenum">
              <a:rPr lang="ja-JP" altLang="en-US" smtClean="0"/>
              <a:pPr/>
              <a:t>6</a:t>
            </a:fld>
            <a:endParaRPr kumimoji="1" lang="ja-JP" altLang="en-US"/>
          </a:p>
        </p:txBody>
      </p:sp>
      <p:sp>
        <p:nvSpPr>
          <p:cNvPr id="4" name="テキスト ボックス 3">
            <a:extLst>
              <a:ext uri="{FF2B5EF4-FFF2-40B4-BE49-F238E27FC236}">
                <a16:creationId xmlns:a16="http://schemas.microsoft.com/office/drawing/2014/main" id="{9D6049C5-DABC-4B1D-A7DD-4D17C7370408}"/>
              </a:ext>
            </a:extLst>
          </p:cNvPr>
          <p:cNvSpPr txBox="1"/>
          <p:nvPr/>
        </p:nvSpPr>
        <p:spPr>
          <a:xfrm>
            <a:off x="1197033" y="1362363"/>
            <a:ext cx="8036111" cy="954107"/>
          </a:xfrm>
          <a:prstGeom prst="rect">
            <a:avLst/>
          </a:prstGeom>
          <a:noFill/>
        </p:spPr>
        <p:txBody>
          <a:bodyPr wrap="none" rtlCol="0">
            <a:spAutoFit/>
          </a:bodyPr>
          <a:lstStyle/>
          <a:p>
            <a:r>
              <a:rPr kumimoji="1" lang="en-US" altLang="ja-JP" sz="2400" dirty="0">
                <a:latin typeface="Meiryo UI" panose="020B0604030504040204" pitchFamily="50" charset="-128"/>
                <a:ea typeface="Meiryo UI" panose="020B0604030504040204" pitchFamily="50" charset="-128"/>
              </a:rPr>
              <a:t>【</a:t>
            </a:r>
            <a:r>
              <a:rPr lang="en-US" altLang="ja-JP" sz="2400" dirty="0">
                <a:latin typeface="Meiryo UI" panose="020B0604030504040204" pitchFamily="50" charset="-128"/>
                <a:ea typeface="Meiryo UI" panose="020B0604030504040204" pitchFamily="50" charset="-128"/>
              </a:rPr>
              <a:t>Birth History</a:t>
            </a:r>
            <a:r>
              <a:rPr kumimoji="1" lang="en-US" altLang="ja-JP" sz="2400" dirty="0">
                <a:latin typeface="Meiryo UI" panose="020B0604030504040204" pitchFamily="50" charset="-128"/>
                <a:ea typeface="Meiryo UI" panose="020B0604030504040204" pitchFamily="50" charset="-128"/>
              </a:rPr>
              <a:t>】</a:t>
            </a:r>
          </a:p>
          <a:p>
            <a:endParaRPr kumimoji="1" lang="en-US" altLang="ja-JP" sz="800" dirty="0">
              <a:latin typeface="Meiryo UI" panose="020B0604030504040204" pitchFamily="50" charset="-128"/>
              <a:ea typeface="Meiryo UI" panose="020B0604030504040204" pitchFamily="50" charset="-128"/>
            </a:endParaRPr>
          </a:p>
          <a:p>
            <a:r>
              <a:rPr lang="en-US" altLang="ja-JP" sz="2400" dirty="0">
                <a:latin typeface="Meiryo UI" panose="020B0604030504040204" pitchFamily="50" charset="-128"/>
                <a:ea typeface="Meiryo UI" panose="020B0604030504040204" pitchFamily="50" charset="-128"/>
              </a:rPr>
              <a:t>Born at 39 weeks and 4 days, weighing 3086 grams</a:t>
            </a:r>
            <a:endParaRPr kumimoji="1" lang="ja-JP" altLang="en-US" sz="2400" dirty="0">
              <a:latin typeface="Meiryo UI" panose="020B0604030504040204" pitchFamily="50" charset="-128"/>
              <a:ea typeface="Meiryo UI" panose="020B0604030504040204" pitchFamily="50" charset="-128"/>
            </a:endParaRPr>
          </a:p>
        </p:txBody>
      </p:sp>
      <p:sp>
        <p:nvSpPr>
          <p:cNvPr id="5" name="テキスト ボックス 4">
            <a:extLst>
              <a:ext uri="{FF2B5EF4-FFF2-40B4-BE49-F238E27FC236}">
                <a16:creationId xmlns:a16="http://schemas.microsoft.com/office/drawing/2014/main" id="{19799306-633D-1F29-7113-65528130C147}"/>
              </a:ext>
            </a:extLst>
          </p:cNvPr>
          <p:cNvSpPr txBox="1"/>
          <p:nvPr/>
        </p:nvSpPr>
        <p:spPr>
          <a:xfrm>
            <a:off x="1197033" y="3909060"/>
            <a:ext cx="4198585" cy="461665"/>
          </a:xfrm>
          <a:prstGeom prst="rect">
            <a:avLst/>
          </a:prstGeom>
          <a:noFill/>
        </p:spPr>
        <p:txBody>
          <a:bodyPr wrap="none" rtlCol="0">
            <a:spAutoFit/>
          </a:bodyPr>
          <a:lstStyle/>
          <a:p>
            <a:r>
              <a:rPr kumimoji="1" lang="en-US" altLang="ja-JP" sz="2400" dirty="0">
                <a:latin typeface="Meiryo UI" panose="020B0604030504040204" pitchFamily="50" charset="-128"/>
                <a:ea typeface="Meiryo UI" panose="020B0604030504040204" pitchFamily="50" charset="-128"/>
              </a:rPr>
              <a:t>【</a:t>
            </a:r>
            <a:r>
              <a:rPr lang="en-US" altLang="ja-JP" sz="2400" dirty="0">
                <a:latin typeface="Meiryo UI" panose="020B0604030504040204" pitchFamily="50" charset="-128"/>
                <a:ea typeface="Meiryo UI" panose="020B0604030504040204" pitchFamily="50" charset="-128"/>
              </a:rPr>
              <a:t>Blood test (1 month old)</a:t>
            </a:r>
            <a:r>
              <a:rPr kumimoji="1" lang="en-US" altLang="ja-JP" sz="2400" dirty="0">
                <a:latin typeface="Meiryo UI" panose="020B0604030504040204" pitchFamily="50" charset="-128"/>
                <a:ea typeface="Meiryo UI" panose="020B0604030504040204" pitchFamily="50" charset="-128"/>
              </a:rPr>
              <a:t>】</a:t>
            </a:r>
          </a:p>
        </p:txBody>
      </p:sp>
      <p:sp>
        <p:nvSpPr>
          <p:cNvPr id="6" name="テキスト ボックス 5">
            <a:extLst>
              <a:ext uri="{FF2B5EF4-FFF2-40B4-BE49-F238E27FC236}">
                <a16:creationId xmlns:a16="http://schemas.microsoft.com/office/drawing/2014/main" id="{4F240896-A5C0-E2CF-D815-69B5A3F3A70E}"/>
              </a:ext>
            </a:extLst>
          </p:cNvPr>
          <p:cNvSpPr txBox="1"/>
          <p:nvPr/>
        </p:nvSpPr>
        <p:spPr>
          <a:xfrm>
            <a:off x="1197033" y="2585018"/>
            <a:ext cx="9304983" cy="954107"/>
          </a:xfrm>
          <a:prstGeom prst="rect">
            <a:avLst/>
          </a:prstGeom>
          <a:noFill/>
        </p:spPr>
        <p:txBody>
          <a:bodyPr wrap="none" rtlCol="0">
            <a:spAutoFit/>
          </a:bodyPr>
          <a:lstStyle/>
          <a:p>
            <a:r>
              <a:rPr kumimoji="1" lang="en-US" altLang="ja-JP" sz="2400" dirty="0">
                <a:latin typeface="Meiryo UI" panose="020B0604030504040204" pitchFamily="50" charset="-128"/>
                <a:ea typeface="Meiryo UI" panose="020B0604030504040204" pitchFamily="50" charset="-128"/>
              </a:rPr>
              <a:t>【</a:t>
            </a:r>
            <a:r>
              <a:rPr lang="en-US" altLang="ja-JP" sz="2400" dirty="0">
                <a:latin typeface="Meiryo UI" panose="020B0604030504040204" pitchFamily="50" charset="-128"/>
                <a:ea typeface="Meiryo UI" panose="020B0604030504040204" pitchFamily="50" charset="-128"/>
              </a:rPr>
              <a:t>Medical history</a:t>
            </a:r>
            <a:r>
              <a:rPr kumimoji="1" lang="en-US" altLang="ja-JP" sz="2400" dirty="0">
                <a:latin typeface="Meiryo UI" panose="020B0604030504040204" pitchFamily="50" charset="-128"/>
                <a:ea typeface="Meiryo UI" panose="020B0604030504040204" pitchFamily="50" charset="-128"/>
              </a:rPr>
              <a:t>】</a:t>
            </a:r>
          </a:p>
          <a:p>
            <a:endParaRPr kumimoji="1" lang="en-US" altLang="ja-JP" sz="800" dirty="0">
              <a:latin typeface="Meiryo UI" panose="020B0604030504040204" pitchFamily="50" charset="-128"/>
              <a:ea typeface="Meiryo UI" panose="020B0604030504040204" pitchFamily="50" charset="-128"/>
            </a:endParaRPr>
          </a:p>
          <a:p>
            <a:r>
              <a:rPr lang="en-US" altLang="ja-JP" sz="2400" dirty="0">
                <a:latin typeface="Meiryo UI" panose="020B0604030504040204" pitchFamily="50" charset="-128"/>
                <a:ea typeface="Meiryo UI" panose="020B0604030504040204" pitchFamily="50" charset="-128"/>
              </a:rPr>
              <a:t>The NBS test was </a:t>
            </a:r>
            <a:r>
              <a:rPr lang="en-US" altLang="ja-JP" sz="2400" b="1" dirty="0">
                <a:latin typeface="Meiryo UI" panose="020B0604030504040204" pitchFamily="50" charset="-128"/>
                <a:ea typeface="Meiryo UI" panose="020B0604030504040204" pitchFamily="50" charset="-128"/>
              </a:rPr>
              <a:t>KREC-positive</a:t>
            </a:r>
            <a:r>
              <a:rPr lang="en-US" altLang="ja-JP" sz="2400" dirty="0">
                <a:latin typeface="Meiryo UI" panose="020B0604030504040204" pitchFamily="50" charset="-128"/>
                <a:ea typeface="Meiryo UI" panose="020B0604030504040204" pitchFamily="50" charset="-128"/>
              </a:rPr>
              <a:t>, leading to further testing.</a:t>
            </a:r>
            <a:endParaRPr kumimoji="1" lang="ja-JP" altLang="en-US" sz="2400" dirty="0">
              <a:latin typeface="Meiryo UI" panose="020B0604030504040204" pitchFamily="50" charset="-128"/>
              <a:ea typeface="Meiryo UI" panose="020B0604030504040204" pitchFamily="50" charset="-128"/>
            </a:endParaRPr>
          </a:p>
        </p:txBody>
      </p:sp>
      <p:sp>
        <p:nvSpPr>
          <p:cNvPr id="7" name="テキスト ボックス 6">
            <a:extLst>
              <a:ext uri="{FF2B5EF4-FFF2-40B4-BE49-F238E27FC236}">
                <a16:creationId xmlns:a16="http://schemas.microsoft.com/office/drawing/2014/main" id="{C95D538B-4A96-5FF6-0400-60564958E3B4}"/>
              </a:ext>
            </a:extLst>
          </p:cNvPr>
          <p:cNvSpPr txBox="1"/>
          <p:nvPr/>
        </p:nvSpPr>
        <p:spPr>
          <a:xfrm>
            <a:off x="1214962" y="4503408"/>
            <a:ext cx="726481" cy="369332"/>
          </a:xfrm>
          <a:prstGeom prst="rect">
            <a:avLst/>
          </a:prstGeom>
          <a:noFill/>
        </p:spPr>
        <p:txBody>
          <a:bodyPr wrap="none" rtlCol="0">
            <a:spAutoFit/>
          </a:bodyPr>
          <a:lstStyle/>
          <a:p>
            <a:r>
              <a:rPr kumimoji="1" lang="en-US" altLang="ja-JP" dirty="0">
                <a:latin typeface="Meiryo UI" panose="020B0604030504040204" pitchFamily="50" charset="-128"/>
                <a:ea typeface="Meiryo UI" panose="020B0604030504040204" pitchFamily="50" charset="-128"/>
              </a:rPr>
              <a:t>WBC</a:t>
            </a:r>
            <a:endParaRPr kumimoji="1" lang="ja-JP" altLang="en-US" dirty="0">
              <a:latin typeface="Meiryo UI" panose="020B0604030504040204" pitchFamily="50" charset="-128"/>
              <a:ea typeface="Meiryo UI" panose="020B0604030504040204" pitchFamily="50" charset="-128"/>
            </a:endParaRPr>
          </a:p>
        </p:txBody>
      </p:sp>
      <p:sp>
        <p:nvSpPr>
          <p:cNvPr id="8" name="テキスト ボックス 7">
            <a:extLst>
              <a:ext uri="{FF2B5EF4-FFF2-40B4-BE49-F238E27FC236}">
                <a16:creationId xmlns:a16="http://schemas.microsoft.com/office/drawing/2014/main" id="{47B93D9A-4315-63D3-C754-6B57603E61FE}"/>
              </a:ext>
            </a:extLst>
          </p:cNvPr>
          <p:cNvSpPr txBox="1"/>
          <p:nvPr/>
        </p:nvSpPr>
        <p:spPr>
          <a:xfrm>
            <a:off x="2888591" y="4506798"/>
            <a:ext cx="835485" cy="369332"/>
          </a:xfrm>
          <a:prstGeom prst="rect">
            <a:avLst/>
          </a:prstGeom>
          <a:noFill/>
        </p:spPr>
        <p:txBody>
          <a:bodyPr wrap="none" rtlCol="0">
            <a:spAutoFit/>
          </a:bodyPr>
          <a:lstStyle/>
          <a:p>
            <a:r>
              <a:rPr lang="en-US" altLang="ja-JP" dirty="0">
                <a:latin typeface="Meiryo UI" panose="020B0604030504040204" pitchFamily="50" charset="-128"/>
                <a:ea typeface="Meiryo UI" panose="020B0604030504040204" pitchFamily="50" charset="-128"/>
              </a:rPr>
              <a:t>8,800</a:t>
            </a:r>
            <a:endParaRPr kumimoji="1" lang="ja-JP" altLang="en-US" dirty="0">
              <a:latin typeface="Meiryo UI" panose="020B0604030504040204" pitchFamily="50" charset="-128"/>
              <a:ea typeface="Meiryo UI" panose="020B0604030504040204" pitchFamily="50" charset="-128"/>
            </a:endParaRPr>
          </a:p>
        </p:txBody>
      </p:sp>
      <p:sp>
        <p:nvSpPr>
          <p:cNvPr id="9" name="テキスト ボックス 8">
            <a:extLst>
              <a:ext uri="{FF2B5EF4-FFF2-40B4-BE49-F238E27FC236}">
                <a16:creationId xmlns:a16="http://schemas.microsoft.com/office/drawing/2014/main" id="{CE45773F-827B-DEAA-FECF-13F55116F8EA}"/>
              </a:ext>
            </a:extLst>
          </p:cNvPr>
          <p:cNvSpPr txBox="1"/>
          <p:nvPr/>
        </p:nvSpPr>
        <p:spPr>
          <a:xfrm>
            <a:off x="3895911" y="4503408"/>
            <a:ext cx="561372" cy="369332"/>
          </a:xfrm>
          <a:prstGeom prst="rect">
            <a:avLst/>
          </a:prstGeom>
          <a:noFill/>
        </p:spPr>
        <p:txBody>
          <a:bodyPr wrap="none" rtlCol="0">
            <a:spAutoFit/>
          </a:bodyPr>
          <a:lstStyle/>
          <a:p>
            <a:r>
              <a:rPr kumimoji="1" lang="en-US" altLang="ja-JP" dirty="0">
                <a:latin typeface="Meiryo UI" panose="020B0604030504040204" pitchFamily="50" charset="-128"/>
                <a:ea typeface="Meiryo UI" panose="020B0604030504040204" pitchFamily="50" charset="-128"/>
              </a:rPr>
              <a:t>/µL</a:t>
            </a:r>
            <a:endParaRPr kumimoji="1" lang="ja-JP" altLang="en-US" dirty="0">
              <a:latin typeface="Meiryo UI" panose="020B0604030504040204" pitchFamily="50" charset="-128"/>
              <a:ea typeface="Meiryo UI" panose="020B0604030504040204" pitchFamily="50" charset="-128"/>
            </a:endParaRPr>
          </a:p>
        </p:txBody>
      </p:sp>
      <p:sp>
        <p:nvSpPr>
          <p:cNvPr id="10" name="テキスト ボックス 9">
            <a:extLst>
              <a:ext uri="{FF2B5EF4-FFF2-40B4-BE49-F238E27FC236}">
                <a16:creationId xmlns:a16="http://schemas.microsoft.com/office/drawing/2014/main" id="{F0A62AAA-15C5-A016-147F-7D72AFEDD905}"/>
              </a:ext>
            </a:extLst>
          </p:cNvPr>
          <p:cNvSpPr txBox="1"/>
          <p:nvPr/>
        </p:nvSpPr>
        <p:spPr>
          <a:xfrm>
            <a:off x="1214962" y="4904920"/>
            <a:ext cx="654025" cy="369332"/>
          </a:xfrm>
          <a:prstGeom prst="rect">
            <a:avLst/>
          </a:prstGeom>
          <a:noFill/>
        </p:spPr>
        <p:txBody>
          <a:bodyPr wrap="none" rtlCol="0">
            <a:spAutoFit/>
          </a:bodyPr>
          <a:lstStyle/>
          <a:p>
            <a:r>
              <a:rPr lang="en-US" altLang="ja-JP" dirty="0" err="1">
                <a:latin typeface="Meiryo UI" panose="020B0604030504040204" pitchFamily="50" charset="-128"/>
                <a:ea typeface="Meiryo UI" panose="020B0604030504040204" pitchFamily="50" charset="-128"/>
              </a:rPr>
              <a:t>Lym</a:t>
            </a:r>
            <a:endParaRPr kumimoji="1" lang="ja-JP" altLang="en-US" dirty="0">
              <a:latin typeface="Meiryo UI" panose="020B0604030504040204" pitchFamily="50" charset="-128"/>
              <a:ea typeface="Meiryo UI" panose="020B0604030504040204" pitchFamily="50" charset="-128"/>
            </a:endParaRPr>
          </a:p>
        </p:txBody>
      </p:sp>
      <p:sp>
        <p:nvSpPr>
          <p:cNvPr id="11" name="テキスト ボックス 10">
            <a:extLst>
              <a:ext uri="{FF2B5EF4-FFF2-40B4-BE49-F238E27FC236}">
                <a16:creationId xmlns:a16="http://schemas.microsoft.com/office/drawing/2014/main" id="{42D8D95E-3099-3A36-D1BA-586A1494308B}"/>
              </a:ext>
            </a:extLst>
          </p:cNvPr>
          <p:cNvSpPr txBox="1"/>
          <p:nvPr/>
        </p:nvSpPr>
        <p:spPr>
          <a:xfrm>
            <a:off x="2888591" y="4904920"/>
            <a:ext cx="835485" cy="369332"/>
          </a:xfrm>
          <a:prstGeom prst="rect">
            <a:avLst/>
          </a:prstGeom>
          <a:noFill/>
        </p:spPr>
        <p:txBody>
          <a:bodyPr wrap="none" rtlCol="0">
            <a:spAutoFit/>
          </a:bodyPr>
          <a:lstStyle/>
          <a:p>
            <a:r>
              <a:rPr lang="en-US" altLang="ja-JP" dirty="0">
                <a:latin typeface="Meiryo UI" panose="020B0604030504040204" pitchFamily="50" charset="-128"/>
                <a:ea typeface="Meiryo UI" panose="020B0604030504040204" pitchFamily="50" charset="-128"/>
              </a:rPr>
              <a:t>5,500</a:t>
            </a:r>
            <a:endParaRPr kumimoji="1" lang="ja-JP" altLang="en-US" dirty="0">
              <a:latin typeface="Meiryo UI" panose="020B0604030504040204" pitchFamily="50" charset="-128"/>
              <a:ea typeface="Meiryo UI" panose="020B0604030504040204" pitchFamily="50" charset="-128"/>
            </a:endParaRPr>
          </a:p>
        </p:txBody>
      </p:sp>
      <p:sp>
        <p:nvSpPr>
          <p:cNvPr id="12" name="テキスト ボックス 11">
            <a:extLst>
              <a:ext uri="{FF2B5EF4-FFF2-40B4-BE49-F238E27FC236}">
                <a16:creationId xmlns:a16="http://schemas.microsoft.com/office/drawing/2014/main" id="{F62C8500-67CC-6421-E8B5-D4D8040A2494}"/>
              </a:ext>
            </a:extLst>
          </p:cNvPr>
          <p:cNvSpPr txBox="1"/>
          <p:nvPr/>
        </p:nvSpPr>
        <p:spPr>
          <a:xfrm>
            <a:off x="3895911" y="4904920"/>
            <a:ext cx="561372" cy="369332"/>
          </a:xfrm>
          <a:prstGeom prst="rect">
            <a:avLst/>
          </a:prstGeom>
          <a:noFill/>
        </p:spPr>
        <p:txBody>
          <a:bodyPr wrap="none" rtlCol="0">
            <a:spAutoFit/>
          </a:bodyPr>
          <a:lstStyle/>
          <a:p>
            <a:r>
              <a:rPr kumimoji="1" lang="en-US" altLang="ja-JP" dirty="0">
                <a:latin typeface="Meiryo UI" panose="020B0604030504040204" pitchFamily="50" charset="-128"/>
                <a:ea typeface="Meiryo UI" panose="020B0604030504040204" pitchFamily="50" charset="-128"/>
              </a:rPr>
              <a:t>/µL</a:t>
            </a:r>
            <a:endParaRPr kumimoji="1" lang="ja-JP" altLang="en-US" dirty="0">
              <a:latin typeface="Meiryo UI" panose="020B0604030504040204" pitchFamily="50" charset="-128"/>
              <a:ea typeface="Meiryo UI" panose="020B0604030504040204" pitchFamily="50" charset="-128"/>
            </a:endParaRPr>
          </a:p>
        </p:txBody>
      </p:sp>
      <p:sp>
        <p:nvSpPr>
          <p:cNvPr id="13" name="テキスト ボックス 12">
            <a:extLst>
              <a:ext uri="{FF2B5EF4-FFF2-40B4-BE49-F238E27FC236}">
                <a16:creationId xmlns:a16="http://schemas.microsoft.com/office/drawing/2014/main" id="{A1DE126B-08F1-1D8C-A1FB-1F64A9D576D5}"/>
              </a:ext>
            </a:extLst>
          </p:cNvPr>
          <p:cNvSpPr txBox="1"/>
          <p:nvPr/>
        </p:nvSpPr>
        <p:spPr>
          <a:xfrm>
            <a:off x="5554855" y="4503408"/>
            <a:ext cx="580993" cy="369332"/>
          </a:xfrm>
          <a:prstGeom prst="rect">
            <a:avLst/>
          </a:prstGeom>
          <a:noFill/>
        </p:spPr>
        <p:txBody>
          <a:bodyPr wrap="none" rtlCol="0">
            <a:spAutoFit/>
          </a:bodyPr>
          <a:lstStyle/>
          <a:p>
            <a:r>
              <a:rPr lang="en-US" altLang="ja-JP" dirty="0">
                <a:latin typeface="Meiryo UI" panose="020B0604030504040204" pitchFamily="50" charset="-128"/>
                <a:ea typeface="Meiryo UI" panose="020B0604030504040204" pitchFamily="50" charset="-128"/>
              </a:rPr>
              <a:t>IgG</a:t>
            </a:r>
            <a:endParaRPr kumimoji="1" lang="ja-JP" altLang="en-US" dirty="0">
              <a:latin typeface="Meiryo UI" panose="020B0604030504040204" pitchFamily="50" charset="-128"/>
              <a:ea typeface="Meiryo UI" panose="020B0604030504040204" pitchFamily="50" charset="-128"/>
            </a:endParaRPr>
          </a:p>
        </p:txBody>
      </p:sp>
      <p:sp>
        <p:nvSpPr>
          <p:cNvPr id="14" name="テキスト ボックス 13">
            <a:extLst>
              <a:ext uri="{FF2B5EF4-FFF2-40B4-BE49-F238E27FC236}">
                <a16:creationId xmlns:a16="http://schemas.microsoft.com/office/drawing/2014/main" id="{C1CFB2D0-AABF-F6F1-5E6B-A09B3F8E1351}"/>
              </a:ext>
            </a:extLst>
          </p:cNvPr>
          <p:cNvSpPr txBox="1"/>
          <p:nvPr/>
        </p:nvSpPr>
        <p:spPr>
          <a:xfrm>
            <a:off x="7467630" y="4503408"/>
            <a:ext cx="692818" cy="369332"/>
          </a:xfrm>
          <a:prstGeom prst="rect">
            <a:avLst/>
          </a:prstGeom>
          <a:noFill/>
        </p:spPr>
        <p:txBody>
          <a:bodyPr wrap="none" rtlCol="0">
            <a:spAutoFit/>
          </a:bodyPr>
          <a:lstStyle/>
          <a:p>
            <a:r>
              <a:rPr kumimoji="1" lang="en-US" altLang="ja-JP" dirty="0">
                <a:latin typeface="Meiryo UI" panose="020B0604030504040204" pitchFamily="50" charset="-128"/>
                <a:ea typeface="Meiryo UI" panose="020B0604030504040204" pitchFamily="50" charset="-128"/>
              </a:rPr>
              <a:t>5.39</a:t>
            </a:r>
            <a:endParaRPr kumimoji="1" lang="ja-JP" altLang="en-US" dirty="0">
              <a:latin typeface="Meiryo UI" panose="020B0604030504040204" pitchFamily="50" charset="-128"/>
              <a:ea typeface="Meiryo UI" panose="020B0604030504040204" pitchFamily="50" charset="-128"/>
            </a:endParaRPr>
          </a:p>
        </p:txBody>
      </p:sp>
      <p:sp>
        <p:nvSpPr>
          <p:cNvPr id="15" name="テキスト ボックス 14">
            <a:extLst>
              <a:ext uri="{FF2B5EF4-FFF2-40B4-BE49-F238E27FC236}">
                <a16:creationId xmlns:a16="http://schemas.microsoft.com/office/drawing/2014/main" id="{6126483F-6A8F-C9F0-AA77-B3119390A753}"/>
              </a:ext>
            </a:extLst>
          </p:cNvPr>
          <p:cNvSpPr txBox="1"/>
          <p:nvPr/>
        </p:nvSpPr>
        <p:spPr>
          <a:xfrm>
            <a:off x="8324296" y="4503408"/>
            <a:ext cx="572208" cy="369332"/>
          </a:xfrm>
          <a:prstGeom prst="rect">
            <a:avLst/>
          </a:prstGeom>
          <a:noFill/>
        </p:spPr>
        <p:txBody>
          <a:bodyPr wrap="none" rtlCol="0">
            <a:spAutoFit/>
          </a:bodyPr>
          <a:lstStyle/>
          <a:p>
            <a:r>
              <a:rPr kumimoji="1" lang="en-US" altLang="ja-JP" dirty="0">
                <a:latin typeface="Meiryo UI" panose="020B0604030504040204" pitchFamily="50" charset="-128"/>
                <a:ea typeface="Meiryo UI" panose="020B0604030504040204" pitchFamily="50" charset="-128"/>
              </a:rPr>
              <a:t>g/L</a:t>
            </a:r>
            <a:endParaRPr kumimoji="1" lang="ja-JP" altLang="en-US" dirty="0">
              <a:latin typeface="Meiryo UI" panose="020B0604030504040204" pitchFamily="50" charset="-128"/>
              <a:ea typeface="Meiryo UI" panose="020B0604030504040204" pitchFamily="50" charset="-128"/>
            </a:endParaRPr>
          </a:p>
        </p:txBody>
      </p:sp>
      <p:sp>
        <p:nvSpPr>
          <p:cNvPr id="16" name="テキスト ボックス 15">
            <a:extLst>
              <a:ext uri="{FF2B5EF4-FFF2-40B4-BE49-F238E27FC236}">
                <a16:creationId xmlns:a16="http://schemas.microsoft.com/office/drawing/2014/main" id="{4B32E43F-E938-459E-3318-C84B8688F216}"/>
              </a:ext>
            </a:extLst>
          </p:cNvPr>
          <p:cNvSpPr txBox="1"/>
          <p:nvPr/>
        </p:nvSpPr>
        <p:spPr>
          <a:xfrm>
            <a:off x="5554855" y="4904920"/>
            <a:ext cx="620426" cy="369332"/>
          </a:xfrm>
          <a:prstGeom prst="rect">
            <a:avLst/>
          </a:prstGeom>
          <a:noFill/>
        </p:spPr>
        <p:txBody>
          <a:bodyPr wrap="none" rtlCol="0">
            <a:spAutoFit/>
          </a:bodyPr>
          <a:lstStyle/>
          <a:p>
            <a:r>
              <a:rPr kumimoji="1" lang="en-US" altLang="ja-JP" b="1" dirty="0">
                <a:latin typeface="Meiryo UI" panose="020B0604030504040204" pitchFamily="50" charset="-128"/>
                <a:ea typeface="Meiryo UI" panose="020B0604030504040204" pitchFamily="50" charset="-128"/>
              </a:rPr>
              <a:t>IgA</a:t>
            </a:r>
            <a:endParaRPr kumimoji="1" lang="ja-JP" altLang="en-US" b="1" dirty="0">
              <a:latin typeface="Meiryo UI" panose="020B0604030504040204" pitchFamily="50" charset="-128"/>
              <a:ea typeface="Meiryo UI" panose="020B0604030504040204" pitchFamily="50" charset="-128"/>
            </a:endParaRPr>
          </a:p>
        </p:txBody>
      </p:sp>
      <p:sp>
        <p:nvSpPr>
          <p:cNvPr id="17" name="テキスト ボックス 16">
            <a:extLst>
              <a:ext uri="{FF2B5EF4-FFF2-40B4-BE49-F238E27FC236}">
                <a16:creationId xmlns:a16="http://schemas.microsoft.com/office/drawing/2014/main" id="{E4720E4D-F2BD-63BD-4FA9-D12E139160FE}"/>
              </a:ext>
            </a:extLst>
          </p:cNvPr>
          <p:cNvSpPr txBox="1"/>
          <p:nvPr/>
        </p:nvSpPr>
        <p:spPr>
          <a:xfrm>
            <a:off x="7236797" y="4904920"/>
            <a:ext cx="923651" cy="369332"/>
          </a:xfrm>
          <a:prstGeom prst="rect">
            <a:avLst/>
          </a:prstGeom>
          <a:noFill/>
        </p:spPr>
        <p:txBody>
          <a:bodyPr wrap="none" rtlCol="0">
            <a:spAutoFit/>
          </a:bodyPr>
          <a:lstStyle/>
          <a:p>
            <a:r>
              <a:rPr kumimoji="1" lang="en-US" altLang="ja-JP" b="1" dirty="0">
                <a:solidFill>
                  <a:schemeClr val="accent1"/>
                </a:solidFill>
                <a:latin typeface="Meiryo UI" panose="020B0604030504040204" pitchFamily="50" charset="-128"/>
                <a:ea typeface="Meiryo UI" panose="020B0604030504040204" pitchFamily="50" charset="-128"/>
              </a:rPr>
              <a:t>&lt;0.02</a:t>
            </a:r>
            <a:endParaRPr kumimoji="1" lang="ja-JP" altLang="en-US" b="1" dirty="0">
              <a:solidFill>
                <a:schemeClr val="accent1"/>
              </a:solidFill>
              <a:latin typeface="Meiryo UI" panose="020B0604030504040204" pitchFamily="50" charset="-128"/>
              <a:ea typeface="Meiryo UI" panose="020B0604030504040204" pitchFamily="50" charset="-128"/>
            </a:endParaRPr>
          </a:p>
        </p:txBody>
      </p:sp>
      <p:sp>
        <p:nvSpPr>
          <p:cNvPr id="18" name="テキスト ボックス 17">
            <a:extLst>
              <a:ext uri="{FF2B5EF4-FFF2-40B4-BE49-F238E27FC236}">
                <a16:creationId xmlns:a16="http://schemas.microsoft.com/office/drawing/2014/main" id="{1239ADA1-2AD7-4776-1D7A-06D651C9EA4D}"/>
              </a:ext>
            </a:extLst>
          </p:cNvPr>
          <p:cNvSpPr txBox="1"/>
          <p:nvPr/>
        </p:nvSpPr>
        <p:spPr>
          <a:xfrm>
            <a:off x="8324296" y="4904920"/>
            <a:ext cx="572208" cy="369332"/>
          </a:xfrm>
          <a:prstGeom prst="rect">
            <a:avLst/>
          </a:prstGeom>
          <a:noFill/>
        </p:spPr>
        <p:txBody>
          <a:bodyPr wrap="none" rtlCol="0">
            <a:spAutoFit/>
          </a:bodyPr>
          <a:lstStyle/>
          <a:p>
            <a:r>
              <a:rPr kumimoji="1" lang="en-US" altLang="ja-JP" dirty="0">
                <a:latin typeface="Meiryo UI" panose="020B0604030504040204" pitchFamily="50" charset="-128"/>
                <a:ea typeface="Meiryo UI" panose="020B0604030504040204" pitchFamily="50" charset="-128"/>
              </a:rPr>
              <a:t>g/L</a:t>
            </a:r>
            <a:endParaRPr kumimoji="1" lang="ja-JP" altLang="en-US" dirty="0">
              <a:latin typeface="Meiryo UI" panose="020B0604030504040204" pitchFamily="50" charset="-128"/>
              <a:ea typeface="Meiryo UI" panose="020B0604030504040204" pitchFamily="50" charset="-128"/>
            </a:endParaRPr>
          </a:p>
        </p:txBody>
      </p:sp>
      <p:sp>
        <p:nvSpPr>
          <p:cNvPr id="19" name="テキスト ボックス 18">
            <a:extLst>
              <a:ext uri="{FF2B5EF4-FFF2-40B4-BE49-F238E27FC236}">
                <a16:creationId xmlns:a16="http://schemas.microsoft.com/office/drawing/2014/main" id="{2BD1C28F-AAED-2DEC-FE27-28101A2DFEB4}"/>
              </a:ext>
            </a:extLst>
          </p:cNvPr>
          <p:cNvSpPr txBox="1"/>
          <p:nvPr/>
        </p:nvSpPr>
        <p:spPr>
          <a:xfrm>
            <a:off x="5554855" y="5306432"/>
            <a:ext cx="658898" cy="369332"/>
          </a:xfrm>
          <a:prstGeom prst="rect">
            <a:avLst/>
          </a:prstGeom>
          <a:noFill/>
        </p:spPr>
        <p:txBody>
          <a:bodyPr wrap="none" rtlCol="0">
            <a:spAutoFit/>
          </a:bodyPr>
          <a:lstStyle/>
          <a:p>
            <a:r>
              <a:rPr kumimoji="1" lang="en-US" altLang="ja-JP" b="1" dirty="0">
                <a:latin typeface="Meiryo UI" panose="020B0604030504040204" pitchFamily="50" charset="-128"/>
                <a:ea typeface="Meiryo UI" panose="020B0604030504040204" pitchFamily="50" charset="-128"/>
              </a:rPr>
              <a:t>Ig</a:t>
            </a:r>
            <a:r>
              <a:rPr lang="en-US" altLang="ja-JP" b="1" dirty="0">
                <a:latin typeface="Meiryo UI" panose="020B0604030504040204" pitchFamily="50" charset="-128"/>
                <a:ea typeface="Meiryo UI" panose="020B0604030504040204" pitchFamily="50" charset="-128"/>
              </a:rPr>
              <a:t>M</a:t>
            </a:r>
            <a:endParaRPr kumimoji="1" lang="ja-JP" altLang="en-US" b="1" dirty="0">
              <a:latin typeface="Meiryo UI" panose="020B0604030504040204" pitchFamily="50" charset="-128"/>
              <a:ea typeface="Meiryo UI" panose="020B0604030504040204" pitchFamily="50" charset="-128"/>
            </a:endParaRPr>
          </a:p>
        </p:txBody>
      </p:sp>
      <p:sp>
        <p:nvSpPr>
          <p:cNvPr id="20" name="テキスト ボックス 19">
            <a:extLst>
              <a:ext uri="{FF2B5EF4-FFF2-40B4-BE49-F238E27FC236}">
                <a16:creationId xmlns:a16="http://schemas.microsoft.com/office/drawing/2014/main" id="{FD893393-C94A-B7BF-9112-DCE6DB511A35}"/>
              </a:ext>
            </a:extLst>
          </p:cNvPr>
          <p:cNvSpPr txBox="1"/>
          <p:nvPr/>
        </p:nvSpPr>
        <p:spPr>
          <a:xfrm>
            <a:off x="7236797" y="5306432"/>
            <a:ext cx="923651" cy="369332"/>
          </a:xfrm>
          <a:prstGeom prst="rect">
            <a:avLst/>
          </a:prstGeom>
          <a:noFill/>
        </p:spPr>
        <p:txBody>
          <a:bodyPr wrap="none" rtlCol="0">
            <a:spAutoFit/>
          </a:bodyPr>
          <a:lstStyle/>
          <a:p>
            <a:r>
              <a:rPr kumimoji="1" lang="en-US" altLang="ja-JP" b="1" dirty="0">
                <a:solidFill>
                  <a:schemeClr val="accent1"/>
                </a:solidFill>
                <a:latin typeface="Meiryo UI" panose="020B0604030504040204" pitchFamily="50" charset="-128"/>
                <a:ea typeface="Meiryo UI" panose="020B0604030504040204" pitchFamily="50" charset="-128"/>
              </a:rPr>
              <a:t>&lt;0.03</a:t>
            </a:r>
            <a:endParaRPr kumimoji="1" lang="ja-JP" altLang="en-US" b="1" dirty="0">
              <a:solidFill>
                <a:schemeClr val="accent1"/>
              </a:solidFill>
              <a:latin typeface="Meiryo UI" panose="020B0604030504040204" pitchFamily="50" charset="-128"/>
              <a:ea typeface="Meiryo UI" panose="020B0604030504040204" pitchFamily="50" charset="-128"/>
            </a:endParaRPr>
          </a:p>
        </p:txBody>
      </p:sp>
      <p:sp>
        <p:nvSpPr>
          <p:cNvPr id="21" name="テキスト ボックス 20">
            <a:extLst>
              <a:ext uri="{FF2B5EF4-FFF2-40B4-BE49-F238E27FC236}">
                <a16:creationId xmlns:a16="http://schemas.microsoft.com/office/drawing/2014/main" id="{618E25AD-B8CD-801D-13FB-3516604C117A}"/>
              </a:ext>
            </a:extLst>
          </p:cNvPr>
          <p:cNvSpPr txBox="1"/>
          <p:nvPr/>
        </p:nvSpPr>
        <p:spPr>
          <a:xfrm>
            <a:off x="8324296" y="5306432"/>
            <a:ext cx="572208" cy="369332"/>
          </a:xfrm>
          <a:prstGeom prst="rect">
            <a:avLst/>
          </a:prstGeom>
          <a:noFill/>
        </p:spPr>
        <p:txBody>
          <a:bodyPr wrap="none" rtlCol="0">
            <a:spAutoFit/>
          </a:bodyPr>
          <a:lstStyle/>
          <a:p>
            <a:r>
              <a:rPr kumimoji="1" lang="en-US" altLang="ja-JP" dirty="0">
                <a:latin typeface="Meiryo UI" panose="020B0604030504040204" pitchFamily="50" charset="-128"/>
                <a:ea typeface="Meiryo UI" panose="020B0604030504040204" pitchFamily="50" charset="-128"/>
              </a:rPr>
              <a:t>g/L</a:t>
            </a:r>
            <a:endParaRPr kumimoji="1" lang="ja-JP" altLang="en-US" dirty="0">
              <a:latin typeface="Meiryo UI" panose="020B0604030504040204" pitchFamily="50" charset="-128"/>
              <a:ea typeface="Meiryo UI" panose="020B0604030504040204" pitchFamily="50" charset="-128"/>
            </a:endParaRPr>
          </a:p>
        </p:txBody>
      </p:sp>
      <p:sp>
        <p:nvSpPr>
          <p:cNvPr id="22" name="テキスト ボックス 21">
            <a:extLst>
              <a:ext uri="{FF2B5EF4-FFF2-40B4-BE49-F238E27FC236}">
                <a16:creationId xmlns:a16="http://schemas.microsoft.com/office/drawing/2014/main" id="{CF741C96-5C96-6A8D-4621-7AC4B0132CC9}"/>
              </a:ext>
            </a:extLst>
          </p:cNvPr>
          <p:cNvSpPr txBox="1"/>
          <p:nvPr/>
        </p:nvSpPr>
        <p:spPr>
          <a:xfrm>
            <a:off x="1235476" y="5699866"/>
            <a:ext cx="5383974" cy="954107"/>
          </a:xfrm>
          <a:prstGeom prst="rect">
            <a:avLst/>
          </a:prstGeom>
          <a:noFill/>
        </p:spPr>
        <p:txBody>
          <a:bodyPr wrap="none" rtlCol="0">
            <a:spAutoFit/>
          </a:bodyPr>
          <a:lstStyle/>
          <a:p>
            <a:r>
              <a:rPr kumimoji="1" lang="en-US" altLang="ja-JP" sz="2400" dirty="0">
                <a:latin typeface="Meiryo UI" panose="020B0604030504040204" pitchFamily="50" charset="-128"/>
                <a:ea typeface="Meiryo UI" panose="020B0604030504040204" pitchFamily="50" charset="-128"/>
              </a:rPr>
              <a:t>【Family History】</a:t>
            </a:r>
          </a:p>
          <a:p>
            <a:endParaRPr kumimoji="1" lang="en-US" altLang="ja-JP" sz="800" dirty="0">
              <a:latin typeface="Meiryo UI" panose="020B0604030504040204" pitchFamily="50" charset="-128"/>
              <a:ea typeface="Meiryo UI" panose="020B0604030504040204" pitchFamily="50" charset="-128"/>
            </a:endParaRPr>
          </a:p>
          <a:p>
            <a:r>
              <a:rPr lang="en-US" altLang="ja-JP" sz="2400" b="1" dirty="0">
                <a:latin typeface="Meiryo UI" panose="020B0604030504040204" pitchFamily="50" charset="-128"/>
                <a:ea typeface="Meiryo UI" panose="020B0604030504040204" pitchFamily="50" charset="-128"/>
              </a:rPr>
              <a:t>No</a:t>
            </a:r>
            <a:r>
              <a:rPr lang="en-US" altLang="ja-JP" sz="2400" dirty="0">
                <a:latin typeface="Meiryo UI" panose="020B0604030504040204" pitchFamily="50" charset="-128"/>
                <a:ea typeface="Meiryo UI" panose="020B0604030504040204" pitchFamily="50" charset="-128"/>
              </a:rPr>
              <a:t> one was suggested to have IEI</a:t>
            </a:r>
            <a:endParaRPr kumimoji="1" lang="ja-JP" altLang="en-US" sz="24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04301426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 name="Image 1">
            <a:extLst>
              <a:ext uri="{FF2B5EF4-FFF2-40B4-BE49-F238E27FC236}">
                <a16:creationId xmlns:a16="http://schemas.microsoft.com/office/drawing/2014/main" id="{E06CB942-C70E-CE51-FA27-4014665FF4E8}"/>
              </a:ext>
            </a:extLst>
          </p:cNvPr>
          <p:cNvPicPr>
            <a:picLocks noChangeAspect="1"/>
          </p:cNvPicPr>
          <p:nvPr/>
        </p:nvPicPr>
        <p:blipFill>
          <a:blip r:embed="rId2"/>
          <a:stretch>
            <a:fillRect/>
          </a:stretch>
        </p:blipFill>
        <p:spPr>
          <a:xfrm>
            <a:off x="4888230" y="97790"/>
            <a:ext cx="5734050" cy="6662420"/>
          </a:xfrm>
          <a:prstGeom prst="rect">
            <a:avLst/>
          </a:prstGeom>
        </p:spPr>
      </p:pic>
      <p:pic>
        <p:nvPicPr>
          <p:cNvPr id="3" name="Image 2">
            <a:extLst>
              <a:ext uri="{FF2B5EF4-FFF2-40B4-BE49-F238E27FC236}">
                <a16:creationId xmlns:a16="http://schemas.microsoft.com/office/drawing/2014/main" id="{F2927EF1-0489-1569-613F-5E9FEFD143BF}"/>
              </a:ext>
            </a:extLst>
          </p:cNvPr>
          <p:cNvPicPr>
            <a:picLocks noChangeAspect="1"/>
          </p:cNvPicPr>
          <p:nvPr/>
        </p:nvPicPr>
        <p:blipFill>
          <a:blip r:embed="rId3"/>
          <a:stretch>
            <a:fillRect/>
          </a:stretch>
        </p:blipFill>
        <p:spPr>
          <a:xfrm>
            <a:off x="9128760" y="1395730"/>
            <a:ext cx="3063240" cy="3469054"/>
          </a:xfrm>
          <a:prstGeom prst="rect">
            <a:avLst/>
          </a:prstGeom>
        </p:spPr>
      </p:pic>
      <p:sp>
        <p:nvSpPr>
          <p:cNvPr id="4" name="ZoneTexte 3">
            <a:extLst>
              <a:ext uri="{FF2B5EF4-FFF2-40B4-BE49-F238E27FC236}">
                <a16:creationId xmlns:a16="http://schemas.microsoft.com/office/drawing/2014/main" id="{1BA528EE-94E5-7826-4E5D-1CD8901607D4}"/>
              </a:ext>
            </a:extLst>
          </p:cNvPr>
          <p:cNvSpPr txBox="1"/>
          <p:nvPr/>
        </p:nvSpPr>
        <p:spPr>
          <a:xfrm>
            <a:off x="106680" y="6446520"/>
            <a:ext cx="5615127"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hlinkClick r:id="rId4"/>
              </a:rPr>
              <a:t>https://www.niaid.nih.gov/diseases-conditions/pidds-genetics-inheritance</a:t>
            </a:r>
            <a:endPar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5" name="Picture 40" descr="A picture containing drawing&#10;&#10;Description automatically generated">
            <a:extLst>
              <a:ext uri="{FF2B5EF4-FFF2-40B4-BE49-F238E27FC236}">
                <a16:creationId xmlns:a16="http://schemas.microsoft.com/office/drawing/2014/main" id="{A86D9997-D7D8-CD7A-D407-1AFCC4F5273B}"/>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190383" y="3072639"/>
            <a:ext cx="1861429" cy="1861429"/>
          </a:xfrm>
          <a:prstGeom prst="rect">
            <a:avLst/>
          </a:prstGeom>
        </p:spPr>
      </p:pic>
    </p:spTree>
    <p:extLst>
      <p:ext uri="{BB962C8B-B14F-4D97-AF65-F5344CB8AC3E}">
        <p14:creationId xmlns:p14="http://schemas.microsoft.com/office/powerpoint/2010/main" val="70702484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E3B792-9FFA-770B-F8F3-90DF70B8C8DB}"/>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7E5EC6BE-3219-0424-D035-3CAECA69DF29}"/>
              </a:ext>
            </a:extLst>
          </p:cNvPr>
          <p:cNvSpPr>
            <a:spLocks noGrp="1"/>
          </p:cNvSpPr>
          <p:nvPr>
            <p:ph type="ctrTitle"/>
          </p:nvPr>
        </p:nvSpPr>
        <p:spPr/>
        <p:txBody>
          <a:bodyPr/>
          <a:lstStyle/>
          <a:p>
            <a:r>
              <a:rPr lang="en-US" dirty="0"/>
              <a:t>Why genetic counseling matters</a:t>
            </a:r>
          </a:p>
        </p:txBody>
      </p:sp>
      <p:sp>
        <p:nvSpPr>
          <p:cNvPr id="3" name="Espace réservé du contenu 2">
            <a:extLst>
              <a:ext uri="{FF2B5EF4-FFF2-40B4-BE49-F238E27FC236}">
                <a16:creationId xmlns:a16="http://schemas.microsoft.com/office/drawing/2014/main" id="{67833716-AD17-8541-4EA5-AAEA21494EB0}"/>
              </a:ext>
            </a:extLst>
          </p:cNvPr>
          <p:cNvSpPr>
            <a:spLocks noGrp="1"/>
          </p:cNvSpPr>
          <p:nvPr>
            <p:ph idx="1"/>
          </p:nvPr>
        </p:nvSpPr>
        <p:spPr/>
        <p:txBody>
          <a:bodyPr/>
          <a:lstStyle/>
          <a:p>
            <a:endParaRPr lang="en-US" dirty="0"/>
          </a:p>
        </p:txBody>
      </p:sp>
    </p:spTree>
    <p:extLst>
      <p:ext uri="{BB962C8B-B14F-4D97-AF65-F5344CB8AC3E}">
        <p14:creationId xmlns:p14="http://schemas.microsoft.com/office/powerpoint/2010/main" val="367760093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2B823D-01FB-9535-64C7-EBF9BF783A9E}"/>
            </a:ext>
          </a:extLst>
        </p:cNvPr>
        <p:cNvGrpSpPr/>
        <p:nvPr/>
      </p:nvGrpSpPr>
      <p:grpSpPr>
        <a:xfrm>
          <a:off x="0" y="0"/>
          <a:ext cx="0" cy="0"/>
          <a:chOff x="0" y="0"/>
          <a:chExt cx="0" cy="0"/>
        </a:xfrm>
      </p:grpSpPr>
      <p:sp>
        <p:nvSpPr>
          <p:cNvPr id="4" name="Flèche en arc 1">
            <a:extLst>
              <a:ext uri="{FF2B5EF4-FFF2-40B4-BE49-F238E27FC236}">
                <a16:creationId xmlns:a16="http://schemas.microsoft.com/office/drawing/2014/main" id="{C7E3BEB9-3239-5CDF-4988-D694E1D5A8C8}"/>
              </a:ext>
            </a:extLst>
          </p:cNvPr>
          <p:cNvSpPr/>
          <p:nvPr/>
        </p:nvSpPr>
        <p:spPr>
          <a:xfrm>
            <a:off x="3754145" y="1768819"/>
            <a:ext cx="4820647" cy="2526550"/>
          </a:xfrm>
          <a:custGeom>
            <a:avLst/>
            <a:gdLst/>
            <a:ahLst/>
            <a:cxnLst>
              <a:cxn ang="0">
                <a:pos x="wd2" y="hd2"/>
              </a:cxn>
              <a:cxn ang="5400000">
                <a:pos x="wd2" y="hd2"/>
              </a:cxn>
              <a:cxn ang="10800000">
                <a:pos x="wd2" y="hd2"/>
              </a:cxn>
              <a:cxn ang="16200000">
                <a:pos x="wd2" y="hd2"/>
              </a:cxn>
            </a:cxnLst>
            <a:rect l="0" t="0" r="r" b="b"/>
            <a:pathLst>
              <a:path w="21600" h="20726" extrusionOk="0">
                <a:moveTo>
                  <a:pt x="0" y="20474"/>
                </a:moveTo>
                <a:lnTo>
                  <a:pt x="0" y="20474"/>
                </a:lnTo>
                <a:cubicBezTo>
                  <a:pt x="459" y="8263"/>
                  <a:pt x="5660" y="-874"/>
                  <a:pt x="11616" y="67"/>
                </a:cubicBezTo>
                <a:cubicBezTo>
                  <a:pt x="15903" y="743"/>
                  <a:pt x="19588" y="6561"/>
                  <a:pt x="21001" y="14886"/>
                </a:cubicBezTo>
                <a:lnTo>
                  <a:pt x="21600" y="14763"/>
                </a:lnTo>
                <a:lnTo>
                  <a:pt x="20753" y="20129"/>
                </a:lnTo>
                <a:lnTo>
                  <a:pt x="18748" y="15349"/>
                </a:lnTo>
                <a:lnTo>
                  <a:pt x="19340" y="15227"/>
                </a:lnTo>
                <a:lnTo>
                  <a:pt x="19340" y="15227"/>
                </a:lnTo>
                <a:cubicBezTo>
                  <a:pt x="17440" y="5680"/>
                  <a:pt x="12071" y="1051"/>
                  <a:pt x="7347" y="4889"/>
                </a:cubicBezTo>
                <a:cubicBezTo>
                  <a:pt x="4096" y="7530"/>
                  <a:pt x="1867" y="13667"/>
                  <a:pt x="1594" y="20726"/>
                </a:cubicBezTo>
                <a:close/>
              </a:path>
            </a:pathLst>
          </a:custGeom>
          <a:gradFill flip="none" rotWithShape="1">
            <a:gsLst>
              <a:gs pos="0">
                <a:srgbClr val="1F854E"/>
              </a:gs>
              <a:gs pos="100000">
                <a:srgbClr val="000000"/>
              </a:gs>
            </a:gsLst>
            <a:lin ang="10800000" scaled="1"/>
            <a:tileRect/>
          </a:gradFill>
          <a:ln w="12700">
            <a:miter lim="400000"/>
          </a:ln>
        </p:spPr>
        <p:txBody>
          <a:bodyPr lIns="45719" rIns="45719" anchor="ctr"/>
          <a:lstStyle/>
          <a:p>
            <a:pPr marL="0" marR="0" lvl="0" indent="0" algn="ctr" defTabSz="914400" rtl="0" eaLnBrk="1" fontAlgn="auto" latinLnBrk="0" hangingPunct="1">
              <a:lnSpc>
                <a:spcPct val="100000"/>
              </a:lnSpc>
              <a:spcBef>
                <a:spcPts val="0"/>
              </a:spcBef>
              <a:spcAft>
                <a:spcPts val="0"/>
              </a:spcAft>
              <a:buClrTx/>
              <a:buSzTx/>
              <a:buFontTx/>
              <a:buNone/>
              <a:tabLst/>
              <a:defRPr sz="3200">
                <a:ln w="9525">
                  <a:solidFill>
                    <a:srgbClr val="FF0000"/>
                  </a:solidFill>
                </a:ln>
                <a:solidFill>
                  <a:srgbClr val="FFFFFF"/>
                </a:solidFill>
              </a:defRPr>
            </a:pPr>
            <a:endParaRPr kumimoji="0" sz="3200" b="0" i="0" u="none" strike="noStrike" kern="1200" cap="none" spc="0" normalizeH="0" baseline="0" noProof="0" dirty="0">
              <a:ln w="9525">
                <a:solidFill>
                  <a:srgbClr val="FF0000"/>
                </a:solidFill>
              </a:ln>
              <a:solidFill>
                <a:srgbClr val="FFFFFF"/>
              </a:solidFill>
              <a:effectLst/>
              <a:uLnTx/>
              <a:uFillTx/>
              <a:latin typeface="Calibri" panose="020F0502020204030204"/>
              <a:ea typeface="+mn-ea"/>
              <a:cs typeface="+mn-cs"/>
            </a:endParaRPr>
          </a:p>
        </p:txBody>
      </p:sp>
      <p:sp>
        <p:nvSpPr>
          <p:cNvPr id="5" name="ZoneTexte 5">
            <a:extLst>
              <a:ext uri="{FF2B5EF4-FFF2-40B4-BE49-F238E27FC236}">
                <a16:creationId xmlns:a16="http://schemas.microsoft.com/office/drawing/2014/main" id="{BB9D239F-02CD-A65C-645C-7CE053E5AF90}"/>
              </a:ext>
            </a:extLst>
          </p:cNvPr>
          <p:cNvSpPr txBox="1"/>
          <p:nvPr/>
        </p:nvSpPr>
        <p:spPr>
          <a:xfrm>
            <a:off x="6878766" y="4275015"/>
            <a:ext cx="3169455" cy="461665"/>
          </a:xfrm>
          <a:prstGeom prst="rect">
            <a:avLst/>
          </a:prstGeom>
          <a:solidFill>
            <a:srgbClr val="1F854E"/>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lvl1pPr>
              <a:defRPr sz="2000" b="1"/>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sz="2400" b="1" i="0" u="none" strike="noStrike" kern="1200" cap="none" spc="0" normalizeH="0" baseline="0" noProof="0" dirty="0">
                <a:ln>
                  <a:noFill/>
                </a:ln>
                <a:solidFill>
                  <a:prstClr val="white"/>
                </a:solidFill>
                <a:effectLst/>
                <a:uLnTx/>
                <a:uFillTx/>
                <a:latin typeface="Calibri" panose="020F0502020204030204"/>
                <a:ea typeface="+mn-ea"/>
                <a:cs typeface="+mn-cs"/>
              </a:rPr>
              <a:t>Combined (T) deficiency</a:t>
            </a:r>
          </a:p>
        </p:txBody>
      </p:sp>
      <p:sp>
        <p:nvSpPr>
          <p:cNvPr id="6" name="ZoneTexte 10">
            <a:extLst>
              <a:ext uri="{FF2B5EF4-FFF2-40B4-BE49-F238E27FC236}">
                <a16:creationId xmlns:a16="http://schemas.microsoft.com/office/drawing/2014/main" id="{EF6BF207-A102-B6B1-556F-56D491F8FF85}"/>
              </a:ext>
            </a:extLst>
          </p:cNvPr>
          <p:cNvSpPr txBox="1"/>
          <p:nvPr/>
        </p:nvSpPr>
        <p:spPr>
          <a:xfrm>
            <a:off x="4702947" y="1103656"/>
            <a:ext cx="3016348" cy="364713"/>
          </a:xfrm>
          <a:prstGeom prst="rect">
            <a:avLst/>
          </a:prstGeom>
          <a:solidFill>
            <a:srgbClr val="7876B1"/>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chor="ctr">
            <a:normAutofit lnSpcReduction="10000"/>
          </a:bodyPr>
          <a:lstStyle>
            <a:lvl1pPr defTabSz="429768">
              <a:defRPr sz="2867" b="1"/>
            </a:lvl1pPr>
          </a:lstStyle>
          <a:p>
            <a:pPr marL="0" marR="0" lvl="0" indent="0" algn="l" defTabSz="429768" rtl="0" eaLnBrk="1" fontAlgn="auto" latinLnBrk="0" hangingPunct="1">
              <a:lnSpc>
                <a:spcPct val="100000"/>
              </a:lnSpc>
              <a:spcBef>
                <a:spcPts val="0"/>
              </a:spcBef>
              <a:spcAft>
                <a:spcPts val="0"/>
              </a:spcAft>
              <a:buClrTx/>
              <a:buSzTx/>
              <a:buFontTx/>
              <a:buNone/>
              <a:tabLst/>
              <a:defRPr/>
            </a:pPr>
            <a:r>
              <a:rPr kumimoji="0" lang="fr-FR" sz="2400" b="1" i="0" u="none" strike="noStrike" kern="1200" cap="none" spc="0" normalizeH="0" baseline="0" noProof="0" dirty="0">
                <a:ln>
                  <a:noFill/>
                </a:ln>
                <a:solidFill>
                  <a:prstClr val="white"/>
                </a:solidFill>
                <a:effectLst/>
                <a:uLnTx/>
                <a:uFillTx/>
                <a:latin typeface="Calibri" panose="020F0502020204030204"/>
                <a:ea typeface="+mn-ea"/>
                <a:cs typeface="+mn-cs"/>
              </a:rPr>
              <a:t>  </a:t>
            </a:r>
            <a:r>
              <a:rPr kumimoji="0" lang="fr-FR" sz="2400" b="1" i="0" u="none" strike="noStrike" kern="1200" cap="none" spc="0" normalizeH="0" baseline="0" noProof="0" dirty="0" err="1">
                <a:ln>
                  <a:noFill/>
                </a:ln>
                <a:solidFill>
                  <a:prstClr val="white"/>
                </a:solidFill>
                <a:effectLst/>
                <a:uLnTx/>
                <a:uFillTx/>
                <a:latin typeface="Calibri" panose="020F0502020204030204"/>
                <a:ea typeface="+mn-ea"/>
                <a:cs typeface="+mn-cs"/>
              </a:rPr>
              <a:t>Autoimmunity</a:t>
            </a:r>
            <a:r>
              <a:rPr kumimoji="0" lang="fr-FR" sz="2400" b="1" i="0" u="none" strike="noStrike" kern="1200" cap="none" spc="0" normalizeH="0" baseline="0" noProof="0" dirty="0">
                <a:ln>
                  <a:noFill/>
                </a:ln>
                <a:solidFill>
                  <a:prstClr val="white"/>
                </a:solidFill>
                <a:effectLst/>
                <a:uLnTx/>
                <a:uFillTx/>
                <a:latin typeface="Calibri" panose="020F0502020204030204"/>
                <a:ea typeface="+mn-ea"/>
                <a:cs typeface="+mn-cs"/>
              </a:rPr>
              <a:t> &amp; HLH</a:t>
            </a:r>
            <a:endParaRPr kumimoji="0" sz="24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ZoneTexte 11">
            <a:extLst>
              <a:ext uri="{FF2B5EF4-FFF2-40B4-BE49-F238E27FC236}">
                <a16:creationId xmlns:a16="http://schemas.microsoft.com/office/drawing/2014/main" id="{08CD6578-C9AC-B1CC-7169-08574093F783}"/>
              </a:ext>
            </a:extLst>
          </p:cNvPr>
          <p:cNvSpPr txBox="1"/>
          <p:nvPr/>
        </p:nvSpPr>
        <p:spPr>
          <a:xfrm>
            <a:off x="968169" y="5445327"/>
            <a:ext cx="4267201" cy="701041"/>
          </a:xfrm>
          <a:prstGeom prst="rect">
            <a:avLst/>
          </a:prstGeom>
          <a:solidFill>
            <a:schemeClr val="bg1"/>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ctr">
              <a:spcBef>
                <a:spcPts val="1200"/>
              </a:spcBef>
              <a:defRPr sz="2000" b="1">
                <a:solidFill>
                  <a:srgbClr val="FFFFFF"/>
                </a:solidFill>
              </a:defRPr>
            </a:lvl1pPr>
          </a:lstStyle>
          <a:p>
            <a:pPr marL="0" marR="0" lvl="0" indent="0" algn="ctr" defTabSz="914400" rtl="0" eaLnBrk="1" fontAlgn="auto" latinLnBrk="0" hangingPunct="1">
              <a:lnSpc>
                <a:spcPct val="100000"/>
              </a:lnSpc>
              <a:spcBef>
                <a:spcPts val="1200"/>
              </a:spcBef>
              <a:spcAft>
                <a:spcPts val="0"/>
              </a:spcAft>
              <a:buClrTx/>
              <a:buSzTx/>
              <a:buFontTx/>
              <a:buNone/>
              <a:tabLst/>
              <a:defRPr/>
            </a:pPr>
            <a:r>
              <a:rPr kumimoji="0" sz="2000" b="1" i="0" u="none" strike="noStrike" kern="1200" cap="none" spc="0" normalizeH="0" baseline="0" noProof="0" dirty="0">
                <a:ln>
                  <a:noFill/>
                </a:ln>
                <a:solidFill>
                  <a:srgbClr val="0072B6"/>
                </a:solidFill>
                <a:effectLst/>
                <a:uLnTx/>
                <a:uFillTx/>
                <a:latin typeface="Calibri" panose="020F0502020204030204"/>
                <a:ea typeface="+mn-ea"/>
                <a:cs typeface="+mn-cs"/>
              </a:rPr>
              <a:t>ENT / bronchopulmonary infections (bronchiectasis)</a:t>
            </a:r>
          </a:p>
        </p:txBody>
      </p:sp>
      <p:sp>
        <p:nvSpPr>
          <p:cNvPr id="8" name="ZoneTexte 13">
            <a:extLst>
              <a:ext uri="{FF2B5EF4-FFF2-40B4-BE49-F238E27FC236}">
                <a16:creationId xmlns:a16="http://schemas.microsoft.com/office/drawing/2014/main" id="{B98DC5E4-895A-E959-834E-273C820C16B1}"/>
              </a:ext>
            </a:extLst>
          </p:cNvPr>
          <p:cNvSpPr txBox="1"/>
          <p:nvPr/>
        </p:nvSpPr>
        <p:spPr>
          <a:xfrm>
            <a:off x="7212609" y="5296243"/>
            <a:ext cx="3069665" cy="853441"/>
          </a:xfrm>
          <a:prstGeom prst="rect">
            <a:avLst/>
          </a:prstGeom>
          <a:no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p>
            <a:pPr marL="0" marR="0" lvl="0" indent="0" algn="ctr" defTabSz="914400" rtl="0" eaLnBrk="1" fontAlgn="auto" latinLnBrk="0" hangingPunct="1">
              <a:lnSpc>
                <a:spcPct val="100000"/>
              </a:lnSpc>
              <a:spcBef>
                <a:spcPts val="1200"/>
              </a:spcBef>
              <a:spcAft>
                <a:spcPts val="0"/>
              </a:spcAft>
              <a:buClrTx/>
              <a:buSzTx/>
              <a:buFontTx/>
              <a:buNone/>
              <a:tabLst/>
              <a:defRPr sz="2000" b="1">
                <a:solidFill>
                  <a:srgbClr val="FFFFFF"/>
                </a:solidFill>
              </a:defRPr>
            </a:pPr>
            <a:r>
              <a:rPr kumimoji="0" sz="2000" b="1" i="0" u="none" strike="noStrike" kern="1200" cap="none" spc="0" normalizeH="0" baseline="0" noProof="0" dirty="0">
                <a:ln>
                  <a:noFill/>
                </a:ln>
                <a:solidFill>
                  <a:srgbClr val="1F854E"/>
                </a:solidFill>
                <a:effectLst/>
                <a:uLnTx/>
                <a:uFillTx/>
                <a:latin typeface="Calibri" panose="020F0502020204030204"/>
                <a:ea typeface="+mn-ea"/>
                <a:cs typeface="+mn-cs"/>
              </a:rPr>
              <a:t>Opportunistic infections</a:t>
            </a:r>
          </a:p>
          <a:p>
            <a:pPr marL="0" marR="0" lvl="0" indent="0" algn="ctr" defTabSz="914400" rtl="0" eaLnBrk="1" fontAlgn="auto" latinLnBrk="0" hangingPunct="1">
              <a:lnSpc>
                <a:spcPct val="100000"/>
              </a:lnSpc>
              <a:spcBef>
                <a:spcPts val="1200"/>
              </a:spcBef>
              <a:spcAft>
                <a:spcPts val="0"/>
              </a:spcAft>
              <a:buClrTx/>
              <a:buSzTx/>
              <a:buFontTx/>
              <a:buNone/>
              <a:tabLst/>
              <a:defRPr sz="2000" b="1">
                <a:solidFill>
                  <a:srgbClr val="FFFFFF"/>
                </a:solidFill>
              </a:defRPr>
            </a:pPr>
            <a:r>
              <a:rPr kumimoji="0" sz="2000" b="1" i="0" u="none" strike="noStrike" kern="1200" cap="none" spc="0" normalizeH="0" baseline="0" noProof="0" dirty="0">
                <a:ln>
                  <a:noFill/>
                </a:ln>
                <a:solidFill>
                  <a:srgbClr val="1F854E"/>
                </a:solidFill>
                <a:effectLst/>
                <a:uLnTx/>
                <a:uFillTx/>
                <a:latin typeface="Calibri" panose="020F0502020204030204"/>
                <a:ea typeface="+mn-ea"/>
                <a:cs typeface="+mn-cs"/>
              </a:rPr>
              <a:t>Lymphoproliferative disease</a:t>
            </a:r>
          </a:p>
        </p:txBody>
      </p:sp>
      <p:sp>
        <p:nvSpPr>
          <p:cNvPr id="9" name="ZoneTexte 12">
            <a:extLst>
              <a:ext uri="{FF2B5EF4-FFF2-40B4-BE49-F238E27FC236}">
                <a16:creationId xmlns:a16="http://schemas.microsoft.com/office/drawing/2014/main" id="{40F427C8-975E-7065-48AA-08901E35F912}"/>
              </a:ext>
            </a:extLst>
          </p:cNvPr>
          <p:cNvSpPr txBox="1"/>
          <p:nvPr/>
        </p:nvSpPr>
        <p:spPr>
          <a:xfrm>
            <a:off x="2280716" y="911699"/>
            <a:ext cx="2528983" cy="86177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chor="ctr">
            <a:normAutofit/>
          </a:bodyPr>
          <a:lstStyle/>
          <a:p>
            <a:pPr marL="0" marR="0" lvl="0" indent="0" algn="ctr" defTabSz="603504" rtl="0" eaLnBrk="1" fontAlgn="auto" latinLnBrk="0" hangingPunct="1">
              <a:lnSpc>
                <a:spcPct val="100000"/>
              </a:lnSpc>
              <a:spcBef>
                <a:spcPts val="700"/>
              </a:spcBef>
              <a:spcAft>
                <a:spcPts val="0"/>
              </a:spcAft>
              <a:buClrTx/>
              <a:buSzTx/>
              <a:buFontTx/>
              <a:buNone/>
              <a:tabLst/>
              <a:defRPr sz="2178" b="1">
                <a:solidFill>
                  <a:srgbClr val="44546A"/>
                </a:solidFill>
              </a:defRPr>
            </a:pPr>
            <a:r>
              <a:rPr kumimoji="0" sz="2178" b="1" i="0" u="none" strike="noStrike" kern="1200" cap="none" spc="0" normalizeH="0" baseline="0" noProof="0" dirty="0">
                <a:ln>
                  <a:noFill/>
                </a:ln>
                <a:solidFill>
                  <a:srgbClr val="7876B1"/>
                </a:solidFill>
                <a:effectLst/>
                <a:uLnTx/>
                <a:uFillTx/>
                <a:latin typeface="Calibri" panose="020F0502020204030204"/>
                <a:ea typeface="+mn-ea"/>
                <a:cs typeface="+mn-cs"/>
              </a:rPr>
              <a:t>Auto-immunity</a:t>
            </a:r>
            <a:endParaRPr kumimoji="0" sz="1320" b="1" i="0" u="none" strike="noStrike" kern="1200" cap="none" spc="0" normalizeH="0" baseline="0" noProof="0" dirty="0">
              <a:ln>
                <a:noFill/>
              </a:ln>
              <a:solidFill>
                <a:srgbClr val="7876B1"/>
              </a:solidFill>
              <a:effectLst/>
              <a:uLnTx/>
              <a:uFillTx/>
              <a:latin typeface="Calibri" panose="020F0502020204030204"/>
              <a:ea typeface="+mn-ea"/>
              <a:cs typeface="+mn-cs"/>
            </a:endParaRPr>
          </a:p>
          <a:p>
            <a:pPr marL="0" marR="0" lvl="0" indent="0" algn="ctr" defTabSz="603504" rtl="0" eaLnBrk="1" fontAlgn="auto" latinLnBrk="0" hangingPunct="1">
              <a:lnSpc>
                <a:spcPct val="100000"/>
              </a:lnSpc>
              <a:spcBef>
                <a:spcPts val="700"/>
              </a:spcBef>
              <a:spcAft>
                <a:spcPts val="0"/>
              </a:spcAft>
              <a:buClrTx/>
              <a:buSzTx/>
              <a:buFontTx/>
              <a:buNone/>
              <a:tabLst/>
              <a:defRPr sz="2178" b="1">
                <a:solidFill>
                  <a:srgbClr val="44546A"/>
                </a:solidFill>
              </a:defRPr>
            </a:pPr>
            <a:r>
              <a:rPr kumimoji="0" sz="2178" b="1" i="0" u="none" strike="noStrike" kern="1200" cap="none" spc="0" normalizeH="0" baseline="0" noProof="0" dirty="0">
                <a:ln>
                  <a:noFill/>
                </a:ln>
                <a:solidFill>
                  <a:srgbClr val="7876B1"/>
                </a:solidFill>
                <a:effectLst/>
                <a:uLnTx/>
                <a:uFillTx/>
                <a:latin typeface="Calibri" panose="020F0502020204030204"/>
                <a:ea typeface="+mn-ea"/>
                <a:cs typeface="+mn-cs"/>
              </a:rPr>
              <a:t>Lymphoid hyperplasia</a:t>
            </a:r>
          </a:p>
        </p:txBody>
      </p:sp>
      <p:grpSp>
        <p:nvGrpSpPr>
          <p:cNvPr id="10" name="Groupe 9">
            <a:extLst>
              <a:ext uri="{FF2B5EF4-FFF2-40B4-BE49-F238E27FC236}">
                <a16:creationId xmlns:a16="http://schemas.microsoft.com/office/drawing/2014/main" id="{83E39EAC-97F7-C56D-D364-061C82F76EF5}"/>
              </a:ext>
            </a:extLst>
          </p:cNvPr>
          <p:cNvGrpSpPr/>
          <p:nvPr/>
        </p:nvGrpSpPr>
        <p:grpSpPr>
          <a:xfrm>
            <a:off x="9834335" y="1121209"/>
            <a:ext cx="1878422" cy="1506997"/>
            <a:chOff x="735107" y="766482"/>
            <a:chExt cx="1878422" cy="1506997"/>
          </a:xfrm>
        </p:grpSpPr>
        <p:grpSp>
          <p:nvGrpSpPr>
            <p:cNvPr id="11" name="Groupe 10">
              <a:extLst>
                <a:ext uri="{FF2B5EF4-FFF2-40B4-BE49-F238E27FC236}">
                  <a16:creationId xmlns:a16="http://schemas.microsoft.com/office/drawing/2014/main" id="{EB501C8A-EBE4-8243-1C94-73FF586DEA8D}"/>
                </a:ext>
              </a:extLst>
            </p:cNvPr>
            <p:cNvGrpSpPr/>
            <p:nvPr/>
          </p:nvGrpSpPr>
          <p:grpSpPr>
            <a:xfrm>
              <a:off x="735107" y="766482"/>
              <a:ext cx="385482" cy="1506997"/>
              <a:chOff x="735107" y="766482"/>
              <a:chExt cx="385482" cy="1506997"/>
            </a:xfrm>
          </p:grpSpPr>
          <p:sp>
            <p:nvSpPr>
              <p:cNvPr id="16" name="Rectangle 15">
                <a:extLst>
                  <a:ext uri="{FF2B5EF4-FFF2-40B4-BE49-F238E27FC236}">
                    <a16:creationId xmlns:a16="http://schemas.microsoft.com/office/drawing/2014/main" id="{5B511FC0-A333-19FE-C389-A14F544A8177}"/>
                  </a:ext>
                </a:extLst>
              </p:cNvPr>
              <p:cNvSpPr/>
              <p:nvPr/>
            </p:nvSpPr>
            <p:spPr>
              <a:xfrm>
                <a:off x="739588" y="766482"/>
                <a:ext cx="376518" cy="377447"/>
              </a:xfrm>
              <a:prstGeom prst="rect">
                <a:avLst/>
              </a:prstGeom>
              <a:solidFill>
                <a:srgbClr val="007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Rectangle 16">
                <a:extLst>
                  <a:ext uri="{FF2B5EF4-FFF2-40B4-BE49-F238E27FC236}">
                    <a16:creationId xmlns:a16="http://schemas.microsoft.com/office/drawing/2014/main" id="{3D0B758F-52A8-CDDB-7751-0A4370802EB6}"/>
                  </a:ext>
                </a:extLst>
              </p:cNvPr>
              <p:cNvSpPr/>
              <p:nvPr/>
            </p:nvSpPr>
            <p:spPr>
              <a:xfrm>
                <a:off x="744071" y="1147481"/>
                <a:ext cx="376518" cy="377447"/>
              </a:xfrm>
              <a:prstGeom prst="rect">
                <a:avLst/>
              </a:prstGeom>
              <a:solidFill>
                <a:srgbClr val="BC3C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Rectangle 17">
                <a:extLst>
                  <a:ext uri="{FF2B5EF4-FFF2-40B4-BE49-F238E27FC236}">
                    <a16:creationId xmlns:a16="http://schemas.microsoft.com/office/drawing/2014/main" id="{EC6A18FF-19F5-98AE-E567-8F82201CABFF}"/>
                  </a:ext>
                </a:extLst>
              </p:cNvPr>
              <p:cNvSpPr/>
              <p:nvPr/>
            </p:nvSpPr>
            <p:spPr>
              <a:xfrm>
                <a:off x="735107" y="1515033"/>
                <a:ext cx="376518" cy="377447"/>
              </a:xfrm>
              <a:prstGeom prst="rect">
                <a:avLst/>
              </a:prstGeom>
              <a:solidFill>
                <a:srgbClr val="7876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Rectangle 18">
                <a:extLst>
                  <a:ext uri="{FF2B5EF4-FFF2-40B4-BE49-F238E27FC236}">
                    <a16:creationId xmlns:a16="http://schemas.microsoft.com/office/drawing/2014/main" id="{51CD613E-BFD5-7877-E63E-995CDEF067F4}"/>
                  </a:ext>
                </a:extLst>
              </p:cNvPr>
              <p:cNvSpPr/>
              <p:nvPr/>
            </p:nvSpPr>
            <p:spPr>
              <a:xfrm>
                <a:off x="739590" y="1896032"/>
                <a:ext cx="376518" cy="377447"/>
              </a:xfrm>
              <a:prstGeom prst="rect">
                <a:avLst/>
              </a:prstGeom>
              <a:solidFill>
                <a:srgbClr val="1F85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12" name="ZoneTexte 11">
              <a:extLst>
                <a:ext uri="{FF2B5EF4-FFF2-40B4-BE49-F238E27FC236}">
                  <a16:creationId xmlns:a16="http://schemas.microsoft.com/office/drawing/2014/main" id="{F1878E3D-2CD6-7363-0FF4-E4B77BBBDF3C}"/>
                </a:ext>
              </a:extLst>
            </p:cNvPr>
            <p:cNvSpPr txBox="1"/>
            <p:nvPr/>
          </p:nvSpPr>
          <p:spPr>
            <a:xfrm>
              <a:off x="1196795" y="774597"/>
              <a:ext cx="1255472"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dirty="0">
                  <a:ln>
                    <a:noFill/>
                  </a:ln>
                  <a:solidFill>
                    <a:srgbClr val="0072B6"/>
                  </a:solidFill>
                  <a:effectLst/>
                  <a:uLnTx/>
                  <a:uFillTx/>
                  <a:latin typeface="Calibri" panose="020F0502020204030204"/>
                  <a:ea typeface="+mn-ea"/>
                  <a:cs typeface="+mn-cs"/>
                </a:rPr>
                <a:t>B non DICV</a:t>
              </a:r>
            </a:p>
          </p:txBody>
        </p:sp>
        <p:sp>
          <p:nvSpPr>
            <p:cNvPr id="13" name="ZoneTexte 12">
              <a:extLst>
                <a:ext uri="{FF2B5EF4-FFF2-40B4-BE49-F238E27FC236}">
                  <a16:creationId xmlns:a16="http://schemas.microsoft.com/office/drawing/2014/main" id="{EEA6525E-217F-4EE3-0F5D-E8EFB8E669EF}"/>
                </a:ext>
              </a:extLst>
            </p:cNvPr>
            <p:cNvSpPr txBox="1"/>
            <p:nvPr/>
          </p:nvSpPr>
          <p:spPr>
            <a:xfrm>
              <a:off x="1196795" y="1169043"/>
              <a:ext cx="832279"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dirty="0">
                  <a:ln>
                    <a:noFill/>
                  </a:ln>
                  <a:solidFill>
                    <a:srgbClr val="BC3C29"/>
                  </a:solidFill>
                  <a:effectLst/>
                  <a:uLnTx/>
                  <a:uFillTx/>
                  <a:latin typeface="Calibri" panose="020F0502020204030204"/>
                  <a:ea typeface="+mn-ea"/>
                  <a:cs typeface="+mn-cs"/>
                </a:rPr>
                <a:t>B CVID</a:t>
              </a:r>
            </a:p>
          </p:txBody>
        </p:sp>
        <p:sp>
          <p:nvSpPr>
            <p:cNvPr id="14" name="ZoneTexte 13">
              <a:extLst>
                <a:ext uri="{FF2B5EF4-FFF2-40B4-BE49-F238E27FC236}">
                  <a16:creationId xmlns:a16="http://schemas.microsoft.com/office/drawing/2014/main" id="{19E3012D-06C7-F328-DC87-DAC08A9914C3}"/>
                </a:ext>
              </a:extLst>
            </p:cNvPr>
            <p:cNvSpPr txBox="1"/>
            <p:nvPr/>
          </p:nvSpPr>
          <p:spPr>
            <a:xfrm>
              <a:off x="1196795" y="1900089"/>
              <a:ext cx="673582"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dirty="0" err="1">
                  <a:ln>
                    <a:noFill/>
                  </a:ln>
                  <a:solidFill>
                    <a:srgbClr val="1F854E"/>
                  </a:solidFill>
                  <a:effectLst/>
                  <a:uLnTx/>
                  <a:uFillTx/>
                  <a:latin typeface="Calibri" panose="020F0502020204030204"/>
                  <a:ea typeface="+mn-ea"/>
                  <a:cs typeface="+mn-cs"/>
                </a:rPr>
                <a:t>T</a:t>
              </a:r>
              <a:r>
                <a:rPr kumimoji="0" lang="fr-FR" sz="1800" b="1" i="0" u="none" strike="noStrike" kern="1200" cap="none" spc="0" normalizeH="0" baseline="0" noProof="0" dirty="0">
                  <a:ln>
                    <a:noFill/>
                  </a:ln>
                  <a:solidFill>
                    <a:srgbClr val="1F854E"/>
                  </a:solidFill>
                  <a:effectLst/>
                  <a:uLnTx/>
                  <a:uFillTx/>
                  <a:latin typeface="Calibri" panose="020F0502020204030204"/>
                  <a:ea typeface="+mn-ea"/>
                  <a:cs typeface="+mn-cs"/>
                </a:rPr>
                <a:t> CID</a:t>
              </a:r>
            </a:p>
          </p:txBody>
        </p:sp>
        <p:sp>
          <p:nvSpPr>
            <p:cNvPr id="15" name="ZoneTexte 14">
              <a:extLst>
                <a:ext uri="{FF2B5EF4-FFF2-40B4-BE49-F238E27FC236}">
                  <a16:creationId xmlns:a16="http://schemas.microsoft.com/office/drawing/2014/main" id="{DB3698E2-470C-056D-8DB0-6F7AB974607D}"/>
                </a:ext>
              </a:extLst>
            </p:cNvPr>
            <p:cNvSpPr txBox="1"/>
            <p:nvPr/>
          </p:nvSpPr>
          <p:spPr>
            <a:xfrm>
              <a:off x="1196795" y="1528511"/>
              <a:ext cx="1416734"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dirty="0" err="1">
                  <a:ln>
                    <a:noFill/>
                  </a:ln>
                  <a:solidFill>
                    <a:srgbClr val="7876B1"/>
                  </a:solidFill>
                  <a:effectLst/>
                  <a:uLnTx/>
                  <a:uFillTx/>
                  <a:latin typeface="Calibri" panose="020F0502020204030204"/>
                  <a:ea typeface="+mn-ea"/>
                  <a:cs typeface="+mn-cs"/>
                </a:rPr>
                <a:t>T</a:t>
              </a:r>
              <a:r>
                <a:rPr kumimoji="0" lang="fr-FR" sz="1800" b="1" i="0" u="none" strike="noStrike" kern="1200" cap="none" spc="0" normalizeH="0" baseline="0" noProof="0" dirty="0">
                  <a:ln>
                    <a:noFill/>
                  </a:ln>
                  <a:solidFill>
                    <a:srgbClr val="7876B1"/>
                  </a:solidFill>
                  <a:effectLst/>
                  <a:uLnTx/>
                  <a:uFillTx/>
                  <a:latin typeface="Calibri" panose="020F0502020204030204"/>
                  <a:ea typeface="+mn-ea"/>
                  <a:cs typeface="+mn-cs"/>
                </a:rPr>
                <a:t> </a:t>
              </a:r>
              <a:r>
                <a:rPr kumimoji="0" lang="fr-FR" sz="1800" b="1" i="0" u="none" strike="noStrike" kern="1200" cap="none" spc="0" normalizeH="0" baseline="0" noProof="0" dirty="0" err="1">
                  <a:ln>
                    <a:noFill/>
                  </a:ln>
                  <a:solidFill>
                    <a:srgbClr val="7876B1"/>
                  </a:solidFill>
                  <a:effectLst/>
                  <a:uLnTx/>
                  <a:uFillTx/>
                  <a:latin typeface="Calibri" panose="020F0502020204030204"/>
                  <a:ea typeface="+mn-ea"/>
                  <a:cs typeface="+mn-cs"/>
                </a:rPr>
                <a:t>autoI</a:t>
              </a:r>
              <a:r>
                <a:rPr kumimoji="0" lang="fr-FR" sz="1800" b="1" i="0" u="none" strike="noStrike" kern="1200" cap="none" spc="0" normalizeH="0" baseline="0" noProof="0" dirty="0">
                  <a:ln>
                    <a:noFill/>
                  </a:ln>
                  <a:solidFill>
                    <a:srgbClr val="7876B1"/>
                  </a:solidFill>
                  <a:effectLst/>
                  <a:uLnTx/>
                  <a:uFillTx/>
                  <a:latin typeface="Calibri" panose="020F0502020204030204"/>
                  <a:ea typeface="+mn-ea"/>
                  <a:cs typeface="+mn-cs"/>
                </a:rPr>
                <a:t> - HLH</a:t>
              </a:r>
            </a:p>
          </p:txBody>
        </p:sp>
      </p:grpSp>
      <p:sp>
        <p:nvSpPr>
          <p:cNvPr id="20" name="ZoneTexte 19">
            <a:extLst>
              <a:ext uri="{FF2B5EF4-FFF2-40B4-BE49-F238E27FC236}">
                <a16:creationId xmlns:a16="http://schemas.microsoft.com/office/drawing/2014/main" id="{104B0E10-BE07-E707-FA04-B39022A501E6}"/>
              </a:ext>
            </a:extLst>
          </p:cNvPr>
          <p:cNvSpPr txBox="1"/>
          <p:nvPr/>
        </p:nvSpPr>
        <p:spPr>
          <a:xfrm>
            <a:off x="2754632" y="2606414"/>
            <a:ext cx="1212191" cy="461665"/>
          </a:xfrm>
          <a:prstGeom prst="rect">
            <a:avLst/>
          </a:prstGeom>
          <a:solidFill>
            <a:srgbClr val="BC3C29"/>
          </a:solid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400" b="1" i="0" u="none" strike="noStrike" kern="1200" cap="none" spc="0" normalizeH="0" baseline="0" noProof="0" dirty="0">
                <a:ln>
                  <a:noFill/>
                </a:ln>
                <a:solidFill>
                  <a:prstClr val="white"/>
                </a:solidFill>
                <a:effectLst/>
                <a:uLnTx/>
                <a:uFillTx/>
                <a:latin typeface="Calibri" panose="020F0502020204030204"/>
                <a:ea typeface="+mn-ea"/>
                <a:cs typeface="+mn-cs"/>
              </a:rPr>
              <a:t>B - CVID</a:t>
            </a:r>
          </a:p>
        </p:txBody>
      </p:sp>
      <p:sp>
        <p:nvSpPr>
          <p:cNvPr id="21" name="ZoneTexte 20">
            <a:extLst>
              <a:ext uri="{FF2B5EF4-FFF2-40B4-BE49-F238E27FC236}">
                <a16:creationId xmlns:a16="http://schemas.microsoft.com/office/drawing/2014/main" id="{4D98A926-FC7B-8674-C155-3C14618A8055}"/>
              </a:ext>
            </a:extLst>
          </p:cNvPr>
          <p:cNvSpPr txBox="1"/>
          <p:nvPr/>
        </p:nvSpPr>
        <p:spPr>
          <a:xfrm>
            <a:off x="1823361" y="4336570"/>
            <a:ext cx="1862541" cy="461665"/>
          </a:xfrm>
          <a:prstGeom prst="rect">
            <a:avLst/>
          </a:prstGeom>
          <a:solidFill>
            <a:srgbClr val="0072B6"/>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400" b="1" i="0" u="none" strike="noStrike" kern="1200" cap="none" spc="0" normalizeH="0" baseline="0" noProof="0" dirty="0">
                <a:ln>
                  <a:noFill/>
                </a:ln>
                <a:solidFill>
                  <a:prstClr val="white"/>
                </a:solidFill>
                <a:effectLst/>
                <a:uLnTx/>
                <a:uFillTx/>
                <a:latin typeface="Calibri" panose="020F0502020204030204"/>
                <a:ea typeface="+mn-ea"/>
                <a:cs typeface="+mn-cs"/>
              </a:rPr>
              <a:t>B – non CVID</a:t>
            </a:r>
          </a:p>
        </p:txBody>
      </p:sp>
      <p:sp>
        <p:nvSpPr>
          <p:cNvPr id="22" name="ZoneTexte 21">
            <a:extLst>
              <a:ext uri="{FF2B5EF4-FFF2-40B4-BE49-F238E27FC236}">
                <a16:creationId xmlns:a16="http://schemas.microsoft.com/office/drawing/2014/main" id="{96B7DB4E-F20E-19D7-16E0-635910C81F77}"/>
              </a:ext>
            </a:extLst>
          </p:cNvPr>
          <p:cNvSpPr txBox="1"/>
          <p:nvPr/>
        </p:nvSpPr>
        <p:spPr>
          <a:xfrm>
            <a:off x="9139146" y="1102155"/>
            <a:ext cx="314510"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dirty="0">
                <a:ln>
                  <a:noFill/>
                </a:ln>
                <a:solidFill>
                  <a:srgbClr val="0072B6"/>
                </a:solidFill>
                <a:effectLst/>
                <a:uLnTx/>
                <a:uFillTx/>
                <a:latin typeface="Calibri" panose="020F0502020204030204"/>
                <a:ea typeface="+mn-ea"/>
                <a:cs typeface="+mn-cs"/>
              </a:rPr>
              <a:t>B</a:t>
            </a:r>
          </a:p>
        </p:txBody>
      </p:sp>
      <p:sp>
        <p:nvSpPr>
          <p:cNvPr id="23" name="ZoneTexte 22">
            <a:extLst>
              <a:ext uri="{FF2B5EF4-FFF2-40B4-BE49-F238E27FC236}">
                <a16:creationId xmlns:a16="http://schemas.microsoft.com/office/drawing/2014/main" id="{B25EB3B7-928D-11BD-D328-92F50623DB44}"/>
              </a:ext>
            </a:extLst>
          </p:cNvPr>
          <p:cNvSpPr txBox="1"/>
          <p:nvPr/>
        </p:nvSpPr>
        <p:spPr>
          <a:xfrm>
            <a:off x="9139146" y="2250895"/>
            <a:ext cx="296876"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dirty="0" err="1">
                <a:ln>
                  <a:noFill/>
                </a:ln>
                <a:solidFill>
                  <a:srgbClr val="1F854E"/>
                </a:solidFill>
                <a:effectLst/>
                <a:uLnTx/>
                <a:uFillTx/>
                <a:latin typeface="Calibri" panose="020F0502020204030204"/>
                <a:ea typeface="+mn-ea"/>
                <a:cs typeface="+mn-cs"/>
              </a:rPr>
              <a:t>T</a:t>
            </a:r>
            <a:endParaRPr kumimoji="0" lang="fr-FR" sz="1800" b="1" i="0" u="none" strike="noStrike" kern="1200" cap="none" spc="0" normalizeH="0" baseline="0" noProof="0" dirty="0">
              <a:ln>
                <a:noFill/>
              </a:ln>
              <a:solidFill>
                <a:srgbClr val="1F854E"/>
              </a:solidFill>
              <a:effectLst/>
              <a:uLnTx/>
              <a:uFillTx/>
              <a:latin typeface="Calibri" panose="020F0502020204030204"/>
              <a:ea typeface="+mn-ea"/>
              <a:cs typeface="+mn-cs"/>
            </a:endParaRPr>
          </a:p>
        </p:txBody>
      </p:sp>
      <p:sp>
        <p:nvSpPr>
          <p:cNvPr id="24" name="Triangle rectangle 23">
            <a:extLst>
              <a:ext uri="{FF2B5EF4-FFF2-40B4-BE49-F238E27FC236}">
                <a16:creationId xmlns:a16="http://schemas.microsoft.com/office/drawing/2014/main" id="{B0956468-F585-C4F8-43B5-4426C5EC9D9E}"/>
              </a:ext>
            </a:extLst>
          </p:cNvPr>
          <p:cNvSpPr/>
          <p:nvPr/>
        </p:nvSpPr>
        <p:spPr>
          <a:xfrm flipH="1">
            <a:off x="9542411" y="1151757"/>
            <a:ext cx="224682" cy="1454657"/>
          </a:xfrm>
          <a:prstGeom prst="rtTriangle">
            <a:avLst/>
          </a:prstGeom>
          <a:gradFill flip="none" rotWithShape="1">
            <a:gsLst>
              <a:gs pos="0">
                <a:schemeClr val="accent6">
                  <a:lumMod val="89000"/>
                </a:schemeClr>
              </a:gs>
              <a:gs pos="23000">
                <a:schemeClr val="accent6">
                  <a:lumMod val="89000"/>
                </a:schemeClr>
              </a:gs>
              <a:gs pos="69000">
                <a:schemeClr val="accent6">
                  <a:lumMod val="75000"/>
                </a:schemeClr>
              </a:gs>
              <a:gs pos="97000">
                <a:schemeClr val="accent6">
                  <a:lumMod val="70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riangle rectangle 24">
            <a:extLst>
              <a:ext uri="{FF2B5EF4-FFF2-40B4-BE49-F238E27FC236}">
                <a16:creationId xmlns:a16="http://schemas.microsoft.com/office/drawing/2014/main" id="{896E2E54-C876-E638-795D-84A965989C0C}"/>
              </a:ext>
            </a:extLst>
          </p:cNvPr>
          <p:cNvSpPr/>
          <p:nvPr/>
        </p:nvSpPr>
        <p:spPr>
          <a:xfrm flipV="1">
            <a:off x="9506759" y="1151757"/>
            <a:ext cx="224682" cy="1454657"/>
          </a:xfrm>
          <a:prstGeom prst="r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6" name="LRBA / CTLA4">
            <a:extLst>
              <a:ext uri="{FF2B5EF4-FFF2-40B4-BE49-F238E27FC236}">
                <a16:creationId xmlns:a16="http://schemas.microsoft.com/office/drawing/2014/main" id="{39E8B908-948E-8401-6424-DB003AC4BDE9}"/>
              </a:ext>
            </a:extLst>
          </p:cNvPr>
          <p:cNvSpPr txBox="1"/>
          <p:nvPr/>
        </p:nvSpPr>
        <p:spPr>
          <a:xfrm>
            <a:off x="5304479" y="1814953"/>
            <a:ext cx="1642947" cy="41148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34290" tIns="34290" rIns="34290" bIns="34290">
            <a:spAutoFit/>
          </a:bodyPr>
          <a:lstStyle>
            <a:lvl1pPr>
              <a:defRPr sz="2200" b="1">
                <a:solidFill>
                  <a:srgbClr val="FF9300"/>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sz="2200" b="1" i="0" u="none" strike="noStrike" kern="1200" cap="none" spc="0" normalizeH="0" baseline="0" noProof="0" dirty="0">
                <a:ln>
                  <a:noFill/>
                </a:ln>
                <a:solidFill>
                  <a:srgbClr val="FF9300"/>
                </a:solidFill>
                <a:effectLst/>
                <a:uLnTx/>
                <a:uFillTx/>
                <a:latin typeface="Calibri" panose="020F0502020204030204"/>
                <a:ea typeface="+mn-ea"/>
                <a:cs typeface="+mn-cs"/>
              </a:rPr>
              <a:t>LRBA / CTLA4</a:t>
            </a:r>
          </a:p>
        </p:txBody>
      </p:sp>
      <p:sp>
        <p:nvSpPr>
          <p:cNvPr id="27" name="PIK3CD / PIK3R1">
            <a:extLst>
              <a:ext uri="{FF2B5EF4-FFF2-40B4-BE49-F238E27FC236}">
                <a16:creationId xmlns:a16="http://schemas.microsoft.com/office/drawing/2014/main" id="{EC19C292-A1B1-6927-E760-314175B8080A}"/>
              </a:ext>
            </a:extLst>
          </p:cNvPr>
          <p:cNvSpPr txBox="1"/>
          <p:nvPr/>
        </p:nvSpPr>
        <p:spPr>
          <a:xfrm>
            <a:off x="5153269" y="2571663"/>
            <a:ext cx="1985785" cy="41148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34290" tIns="34290" rIns="34290" bIns="34290">
            <a:spAutoFit/>
          </a:bodyPr>
          <a:lstStyle>
            <a:lvl1pPr>
              <a:defRPr sz="2200" b="1">
                <a:solidFill>
                  <a:srgbClr val="FF9300"/>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sz="2200" b="1" i="0" u="none" strike="noStrike" kern="1200" cap="none" spc="0" normalizeH="0" baseline="0" noProof="0" dirty="0">
                <a:ln>
                  <a:noFill/>
                </a:ln>
                <a:solidFill>
                  <a:srgbClr val="FF9300"/>
                </a:solidFill>
                <a:effectLst/>
                <a:uLnTx/>
                <a:uFillTx/>
                <a:latin typeface="Calibri" panose="020F0502020204030204"/>
                <a:ea typeface="+mn-ea"/>
                <a:cs typeface="+mn-cs"/>
              </a:rPr>
              <a:t>PIK3CD / PIK3R1</a:t>
            </a:r>
          </a:p>
        </p:txBody>
      </p:sp>
      <p:sp>
        <p:nvSpPr>
          <p:cNvPr id="28" name="NF-κB">
            <a:extLst>
              <a:ext uri="{FF2B5EF4-FFF2-40B4-BE49-F238E27FC236}">
                <a16:creationId xmlns:a16="http://schemas.microsoft.com/office/drawing/2014/main" id="{73DA745A-7667-E954-570E-94436443AABE}"/>
              </a:ext>
            </a:extLst>
          </p:cNvPr>
          <p:cNvSpPr txBox="1"/>
          <p:nvPr/>
        </p:nvSpPr>
        <p:spPr>
          <a:xfrm>
            <a:off x="5751632" y="3245911"/>
            <a:ext cx="789057" cy="41993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34290" tIns="34290" rIns="34290" bIns="34290">
            <a:spAutoFit/>
          </a:bodyPr>
          <a:lstStyle/>
          <a:p>
            <a:pPr marL="0" marR="0" lvl="0" indent="0" algn="l" defTabSz="914400" rtl="0" eaLnBrk="1" fontAlgn="auto" latinLnBrk="0" hangingPunct="1">
              <a:lnSpc>
                <a:spcPct val="100000"/>
              </a:lnSpc>
              <a:spcBef>
                <a:spcPts val="0"/>
              </a:spcBef>
              <a:spcAft>
                <a:spcPts val="0"/>
              </a:spcAft>
              <a:buClrTx/>
              <a:buSzTx/>
              <a:buFontTx/>
              <a:buNone/>
              <a:tabLst/>
              <a:defRPr sz="2200" b="1">
                <a:solidFill>
                  <a:srgbClr val="FF9300"/>
                </a:solidFill>
              </a:defRPr>
            </a:pPr>
            <a:r>
              <a:rPr kumimoji="0" sz="2200" b="1" i="0" u="none" strike="noStrike" kern="1200" cap="none" spc="0" normalizeH="0" baseline="0" noProof="0" dirty="0">
                <a:ln>
                  <a:noFill/>
                </a:ln>
                <a:solidFill>
                  <a:srgbClr val="FF9300"/>
                </a:solidFill>
                <a:effectLst/>
                <a:uLnTx/>
                <a:uFillTx/>
                <a:latin typeface="Calibri" panose="020F0502020204030204"/>
                <a:ea typeface="+mn-ea"/>
                <a:cs typeface="+mn-cs"/>
              </a:rPr>
              <a:t>NF-</a:t>
            </a:r>
            <a:r>
              <a:rPr kumimoji="0" sz="2200" b="0" i="0" u="none" strike="noStrike" kern="1200" cap="none" spc="0" normalizeH="0" baseline="0" noProof="0" dirty="0">
                <a:ln>
                  <a:noFill/>
                </a:ln>
                <a:solidFill>
                  <a:srgbClr val="FF9300"/>
                </a:solidFill>
                <a:effectLst/>
                <a:uLnTx/>
                <a:uFillTx/>
                <a:latin typeface="Symbol"/>
                <a:ea typeface="Symbol"/>
                <a:cs typeface="Symbol"/>
                <a:sym typeface="Symbol"/>
              </a:rPr>
              <a:t>k</a:t>
            </a:r>
            <a:r>
              <a:rPr kumimoji="0" sz="2200" b="1" i="0" u="none" strike="noStrike" kern="1200" cap="none" spc="0" normalizeH="0" baseline="0" noProof="0" dirty="0">
                <a:ln>
                  <a:noFill/>
                </a:ln>
                <a:solidFill>
                  <a:srgbClr val="FF9300"/>
                </a:solidFill>
                <a:effectLst/>
                <a:uLnTx/>
                <a:uFillTx/>
                <a:latin typeface="Calibri" panose="020F0502020204030204"/>
                <a:ea typeface="+mn-ea"/>
                <a:cs typeface="+mn-cs"/>
              </a:rPr>
              <a:t>B</a:t>
            </a:r>
          </a:p>
        </p:txBody>
      </p:sp>
      <p:sp>
        <p:nvSpPr>
          <p:cNvPr id="29" name="IKAROS">
            <a:extLst>
              <a:ext uri="{FF2B5EF4-FFF2-40B4-BE49-F238E27FC236}">
                <a16:creationId xmlns:a16="http://schemas.microsoft.com/office/drawing/2014/main" id="{43E1C875-BB50-9767-D684-4B2A753DFB98}"/>
              </a:ext>
            </a:extLst>
          </p:cNvPr>
          <p:cNvSpPr txBox="1"/>
          <p:nvPr/>
        </p:nvSpPr>
        <p:spPr>
          <a:xfrm>
            <a:off x="5649226" y="3809810"/>
            <a:ext cx="953451" cy="41148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34290" tIns="34290" rIns="34290" bIns="34290">
            <a:spAutoFit/>
          </a:bodyPr>
          <a:lstStyle>
            <a:lvl1pPr>
              <a:defRPr sz="2200" b="1">
                <a:solidFill>
                  <a:srgbClr val="FF9300"/>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sz="2200" b="1" i="0" u="none" strike="noStrike" kern="1200" cap="none" spc="0" normalizeH="0" baseline="0" noProof="0" dirty="0">
                <a:ln>
                  <a:noFill/>
                </a:ln>
                <a:solidFill>
                  <a:srgbClr val="FF9300"/>
                </a:solidFill>
                <a:effectLst/>
                <a:uLnTx/>
                <a:uFillTx/>
                <a:latin typeface="Calibri" panose="020F0502020204030204"/>
                <a:ea typeface="+mn-ea"/>
                <a:cs typeface="+mn-cs"/>
              </a:rPr>
              <a:t>IKAROS</a:t>
            </a:r>
          </a:p>
        </p:txBody>
      </p:sp>
      <p:sp>
        <p:nvSpPr>
          <p:cNvPr id="30" name="ZoneTexte 29">
            <a:extLst>
              <a:ext uri="{FF2B5EF4-FFF2-40B4-BE49-F238E27FC236}">
                <a16:creationId xmlns:a16="http://schemas.microsoft.com/office/drawing/2014/main" id="{0367B023-F9B9-5929-D740-61F92B9B51D3}"/>
              </a:ext>
            </a:extLst>
          </p:cNvPr>
          <p:cNvSpPr txBox="1"/>
          <p:nvPr/>
        </p:nvSpPr>
        <p:spPr>
          <a:xfrm>
            <a:off x="2512638" y="1954177"/>
            <a:ext cx="1891480"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dirty="0">
                <a:ln>
                  <a:noFill/>
                </a:ln>
                <a:solidFill>
                  <a:srgbClr val="FF0000"/>
                </a:solidFill>
                <a:effectLst/>
                <a:uLnTx/>
                <a:uFillTx/>
                <a:latin typeface="Calibri" panose="020F0502020204030204"/>
                <a:ea typeface="+mn-ea"/>
                <a:cs typeface="+mn-cs"/>
              </a:rPr>
              <a:t>traitements ciblés</a:t>
            </a:r>
          </a:p>
        </p:txBody>
      </p:sp>
      <p:sp>
        <p:nvSpPr>
          <p:cNvPr id="31" name="Ellipse 30">
            <a:extLst>
              <a:ext uri="{FF2B5EF4-FFF2-40B4-BE49-F238E27FC236}">
                <a16:creationId xmlns:a16="http://schemas.microsoft.com/office/drawing/2014/main" id="{4EC77F7C-3147-5FDD-D578-F197DD6E1906}"/>
              </a:ext>
            </a:extLst>
          </p:cNvPr>
          <p:cNvSpPr/>
          <p:nvPr/>
        </p:nvSpPr>
        <p:spPr>
          <a:xfrm>
            <a:off x="5107997" y="2490332"/>
            <a:ext cx="2192949" cy="577573"/>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2" name="Ellipse 31">
            <a:extLst>
              <a:ext uri="{FF2B5EF4-FFF2-40B4-BE49-F238E27FC236}">
                <a16:creationId xmlns:a16="http://schemas.microsoft.com/office/drawing/2014/main" id="{87C6EF03-DFEC-848B-7FEB-99DE5CAB45AD}"/>
              </a:ext>
            </a:extLst>
          </p:cNvPr>
          <p:cNvSpPr/>
          <p:nvPr/>
        </p:nvSpPr>
        <p:spPr>
          <a:xfrm>
            <a:off x="5107631" y="1685708"/>
            <a:ext cx="2192949" cy="673552"/>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33" name="Connecteur droit avec flèche 32">
            <a:extLst>
              <a:ext uri="{FF2B5EF4-FFF2-40B4-BE49-F238E27FC236}">
                <a16:creationId xmlns:a16="http://schemas.microsoft.com/office/drawing/2014/main" id="{FF592852-DFA1-F10D-DAFD-6DF8B4F206D1}"/>
              </a:ext>
            </a:extLst>
          </p:cNvPr>
          <p:cNvCxnSpPr>
            <a:cxnSpLocks/>
            <a:stCxn id="30" idx="3"/>
          </p:cNvCxnSpPr>
          <p:nvPr/>
        </p:nvCxnSpPr>
        <p:spPr>
          <a:xfrm flipV="1">
            <a:off x="4404118" y="1976294"/>
            <a:ext cx="576672" cy="162549"/>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4" name="Connecteur droit avec flèche 33">
            <a:extLst>
              <a:ext uri="{FF2B5EF4-FFF2-40B4-BE49-F238E27FC236}">
                <a16:creationId xmlns:a16="http://schemas.microsoft.com/office/drawing/2014/main" id="{378ABF92-F83D-7B0C-9E1C-D98BE0354FA2}"/>
              </a:ext>
            </a:extLst>
          </p:cNvPr>
          <p:cNvCxnSpPr>
            <a:cxnSpLocks/>
          </p:cNvCxnSpPr>
          <p:nvPr/>
        </p:nvCxnSpPr>
        <p:spPr>
          <a:xfrm>
            <a:off x="4371464" y="2250759"/>
            <a:ext cx="650997" cy="440189"/>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5" name="Arc 34">
            <a:extLst>
              <a:ext uri="{FF2B5EF4-FFF2-40B4-BE49-F238E27FC236}">
                <a16:creationId xmlns:a16="http://schemas.microsoft.com/office/drawing/2014/main" id="{5C7F7443-7ECF-B03B-50E0-ED4D871C8F00}"/>
              </a:ext>
            </a:extLst>
          </p:cNvPr>
          <p:cNvSpPr/>
          <p:nvPr/>
        </p:nvSpPr>
        <p:spPr>
          <a:xfrm rot="5400000">
            <a:off x="5715057" y="1727305"/>
            <a:ext cx="898397" cy="2922617"/>
          </a:xfrm>
          <a:prstGeom prst="arc">
            <a:avLst>
              <a:gd name="adj1" fmla="val 16293254"/>
              <a:gd name="adj2" fmla="val 5400000"/>
            </a:avLst>
          </a:prstGeom>
          <a:ln w="38100">
            <a:solidFill>
              <a:srgbClr val="FFC000"/>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 name="Arc 35">
            <a:extLst>
              <a:ext uri="{FF2B5EF4-FFF2-40B4-BE49-F238E27FC236}">
                <a16:creationId xmlns:a16="http://schemas.microsoft.com/office/drawing/2014/main" id="{516FC7A1-C67F-3A06-F135-DB5476B2F65A}"/>
              </a:ext>
            </a:extLst>
          </p:cNvPr>
          <p:cNvSpPr/>
          <p:nvPr/>
        </p:nvSpPr>
        <p:spPr>
          <a:xfrm rot="5400000">
            <a:off x="5688727" y="1982824"/>
            <a:ext cx="897290" cy="3531816"/>
          </a:xfrm>
          <a:prstGeom prst="arc">
            <a:avLst>
              <a:gd name="adj1" fmla="val 16293254"/>
              <a:gd name="adj2" fmla="val 5400000"/>
            </a:avLst>
          </a:prstGeom>
          <a:ln w="38100">
            <a:solidFill>
              <a:srgbClr val="FFC000"/>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 name="Espace réservé de la date 27">
            <a:extLst>
              <a:ext uri="{FF2B5EF4-FFF2-40B4-BE49-F238E27FC236}">
                <a16:creationId xmlns:a16="http://schemas.microsoft.com/office/drawing/2014/main" id="{B396770A-6010-589A-0A75-49D4AD57750D}"/>
              </a:ext>
            </a:extLst>
          </p:cNvPr>
          <p:cNvSpPr txBox="1">
            <a:spLocks/>
          </p:cNvSpPr>
          <p:nvPr/>
        </p:nvSpPr>
        <p:spPr>
          <a:xfrm>
            <a:off x="-112007" y="-640815"/>
            <a:ext cx="0" cy="0"/>
          </a:xfrm>
        </p:spPr>
        <p:txBody>
          <a:bodyPr/>
          <a:lst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t>06/07/2023</a:t>
            </a:r>
          </a:p>
        </p:txBody>
      </p:sp>
      <p:sp>
        <p:nvSpPr>
          <p:cNvPr id="38" name="Espace réservé du pied de page 29">
            <a:extLst>
              <a:ext uri="{FF2B5EF4-FFF2-40B4-BE49-F238E27FC236}">
                <a16:creationId xmlns:a16="http://schemas.microsoft.com/office/drawing/2014/main" id="{C973C367-1121-5EAB-86DE-3F8F8184E8D2}"/>
              </a:ext>
            </a:extLst>
          </p:cNvPr>
          <p:cNvSpPr txBox="1">
            <a:spLocks/>
          </p:cNvSpPr>
          <p:nvPr/>
        </p:nvSpPr>
        <p:spPr>
          <a:xfrm>
            <a:off x="-112007" y="-640815"/>
            <a:ext cx="0" cy="0"/>
          </a:xfrm>
        </p:spPr>
        <p:txBody>
          <a:bodyPr/>
          <a:lst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t>Felipe SUAREZ</a:t>
            </a:r>
          </a:p>
        </p:txBody>
      </p:sp>
      <p:sp>
        <p:nvSpPr>
          <p:cNvPr id="39" name="Espace réservé du numéro de diapositive 30">
            <a:extLst>
              <a:ext uri="{FF2B5EF4-FFF2-40B4-BE49-F238E27FC236}">
                <a16:creationId xmlns:a16="http://schemas.microsoft.com/office/drawing/2014/main" id="{FFDC651A-E992-BFE7-BBDF-2AD4D6897848}"/>
              </a:ext>
            </a:extLst>
          </p:cNvPr>
          <p:cNvSpPr txBox="1">
            <a:spLocks/>
          </p:cNvSpPr>
          <p:nvPr/>
        </p:nvSpPr>
        <p:spPr>
          <a:xfrm>
            <a:off x="-112007" y="-640815"/>
            <a:ext cx="0" cy="0"/>
          </a:xfrm>
        </p:spPr>
        <p:txBody>
          <a:bodyPr/>
          <a:lst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DE829B39-E427-4EAD-9CF2-1FF14D9FCB9C}" type="slidenum">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62</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2280478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descr="Une image contenant table&#10;&#10;Description générée automatiquement">
            <a:extLst>
              <a:ext uri="{FF2B5EF4-FFF2-40B4-BE49-F238E27FC236}">
                <a16:creationId xmlns:a16="http://schemas.microsoft.com/office/drawing/2014/main" id="{28127A63-99AA-0044-A2F2-67FFEFEBC055}"/>
              </a:ext>
            </a:extLst>
          </p:cNvPr>
          <p:cNvPicPr>
            <a:picLocks noChangeAspect="1"/>
          </p:cNvPicPr>
          <p:nvPr/>
        </p:nvPicPr>
        <p:blipFill rotWithShape="1">
          <a:blip r:embed="rId2"/>
          <a:srcRect b="10980"/>
          <a:stretch/>
        </p:blipFill>
        <p:spPr>
          <a:xfrm>
            <a:off x="1577642" y="0"/>
            <a:ext cx="9376893" cy="6334780"/>
          </a:xfrm>
          <a:prstGeom prst="rect">
            <a:avLst/>
          </a:prstGeom>
        </p:spPr>
      </p:pic>
      <p:sp>
        <p:nvSpPr>
          <p:cNvPr id="5" name="ZoneTexte 4">
            <a:extLst>
              <a:ext uri="{FF2B5EF4-FFF2-40B4-BE49-F238E27FC236}">
                <a16:creationId xmlns:a16="http://schemas.microsoft.com/office/drawing/2014/main" id="{E7C8032C-C687-4545-B30C-12C9ABF42D2A}"/>
              </a:ext>
            </a:extLst>
          </p:cNvPr>
          <p:cNvSpPr txBox="1"/>
          <p:nvPr/>
        </p:nvSpPr>
        <p:spPr>
          <a:xfrm>
            <a:off x="0" y="6334780"/>
            <a:ext cx="6010941"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noProof="0" dirty="0" err="1">
                <a:ln>
                  <a:noFill/>
                </a:ln>
                <a:solidFill>
                  <a:prstClr val="black"/>
                </a:solidFill>
                <a:effectLst/>
                <a:uLnTx/>
                <a:uFillTx/>
                <a:latin typeface="Calibri"/>
                <a:ea typeface="+mn-ea"/>
                <a:cs typeface="+mn-cs"/>
              </a:rPr>
              <a:t>Targeted</a:t>
            </a:r>
            <a:r>
              <a:rPr kumimoji="0" lang="fr-FR" sz="1400" b="1" i="0" u="none" strike="noStrike" kern="1200" cap="none" spc="0" normalizeH="0" baseline="0" noProof="0" dirty="0">
                <a:ln>
                  <a:noFill/>
                </a:ln>
                <a:solidFill>
                  <a:prstClr val="black"/>
                </a:solidFill>
                <a:effectLst/>
                <a:uLnTx/>
                <a:uFillTx/>
                <a:latin typeface="Calibri"/>
                <a:ea typeface="+mn-ea"/>
                <a:cs typeface="+mn-cs"/>
              </a:rPr>
              <a:t> </a:t>
            </a:r>
            <a:r>
              <a:rPr kumimoji="0" lang="fr-FR" sz="1400" b="1" i="0" u="none" strike="noStrike" kern="1200" cap="none" spc="0" normalizeH="0" baseline="0" noProof="0" dirty="0" err="1">
                <a:ln>
                  <a:noFill/>
                </a:ln>
                <a:solidFill>
                  <a:prstClr val="black"/>
                </a:solidFill>
                <a:effectLst/>
                <a:uLnTx/>
                <a:uFillTx/>
                <a:latin typeface="Calibri"/>
                <a:ea typeface="+mn-ea"/>
                <a:cs typeface="+mn-cs"/>
              </a:rPr>
              <a:t>treatment</a:t>
            </a:r>
            <a:r>
              <a:rPr kumimoji="0" lang="fr-FR" sz="1400" b="1" i="0" u="none" strike="noStrike" kern="1200" cap="none" spc="0" normalizeH="0" baseline="0" noProof="0" dirty="0">
                <a:ln>
                  <a:noFill/>
                </a:ln>
                <a:solidFill>
                  <a:prstClr val="black"/>
                </a:solidFill>
                <a:effectLst/>
                <a:uLnTx/>
                <a:uFillTx/>
                <a:latin typeface="Calibri"/>
                <a:ea typeface="+mn-ea"/>
                <a:cs typeface="+mn-cs"/>
              </a:rPr>
              <a:t> of </a:t>
            </a:r>
            <a:r>
              <a:rPr kumimoji="0" lang="fr-FR" sz="1400" b="1" i="0" u="none" strike="noStrike" kern="1200" cap="none" spc="0" normalizeH="0" baseline="0" noProof="0" dirty="0" err="1">
                <a:ln>
                  <a:noFill/>
                </a:ln>
                <a:solidFill>
                  <a:prstClr val="black"/>
                </a:solidFill>
                <a:effectLst/>
                <a:uLnTx/>
                <a:uFillTx/>
                <a:latin typeface="Calibri"/>
                <a:ea typeface="+mn-ea"/>
                <a:cs typeface="+mn-cs"/>
              </a:rPr>
              <a:t>autoimmune</a:t>
            </a:r>
            <a:r>
              <a:rPr kumimoji="0" lang="fr-FR" sz="1400" b="1" i="0" u="none" strike="noStrike" kern="1200" cap="none" spc="0" normalizeH="0" baseline="0" noProof="0" dirty="0">
                <a:ln>
                  <a:noFill/>
                </a:ln>
                <a:solidFill>
                  <a:prstClr val="black"/>
                </a:solidFill>
                <a:effectLst/>
                <a:uLnTx/>
                <a:uFillTx/>
                <a:latin typeface="Calibri"/>
                <a:ea typeface="+mn-ea"/>
                <a:cs typeface="+mn-cs"/>
              </a:rPr>
              <a:t> </a:t>
            </a:r>
            <a:r>
              <a:rPr kumimoji="0" lang="fr-FR" sz="1400" b="1" i="0" u="none" strike="noStrike" kern="1200" cap="none" spc="0" normalizeH="0" baseline="0" noProof="0" dirty="0" err="1">
                <a:ln>
                  <a:noFill/>
                </a:ln>
                <a:solidFill>
                  <a:prstClr val="black"/>
                </a:solidFill>
                <a:effectLst/>
                <a:uLnTx/>
                <a:uFillTx/>
                <a:latin typeface="Calibri"/>
                <a:ea typeface="+mn-ea"/>
                <a:cs typeface="+mn-cs"/>
              </a:rPr>
              <a:t>cytopenias</a:t>
            </a:r>
            <a:r>
              <a:rPr kumimoji="0" lang="fr-FR" sz="1400" b="1" i="0" u="none" strike="noStrike" kern="1200" cap="none" spc="0" normalizeH="0" baseline="0" noProof="0" dirty="0">
                <a:ln>
                  <a:noFill/>
                </a:ln>
                <a:solidFill>
                  <a:prstClr val="black"/>
                </a:solidFill>
                <a:effectLst/>
                <a:uLnTx/>
                <a:uFillTx/>
                <a:latin typeface="Calibri"/>
                <a:ea typeface="+mn-ea"/>
                <a:cs typeface="+mn-cs"/>
              </a:rPr>
              <a:t> in </a:t>
            </a:r>
            <a:r>
              <a:rPr kumimoji="0" lang="fr-FR" sz="1400" b="1" i="0" u="none" strike="noStrike" kern="1200" cap="none" spc="0" normalizeH="0" baseline="0" noProof="0" dirty="0" err="1">
                <a:ln>
                  <a:noFill/>
                </a:ln>
                <a:solidFill>
                  <a:prstClr val="black"/>
                </a:solidFill>
                <a:effectLst/>
                <a:uLnTx/>
                <a:uFillTx/>
                <a:latin typeface="Calibri"/>
                <a:ea typeface="+mn-ea"/>
                <a:cs typeface="+mn-cs"/>
              </a:rPr>
              <a:t>primary</a:t>
            </a:r>
            <a:r>
              <a:rPr kumimoji="0" lang="fr-FR" sz="1400" b="1" i="0" u="none" strike="noStrike" kern="1200" cap="none" spc="0" normalizeH="0" baseline="0" noProof="0" dirty="0">
                <a:ln>
                  <a:noFill/>
                </a:ln>
                <a:solidFill>
                  <a:prstClr val="black"/>
                </a:solidFill>
                <a:effectLst/>
                <a:uLnTx/>
                <a:uFillTx/>
                <a:latin typeface="Calibri"/>
                <a:ea typeface="+mn-ea"/>
                <a:cs typeface="+mn-cs"/>
              </a:rPr>
              <a:t> </a:t>
            </a:r>
            <a:r>
              <a:rPr kumimoji="0" lang="fr-FR" sz="1400" b="1" i="0" u="none" strike="noStrike" kern="1200" cap="none" spc="0" normalizeH="0" baseline="0" noProof="0" dirty="0" err="1">
                <a:ln>
                  <a:noFill/>
                </a:ln>
                <a:solidFill>
                  <a:prstClr val="black"/>
                </a:solidFill>
                <a:effectLst/>
                <a:uLnTx/>
                <a:uFillTx/>
                <a:latin typeface="Calibri"/>
                <a:ea typeface="+mn-ea"/>
                <a:cs typeface="+mn-cs"/>
              </a:rPr>
              <a:t>immunodeficiencies</a:t>
            </a:r>
            <a:endParaRPr kumimoji="0" lang="fr-FR" sz="1400" b="1" i="0" u="none" strike="noStrike" kern="1200" cap="none" spc="0" normalizeH="0" baseline="0" noProof="0" dirty="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dirty="0" err="1">
                <a:ln>
                  <a:noFill/>
                </a:ln>
                <a:solidFill>
                  <a:prstClr val="black"/>
                </a:solidFill>
                <a:effectLst/>
                <a:uLnTx/>
                <a:uFillTx/>
                <a:latin typeface="Calibri"/>
                <a:ea typeface="+mn-ea"/>
                <a:cs typeface="+mn-cs"/>
              </a:rPr>
              <a:t>Pacillo</a:t>
            </a:r>
            <a:r>
              <a:rPr kumimoji="0" lang="fr-FR" sz="1400" b="0" i="0" u="none" strike="noStrike" kern="1200" cap="none" spc="0" normalizeH="0" baseline="0" noProof="0" dirty="0">
                <a:ln>
                  <a:noFill/>
                </a:ln>
                <a:solidFill>
                  <a:prstClr val="black"/>
                </a:solidFill>
                <a:effectLst/>
                <a:uLnTx/>
                <a:uFillTx/>
                <a:latin typeface="Calibri"/>
                <a:ea typeface="+mn-ea"/>
                <a:cs typeface="+mn-cs"/>
              </a:rPr>
              <a:t> L et al. Front </a:t>
            </a:r>
            <a:r>
              <a:rPr kumimoji="0" lang="fr-FR" sz="1400" b="0" i="0" u="none" strike="noStrike" kern="1200" cap="none" spc="0" normalizeH="0" baseline="0" noProof="0" dirty="0" err="1">
                <a:ln>
                  <a:noFill/>
                </a:ln>
                <a:solidFill>
                  <a:prstClr val="black"/>
                </a:solidFill>
                <a:effectLst/>
                <a:uLnTx/>
                <a:uFillTx/>
                <a:latin typeface="Calibri"/>
                <a:ea typeface="+mn-ea"/>
                <a:cs typeface="+mn-cs"/>
              </a:rPr>
              <a:t>Immunol</a:t>
            </a:r>
            <a:r>
              <a:rPr kumimoji="0" lang="fr-FR" sz="1400" b="0" i="0" u="none" strike="noStrike" kern="1200" cap="none" spc="0" normalizeH="0" baseline="0" noProof="0" dirty="0">
                <a:ln>
                  <a:noFill/>
                </a:ln>
                <a:solidFill>
                  <a:prstClr val="black"/>
                </a:solidFill>
                <a:effectLst/>
                <a:uLnTx/>
                <a:uFillTx/>
                <a:latin typeface="Calibri"/>
                <a:ea typeface="+mn-ea"/>
                <a:cs typeface="+mn-cs"/>
              </a:rPr>
              <a:t>. </a:t>
            </a:r>
            <a:r>
              <a:rPr kumimoji="0" lang="fr-FR" sz="1400" b="1" i="1" u="sng" strike="noStrike" kern="1200" cap="none" spc="0" normalizeH="0" baseline="0" noProof="0" dirty="0">
                <a:ln>
                  <a:noFill/>
                </a:ln>
                <a:solidFill>
                  <a:prstClr val="black"/>
                </a:solidFill>
                <a:effectLst/>
                <a:uLnTx/>
                <a:uFillTx/>
                <a:latin typeface="Calibri"/>
                <a:ea typeface="+mn-ea"/>
                <a:cs typeface="+mn-cs"/>
              </a:rPr>
              <a:t>2022 </a:t>
            </a:r>
            <a:r>
              <a:rPr kumimoji="0" lang="fr-FR" sz="1400" b="1" i="1" u="sng" strike="noStrike" kern="1200" cap="none" spc="0" normalizeH="0" baseline="0" noProof="0" dirty="0" err="1">
                <a:ln>
                  <a:noFill/>
                </a:ln>
                <a:solidFill>
                  <a:prstClr val="black"/>
                </a:solidFill>
                <a:effectLst/>
                <a:uLnTx/>
                <a:uFillTx/>
                <a:latin typeface="Calibri"/>
                <a:ea typeface="+mn-ea"/>
                <a:cs typeface="+mn-cs"/>
              </a:rPr>
              <a:t>Aug</a:t>
            </a:r>
            <a:r>
              <a:rPr kumimoji="0" lang="fr-FR" sz="1400" b="1" i="1" u="sng" strike="noStrike" kern="1200" cap="none" spc="0" normalizeH="0" baseline="0" noProof="0" dirty="0">
                <a:ln>
                  <a:noFill/>
                </a:ln>
                <a:solidFill>
                  <a:prstClr val="black"/>
                </a:solidFill>
                <a:effectLst/>
                <a:uLnTx/>
                <a:uFillTx/>
                <a:latin typeface="Calibri"/>
                <a:ea typeface="+mn-ea"/>
                <a:cs typeface="+mn-cs"/>
              </a:rPr>
              <a:t> </a:t>
            </a:r>
            <a:r>
              <a:rPr kumimoji="0" lang="fr-FR" sz="1400" b="0" i="0" u="none" strike="noStrike" kern="1200" cap="none" spc="0" normalizeH="0" baseline="0" noProof="0" dirty="0">
                <a:ln>
                  <a:noFill/>
                </a:ln>
                <a:solidFill>
                  <a:prstClr val="black"/>
                </a:solidFill>
                <a:effectLst/>
                <a:uLnTx/>
                <a:uFillTx/>
                <a:latin typeface="Calibri"/>
                <a:ea typeface="+mn-ea"/>
                <a:cs typeface="+mn-cs"/>
              </a:rPr>
              <a:t>16;13:911385.</a:t>
            </a:r>
          </a:p>
        </p:txBody>
      </p:sp>
    </p:spTree>
    <p:extLst>
      <p:ext uri="{BB962C8B-B14F-4D97-AF65-F5344CB8AC3E}">
        <p14:creationId xmlns:p14="http://schemas.microsoft.com/office/powerpoint/2010/main" val="280614434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E2F41F6-CD40-7F43-A8C2-ABF733C21322}"/>
              </a:ext>
            </a:extLst>
          </p:cNvPr>
          <p:cNvSpPr>
            <a:spLocks noGrp="1"/>
          </p:cNvSpPr>
          <p:nvPr>
            <p:ph type="title"/>
          </p:nvPr>
        </p:nvSpPr>
        <p:spPr/>
        <p:txBody>
          <a:bodyPr/>
          <a:lstStyle/>
          <a:p>
            <a:r>
              <a:rPr lang="fr-FR" b="1" dirty="0" err="1"/>
              <a:t>Targeted</a:t>
            </a:r>
            <a:r>
              <a:rPr lang="fr-FR" b="1" dirty="0"/>
              <a:t> </a:t>
            </a:r>
            <a:r>
              <a:rPr lang="fr-FR" b="1" dirty="0" err="1"/>
              <a:t>Therapies</a:t>
            </a:r>
            <a:r>
              <a:rPr lang="fr-FR" b="1" dirty="0"/>
              <a:t>: </a:t>
            </a:r>
            <a:r>
              <a:rPr lang="fr-FR" b="1" dirty="0" err="1"/>
              <a:t>Take</a:t>
            </a:r>
            <a:r>
              <a:rPr lang="fr-FR" b="1" dirty="0"/>
              <a:t> Home Messages</a:t>
            </a:r>
          </a:p>
        </p:txBody>
      </p:sp>
      <p:sp>
        <p:nvSpPr>
          <p:cNvPr id="3" name="Espace réservé du contenu 2">
            <a:extLst>
              <a:ext uri="{FF2B5EF4-FFF2-40B4-BE49-F238E27FC236}">
                <a16:creationId xmlns:a16="http://schemas.microsoft.com/office/drawing/2014/main" id="{92A6AF63-5B67-8B48-821B-758B3D73C8EC}"/>
              </a:ext>
            </a:extLst>
          </p:cNvPr>
          <p:cNvSpPr>
            <a:spLocks noGrp="1"/>
          </p:cNvSpPr>
          <p:nvPr>
            <p:ph idx="1"/>
          </p:nvPr>
        </p:nvSpPr>
        <p:spPr/>
        <p:txBody>
          <a:bodyPr>
            <a:normAutofit fontScale="85000" lnSpcReduction="20000"/>
          </a:bodyPr>
          <a:lstStyle/>
          <a:p>
            <a:r>
              <a:rPr lang="fr-FR" dirty="0">
                <a:highlight>
                  <a:srgbClr val="00FF00"/>
                </a:highlight>
              </a:rPr>
              <a:t>An </a:t>
            </a:r>
            <a:r>
              <a:rPr lang="fr-FR" dirty="0" err="1">
                <a:highlight>
                  <a:srgbClr val="00FF00"/>
                </a:highlight>
              </a:rPr>
              <a:t>increasing</a:t>
            </a:r>
            <a:r>
              <a:rPr lang="fr-FR" dirty="0">
                <a:highlight>
                  <a:srgbClr val="00FF00"/>
                </a:highlight>
              </a:rPr>
              <a:t> </a:t>
            </a:r>
            <a:r>
              <a:rPr lang="fr-FR" dirty="0" err="1">
                <a:highlight>
                  <a:srgbClr val="00FF00"/>
                </a:highlight>
              </a:rPr>
              <a:t>number</a:t>
            </a:r>
            <a:r>
              <a:rPr lang="fr-FR" dirty="0">
                <a:highlight>
                  <a:srgbClr val="00FF00"/>
                </a:highlight>
              </a:rPr>
              <a:t> of </a:t>
            </a:r>
            <a:r>
              <a:rPr lang="fr-FR" dirty="0" err="1">
                <a:highlight>
                  <a:srgbClr val="00FF00"/>
                </a:highlight>
              </a:rPr>
              <a:t>targeted</a:t>
            </a:r>
            <a:r>
              <a:rPr lang="fr-FR" dirty="0">
                <a:highlight>
                  <a:srgbClr val="00FF00"/>
                </a:highlight>
              </a:rPr>
              <a:t> </a:t>
            </a:r>
            <a:r>
              <a:rPr lang="fr-FR" dirty="0" err="1">
                <a:highlight>
                  <a:srgbClr val="00FF00"/>
                </a:highlight>
              </a:rPr>
              <a:t>therapies</a:t>
            </a:r>
            <a:r>
              <a:rPr lang="fr-FR" dirty="0">
                <a:highlight>
                  <a:srgbClr val="00FF00"/>
                </a:highlight>
              </a:rPr>
              <a:t> are </a:t>
            </a:r>
            <a:r>
              <a:rPr lang="fr-FR" dirty="0" err="1">
                <a:highlight>
                  <a:srgbClr val="00FF00"/>
                </a:highlight>
              </a:rPr>
              <a:t>under</a:t>
            </a:r>
            <a:r>
              <a:rPr lang="fr-FR" dirty="0">
                <a:highlight>
                  <a:srgbClr val="00FF00"/>
                </a:highlight>
              </a:rPr>
              <a:t> </a:t>
            </a:r>
            <a:r>
              <a:rPr lang="fr-FR" dirty="0" err="1">
                <a:highlight>
                  <a:srgbClr val="00FF00"/>
                </a:highlight>
              </a:rPr>
              <a:t>evaluation</a:t>
            </a:r>
            <a:r>
              <a:rPr lang="fr-FR" dirty="0"/>
              <a:t> </a:t>
            </a:r>
            <a:r>
              <a:rPr lang="fr-FR" dirty="0" err="1"/>
              <a:t>based</a:t>
            </a:r>
            <a:r>
              <a:rPr lang="fr-FR" dirty="0"/>
              <a:t> on </a:t>
            </a:r>
            <a:r>
              <a:rPr lang="fr-FR" dirty="0" err="1"/>
              <a:t>accumulating</a:t>
            </a:r>
            <a:r>
              <a:rPr lang="fr-FR" dirty="0"/>
              <a:t> </a:t>
            </a:r>
            <a:r>
              <a:rPr lang="fr-FR" dirty="0" err="1"/>
              <a:t>experiences</a:t>
            </a:r>
            <a:r>
              <a:rPr lang="fr-FR" dirty="0"/>
              <a:t> </a:t>
            </a:r>
            <a:r>
              <a:rPr lang="fr-FR" dirty="0" err="1"/>
              <a:t>reported</a:t>
            </a:r>
            <a:r>
              <a:rPr lang="fr-FR" dirty="0"/>
              <a:t> in the </a:t>
            </a:r>
            <a:r>
              <a:rPr lang="fr-FR" dirty="0" err="1"/>
              <a:t>medical</a:t>
            </a:r>
            <a:r>
              <a:rPr lang="fr-FR" dirty="0"/>
              <a:t> </a:t>
            </a:r>
            <a:r>
              <a:rPr lang="fr-FR" dirty="0" err="1"/>
              <a:t>literature</a:t>
            </a:r>
            <a:r>
              <a:rPr lang="fr-FR" dirty="0"/>
              <a:t> (single case reports and case </a:t>
            </a:r>
            <a:r>
              <a:rPr lang="fr-FR" dirty="0" err="1"/>
              <a:t>series</a:t>
            </a:r>
            <a:r>
              <a:rPr lang="fr-FR" dirty="0"/>
              <a:t>) for the management of a </a:t>
            </a:r>
            <a:r>
              <a:rPr lang="fr-FR" dirty="0" err="1"/>
              <a:t>number</a:t>
            </a:r>
            <a:r>
              <a:rPr lang="fr-FR" dirty="0"/>
              <a:t> of </a:t>
            </a:r>
            <a:r>
              <a:rPr lang="fr-FR" dirty="0" err="1"/>
              <a:t>PIDs</a:t>
            </a:r>
            <a:r>
              <a:rPr lang="fr-FR" dirty="0"/>
              <a:t>.</a:t>
            </a:r>
          </a:p>
          <a:p>
            <a:r>
              <a:rPr lang="fr-FR" dirty="0" err="1"/>
              <a:t>Before</a:t>
            </a:r>
            <a:r>
              <a:rPr lang="fr-FR" dirty="0"/>
              <a:t> </a:t>
            </a:r>
            <a:r>
              <a:rPr lang="fr-FR" dirty="0" err="1"/>
              <a:t>these</a:t>
            </a:r>
            <a:r>
              <a:rPr lang="fr-FR" dirty="0"/>
              <a:t> agents </a:t>
            </a:r>
            <a:r>
              <a:rPr lang="fr-FR" dirty="0" err="1"/>
              <a:t>can</a:t>
            </a:r>
            <a:r>
              <a:rPr lang="fr-FR" dirty="0"/>
              <a:t> </a:t>
            </a:r>
            <a:r>
              <a:rPr lang="fr-FR" dirty="0" err="1"/>
              <a:t>be</a:t>
            </a:r>
            <a:r>
              <a:rPr lang="fr-FR" dirty="0"/>
              <a:t> </a:t>
            </a:r>
            <a:r>
              <a:rPr lang="fr-FR" dirty="0" err="1"/>
              <a:t>considered</a:t>
            </a:r>
            <a:r>
              <a:rPr lang="fr-FR" dirty="0"/>
              <a:t> as routine </a:t>
            </a:r>
            <a:r>
              <a:rPr lang="fr-FR" dirty="0" err="1"/>
              <a:t>treatment</a:t>
            </a:r>
            <a:r>
              <a:rPr lang="fr-FR" dirty="0"/>
              <a:t> options, </a:t>
            </a:r>
            <a:r>
              <a:rPr lang="fr-FR" dirty="0" err="1">
                <a:solidFill>
                  <a:srgbClr val="FFFF00"/>
                </a:solidFill>
                <a:highlight>
                  <a:srgbClr val="FF0000"/>
                </a:highlight>
              </a:rPr>
              <a:t>many</a:t>
            </a:r>
            <a:r>
              <a:rPr lang="fr-FR" dirty="0">
                <a:solidFill>
                  <a:srgbClr val="FFFF00"/>
                </a:solidFill>
                <a:highlight>
                  <a:srgbClr val="FF0000"/>
                </a:highlight>
              </a:rPr>
              <a:t> questions </a:t>
            </a:r>
            <a:r>
              <a:rPr lang="fr-FR" dirty="0" err="1">
                <a:solidFill>
                  <a:srgbClr val="FFFF00"/>
                </a:solidFill>
                <a:highlight>
                  <a:srgbClr val="FF0000"/>
                </a:highlight>
              </a:rPr>
              <a:t>remain</a:t>
            </a:r>
            <a:r>
              <a:rPr lang="fr-FR" dirty="0"/>
              <a:t> </a:t>
            </a:r>
            <a:r>
              <a:rPr lang="fr-FR" dirty="0" err="1"/>
              <a:t>regarding</a:t>
            </a:r>
            <a:endParaRPr lang="fr-FR" dirty="0"/>
          </a:p>
          <a:p>
            <a:pPr lvl="1"/>
            <a:r>
              <a:rPr lang="fr-FR" dirty="0"/>
              <a:t>the </a:t>
            </a:r>
            <a:r>
              <a:rPr lang="fr-FR" dirty="0" err="1"/>
              <a:t>choice</a:t>
            </a:r>
            <a:r>
              <a:rPr lang="fr-FR" dirty="0"/>
              <a:t> of </a:t>
            </a:r>
            <a:r>
              <a:rPr lang="fr-FR" dirty="0" err="1"/>
              <a:t>drug</a:t>
            </a:r>
            <a:r>
              <a:rPr lang="fr-FR" dirty="0"/>
              <a:t> for the </a:t>
            </a:r>
            <a:r>
              <a:rPr lang="fr-FR" dirty="0" err="1"/>
              <a:t>different</a:t>
            </a:r>
            <a:r>
              <a:rPr lang="fr-FR" dirty="0"/>
              <a:t> </a:t>
            </a:r>
            <a:r>
              <a:rPr lang="fr-FR" dirty="0" err="1"/>
              <a:t>PIDs</a:t>
            </a:r>
            <a:r>
              <a:rPr lang="fr-FR" dirty="0"/>
              <a:t>,</a:t>
            </a:r>
          </a:p>
          <a:p>
            <a:pPr lvl="1"/>
            <a:r>
              <a:rPr lang="fr-FR" dirty="0"/>
              <a:t>the </a:t>
            </a:r>
            <a:r>
              <a:rPr lang="fr-FR" dirty="0" err="1"/>
              <a:t>appropriate</a:t>
            </a:r>
            <a:r>
              <a:rPr lang="fr-FR" dirty="0"/>
              <a:t> dose (</a:t>
            </a:r>
            <a:r>
              <a:rPr lang="fr-FR" dirty="0" err="1"/>
              <a:t>especially</a:t>
            </a:r>
            <a:r>
              <a:rPr lang="fr-FR" dirty="0"/>
              <a:t> in </a:t>
            </a:r>
            <a:r>
              <a:rPr lang="fr-FR" dirty="0" err="1"/>
              <a:t>children</a:t>
            </a:r>
            <a:r>
              <a:rPr lang="fr-FR" dirty="0"/>
              <a:t>),</a:t>
            </a:r>
          </a:p>
          <a:p>
            <a:pPr lvl="1"/>
            <a:r>
              <a:rPr lang="fr-FR" dirty="0"/>
              <a:t>the </a:t>
            </a:r>
            <a:r>
              <a:rPr lang="fr-FR" dirty="0" err="1"/>
              <a:t>efficacy</a:t>
            </a:r>
            <a:r>
              <a:rPr lang="fr-FR" dirty="0"/>
              <a:t> in </a:t>
            </a:r>
            <a:r>
              <a:rPr lang="fr-FR" dirty="0" err="1"/>
              <a:t>terms</a:t>
            </a:r>
            <a:r>
              <a:rPr lang="fr-FR" dirty="0"/>
              <a:t> of </a:t>
            </a:r>
            <a:r>
              <a:rPr lang="fr-FR" dirty="0" err="1"/>
              <a:t>alleviating</a:t>
            </a:r>
            <a:r>
              <a:rPr lang="fr-FR" dirty="0"/>
              <a:t> the </a:t>
            </a:r>
            <a:r>
              <a:rPr lang="fr-FR" dirty="0" err="1"/>
              <a:t>various</a:t>
            </a:r>
            <a:r>
              <a:rPr lang="fr-FR" dirty="0"/>
              <a:t> manifestations of </a:t>
            </a:r>
            <a:r>
              <a:rPr lang="fr-FR" dirty="0" err="1"/>
              <a:t>PIDs</a:t>
            </a:r>
            <a:r>
              <a:rPr lang="fr-FR" dirty="0"/>
              <a:t>,</a:t>
            </a:r>
          </a:p>
          <a:p>
            <a:pPr lvl="1"/>
            <a:r>
              <a:rPr lang="fr-FR" dirty="0"/>
              <a:t>the monitoring of </a:t>
            </a:r>
            <a:r>
              <a:rPr lang="fr-FR" dirty="0" err="1"/>
              <a:t>treatment</a:t>
            </a:r>
            <a:r>
              <a:rPr lang="fr-FR" dirty="0"/>
              <a:t>,</a:t>
            </a:r>
          </a:p>
          <a:p>
            <a:pPr lvl="1"/>
            <a:r>
              <a:rPr lang="fr-FR" dirty="0"/>
              <a:t>and the management of </a:t>
            </a:r>
            <a:r>
              <a:rPr lang="fr-FR" dirty="0" err="1"/>
              <a:t>potential</a:t>
            </a:r>
            <a:r>
              <a:rPr lang="fr-FR" dirty="0"/>
              <a:t> </a:t>
            </a:r>
            <a:r>
              <a:rPr lang="fr-FR" dirty="0" err="1"/>
              <a:t>side</a:t>
            </a:r>
            <a:r>
              <a:rPr lang="fr-FR" dirty="0"/>
              <a:t> </a:t>
            </a:r>
            <a:r>
              <a:rPr lang="fr-FR" dirty="0" err="1"/>
              <a:t>effects</a:t>
            </a:r>
            <a:r>
              <a:rPr lang="fr-FR" dirty="0"/>
              <a:t> </a:t>
            </a:r>
            <a:r>
              <a:rPr lang="fr-FR" dirty="0" err="1"/>
              <a:t>particularly</a:t>
            </a:r>
            <a:r>
              <a:rPr lang="fr-FR" dirty="0"/>
              <a:t> in patients susceptible to infection (Rates </a:t>
            </a:r>
            <a:r>
              <a:rPr lang="fr-FR" dirty="0" err="1"/>
              <a:t>expected</a:t>
            </a:r>
            <a:r>
              <a:rPr lang="fr-FR" dirty="0"/>
              <a:t> </a:t>
            </a:r>
            <a:r>
              <a:rPr lang="fr-FR" dirty="0" err="1"/>
              <a:t>with</a:t>
            </a:r>
            <a:r>
              <a:rPr lang="fr-FR" dirty="0"/>
              <a:t> </a:t>
            </a:r>
            <a:r>
              <a:rPr lang="fr-FR" dirty="0" err="1"/>
              <a:t>underlying</a:t>
            </a:r>
            <a:r>
              <a:rPr lang="fr-FR" dirty="0"/>
              <a:t> </a:t>
            </a:r>
            <a:r>
              <a:rPr lang="fr-FR" dirty="0" err="1"/>
              <a:t>disease</a:t>
            </a:r>
            <a:r>
              <a:rPr lang="fr-FR" dirty="0"/>
              <a:t>/</a:t>
            </a:r>
            <a:r>
              <a:rPr lang="fr-FR" dirty="0" err="1"/>
              <a:t>disease</a:t>
            </a:r>
            <a:r>
              <a:rPr lang="fr-FR" dirty="0"/>
              <a:t> </a:t>
            </a:r>
            <a:r>
              <a:rPr lang="fr-FR" dirty="0" err="1"/>
              <a:t>status</a:t>
            </a:r>
            <a:r>
              <a:rPr lang="fr-FR" dirty="0"/>
              <a:t>/</a:t>
            </a:r>
            <a:r>
              <a:rPr lang="fr-FR" dirty="0" err="1"/>
              <a:t>treatment</a:t>
            </a:r>
            <a:r>
              <a:rPr lang="fr-FR" dirty="0"/>
              <a:t> stage/</a:t>
            </a:r>
            <a:r>
              <a:rPr lang="fr-FR" dirty="0" err="1"/>
              <a:t>combination</a:t>
            </a:r>
            <a:r>
              <a:rPr lang="fr-FR" dirty="0"/>
              <a:t>)</a:t>
            </a:r>
          </a:p>
          <a:p>
            <a:r>
              <a:rPr lang="fr-FR" dirty="0" err="1">
                <a:highlight>
                  <a:srgbClr val="00FFFF"/>
                </a:highlight>
              </a:rPr>
              <a:t>Screen</a:t>
            </a:r>
            <a:r>
              <a:rPr lang="fr-FR" dirty="0">
                <a:highlight>
                  <a:srgbClr val="00FFFF"/>
                </a:highlight>
              </a:rPr>
              <a:t> for latent infections </a:t>
            </a:r>
            <a:r>
              <a:rPr lang="fr-FR" dirty="0" err="1">
                <a:highlight>
                  <a:srgbClr val="00FFFF"/>
                </a:highlight>
              </a:rPr>
              <a:t>prior</a:t>
            </a:r>
            <a:r>
              <a:rPr lang="fr-FR" dirty="0"/>
              <a:t> to commencement of </a:t>
            </a:r>
            <a:r>
              <a:rPr lang="fr-FR" dirty="0" err="1"/>
              <a:t>therapies</a:t>
            </a:r>
            <a:r>
              <a:rPr lang="fr-FR" dirty="0"/>
              <a:t> </a:t>
            </a:r>
          </a:p>
          <a:p>
            <a:r>
              <a:rPr lang="fr-FR" dirty="0" err="1">
                <a:highlight>
                  <a:srgbClr val="00FFFF"/>
                </a:highlight>
              </a:rPr>
              <a:t>Consider</a:t>
            </a:r>
            <a:r>
              <a:rPr lang="fr-FR" dirty="0">
                <a:highlight>
                  <a:srgbClr val="00FFFF"/>
                </a:highlight>
              </a:rPr>
              <a:t> vaccinations</a:t>
            </a:r>
            <a:r>
              <a:rPr lang="fr-FR" dirty="0"/>
              <a:t> (nature/timing/monitoring)</a:t>
            </a:r>
          </a:p>
          <a:p>
            <a:r>
              <a:rPr lang="fr-FR" dirty="0" err="1">
                <a:highlight>
                  <a:srgbClr val="00FFFF"/>
                </a:highlight>
              </a:rPr>
              <a:t>Evaluate</a:t>
            </a:r>
            <a:r>
              <a:rPr lang="fr-FR" dirty="0">
                <a:highlight>
                  <a:srgbClr val="00FFFF"/>
                </a:highlight>
              </a:rPr>
              <a:t> </a:t>
            </a:r>
            <a:r>
              <a:rPr lang="fr-FR" dirty="0" err="1">
                <a:highlight>
                  <a:srgbClr val="00FFFF"/>
                </a:highlight>
              </a:rPr>
              <a:t>drug-drug</a:t>
            </a:r>
            <a:r>
              <a:rPr lang="fr-FR" dirty="0">
                <a:highlight>
                  <a:srgbClr val="00FFFF"/>
                </a:highlight>
              </a:rPr>
              <a:t> interactions</a:t>
            </a:r>
            <a:r>
              <a:rPr lang="fr-FR" dirty="0"/>
              <a:t>, impact on </a:t>
            </a:r>
            <a:r>
              <a:rPr lang="fr-FR" dirty="0" err="1"/>
              <a:t>prevention</a:t>
            </a:r>
            <a:r>
              <a:rPr lang="fr-FR" dirty="0"/>
              <a:t> </a:t>
            </a:r>
            <a:r>
              <a:rPr lang="fr-FR" dirty="0" err="1"/>
              <a:t>strategies</a:t>
            </a:r>
            <a:endParaRPr lang="fr-FR" dirty="0"/>
          </a:p>
        </p:txBody>
      </p:sp>
    </p:spTree>
    <p:extLst>
      <p:ext uri="{BB962C8B-B14F-4D97-AF65-F5344CB8AC3E}">
        <p14:creationId xmlns:p14="http://schemas.microsoft.com/office/powerpoint/2010/main" val="247173777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contenu 5">
            <a:extLst>
              <a:ext uri="{FF2B5EF4-FFF2-40B4-BE49-F238E27FC236}">
                <a16:creationId xmlns:a16="http://schemas.microsoft.com/office/drawing/2014/main" id="{B7C4444A-75F3-1EF8-5EC9-79E1EB6D0D7F}"/>
              </a:ext>
            </a:extLst>
          </p:cNvPr>
          <p:cNvSpPr>
            <a:spLocks noGrp="1"/>
          </p:cNvSpPr>
          <p:nvPr>
            <p:ph idx="1"/>
          </p:nvPr>
        </p:nvSpPr>
        <p:spPr/>
        <p:txBody>
          <a:bodyPr>
            <a:normAutofit/>
          </a:bodyPr>
          <a:lstStyle/>
          <a:p>
            <a:pPr marL="285750" indent="-285750">
              <a:buFont typeface="Arial" panose="020B0604020202020204" pitchFamily="34" charset="0"/>
              <a:buChar char="•"/>
            </a:pPr>
            <a:r>
              <a:rPr lang="en-US" sz="2400" dirty="0">
                <a:solidFill>
                  <a:schemeClr val="tx1"/>
                </a:solidFill>
              </a:rPr>
              <a:t>Syndromic / « Complex » PID</a:t>
            </a:r>
          </a:p>
          <a:p>
            <a:pPr marL="285750" indent="-285750">
              <a:buFont typeface="Arial" panose="020B0604020202020204" pitchFamily="34" charset="0"/>
              <a:buChar char="•"/>
            </a:pPr>
            <a:r>
              <a:rPr lang="en-US" sz="2400" dirty="0">
                <a:solidFill>
                  <a:schemeClr val="tx1"/>
                </a:solidFill>
              </a:rPr>
              <a:t>Natural course of the disease — might be unknow yet!</a:t>
            </a:r>
          </a:p>
          <a:p>
            <a:pPr marL="285750" indent="-285750">
              <a:buChar char="•"/>
            </a:pPr>
            <a:r>
              <a:rPr lang="fr-FR" sz="2400" dirty="0" err="1">
                <a:solidFill>
                  <a:schemeClr val="tx1"/>
                </a:solidFill>
              </a:rPr>
              <a:t>Parentality</a:t>
            </a:r>
            <a:r>
              <a:rPr lang="fr-FR" sz="2400" dirty="0">
                <a:solidFill>
                  <a:schemeClr val="tx1"/>
                </a:solidFill>
              </a:rPr>
              <a:t>/</a:t>
            </a:r>
            <a:r>
              <a:rPr lang="fr-FR" sz="2400" dirty="0" err="1">
                <a:solidFill>
                  <a:schemeClr val="tx1"/>
                </a:solidFill>
              </a:rPr>
              <a:t>Pregnancy</a:t>
            </a:r>
            <a:endParaRPr lang="fr-FR" sz="2400" dirty="0">
              <a:solidFill>
                <a:schemeClr val="tx1"/>
              </a:solidFill>
            </a:endParaRPr>
          </a:p>
          <a:p>
            <a:pPr marL="285750" indent="-285750">
              <a:buChar char="•"/>
            </a:pPr>
            <a:r>
              <a:rPr lang="fr-FR" sz="2400" dirty="0" err="1">
                <a:solidFill>
                  <a:schemeClr val="tx1"/>
                </a:solidFill>
              </a:rPr>
              <a:t>Prenatal</a:t>
            </a:r>
            <a:r>
              <a:rPr lang="fr-FR" sz="2400" dirty="0">
                <a:solidFill>
                  <a:schemeClr val="tx1"/>
                </a:solidFill>
              </a:rPr>
              <a:t> </a:t>
            </a:r>
            <a:r>
              <a:rPr lang="fr-FR" sz="2400" dirty="0" err="1">
                <a:solidFill>
                  <a:schemeClr val="tx1"/>
                </a:solidFill>
              </a:rPr>
              <a:t>diagnosis</a:t>
            </a:r>
            <a:endParaRPr lang="fr-FR" sz="2400" dirty="0">
              <a:solidFill>
                <a:schemeClr val="tx1"/>
              </a:solidFill>
            </a:endParaRPr>
          </a:p>
          <a:p>
            <a:pPr marL="285750" indent="-285750">
              <a:buFont typeface="Arial" panose="020B0604020202020204" pitchFamily="34" charset="0"/>
              <a:buChar char="•"/>
            </a:pPr>
            <a:r>
              <a:rPr lang="en-US" sz="2400" dirty="0">
                <a:solidFill>
                  <a:schemeClr val="tx1"/>
                </a:solidFill>
              </a:rPr>
              <a:t>Decision on HSCT </a:t>
            </a:r>
          </a:p>
          <a:p>
            <a:pPr marL="285750" indent="-285750">
              <a:buFont typeface="Arial" panose="020B0604020202020204" pitchFamily="34" charset="0"/>
              <a:buChar char="•"/>
            </a:pPr>
            <a:r>
              <a:rPr lang="en-US" sz="2400" dirty="0">
                <a:solidFill>
                  <a:schemeClr val="tx1"/>
                </a:solidFill>
              </a:rPr>
              <a:t>Sometimes needs another look/search (Panel/WES/WGS)</a:t>
            </a:r>
          </a:p>
          <a:p>
            <a:pPr marL="285750" indent="-285750">
              <a:buFont typeface="Arial" panose="020B0604020202020204" pitchFamily="34" charset="0"/>
              <a:buChar char="•"/>
            </a:pPr>
            <a:r>
              <a:rPr lang="en-US" sz="2400" dirty="0">
                <a:solidFill>
                  <a:schemeClr val="tx1"/>
                </a:solidFill>
              </a:rPr>
              <a:t>Keeping up with the fast pace in genetic discoveries!</a:t>
            </a:r>
          </a:p>
          <a:p>
            <a:pPr marL="285750" indent="-285750">
              <a:buFont typeface="Arial" panose="020B0604020202020204" pitchFamily="34" charset="0"/>
              <a:buChar char="•"/>
            </a:pPr>
            <a:endParaRPr lang="en-US" sz="2400" dirty="0">
              <a:solidFill>
                <a:schemeClr val="tx1"/>
              </a:solidFill>
            </a:endParaRPr>
          </a:p>
          <a:p>
            <a:pPr marL="285750" indent="-285750">
              <a:buFont typeface="Arial" panose="020B0604020202020204" pitchFamily="34" charset="0"/>
              <a:buChar char="•"/>
            </a:pPr>
            <a:endParaRPr lang="en-US" sz="2400" dirty="0">
              <a:solidFill>
                <a:schemeClr val="tx1"/>
              </a:solidFill>
            </a:endParaRPr>
          </a:p>
          <a:p>
            <a:pPr marL="285750" indent="-285750">
              <a:buFont typeface="Arial" panose="020B0604020202020204" pitchFamily="34" charset="0"/>
              <a:buChar char="•"/>
            </a:pPr>
            <a:endParaRPr lang="en-US" sz="2400" dirty="0">
              <a:solidFill>
                <a:schemeClr val="tx1"/>
              </a:solidFill>
            </a:endParaRPr>
          </a:p>
          <a:p>
            <a:pPr marL="285750" indent="-285750">
              <a:buFont typeface="Arial" panose="020B0604020202020204" pitchFamily="34" charset="0"/>
              <a:buChar char="•"/>
            </a:pPr>
            <a:endParaRPr lang="en-US" sz="2400" dirty="0">
              <a:solidFill>
                <a:schemeClr val="tx1"/>
              </a:solidFill>
            </a:endParaRPr>
          </a:p>
          <a:p>
            <a:pPr marL="285750" indent="-285750">
              <a:buFont typeface="Arial" panose="020B0604020202020204" pitchFamily="34" charset="0"/>
              <a:buChar char="•"/>
            </a:pPr>
            <a:endParaRPr lang="en-US" sz="2400" dirty="0">
              <a:solidFill>
                <a:schemeClr val="tx1"/>
              </a:solidFill>
            </a:endParaRPr>
          </a:p>
          <a:p>
            <a:pPr marL="285750" indent="-285750">
              <a:buFont typeface="Arial" panose="020B0604020202020204" pitchFamily="34" charset="0"/>
              <a:buChar char="•"/>
            </a:pPr>
            <a:endParaRPr lang="en-US" sz="2400" dirty="0">
              <a:solidFill>
                <a:schemeClr val="tx1"/>
              </a:solidFill>
            </a:endParaRPr>
          </a:p>
          <a:p>
            <a:pPr marL="285750" indent="-285750">
              <a:buFont typeface="Arial" panose="020B0604020202020204" pitchFamily="34" charset="0"/>
              <a:buChar char="•"/>
            </a:pPr>
            <a:endParaRPr lang="en-US" sz="2400" dirty="0">
              <a:solidFill>
                <a:schemeClr val="tx1"/>
              </a:solidFill>
            </a:endParaRPr>
          </a:p>
        </p:txBody>
      </p:sp>
      <p:sp>
        <p:nvSpPr>
          <p:cNvPr id="7" name="Titre 6">
            <a:extLst>
              <a:ext uri="{FF2B5EF4-FFF2-40B4-BE49-F238E27FC236}">
                <a16:creationId xmlns:a16="http://schemas.microsoft.com/office/drawing/2014/main" id="{8FB4F4ED-00E7-EE01-C1A8-B909F6DAD896}"/>
              </a:ext>
            </a:extLst>
          </p:cNvPr>
          <p:cNvSpPr>
            <a:spLocks noGrp="1"/>
          </p:cNvSpPr>
          <p:nvPr>
            <p:ph type="ctrTitle"/>
          </p:nvPr>
        </p:nvSpPr>
        <p:spPr/>
        <p:txBody>
          <a:bodyPr/>
          <a:lstStyle/>
          <a:p>
            <a:r>
              <a:rPr lang="en-US" dirty="0"/>
              <a:t>Why genetic counseling matters</a:t>
            </a:r>
          </a:p>
        </p:txBody>
      </p:sp>
    </p:spTree>
    <p:extLst>
      <p:ext uri="{BB962C8B-B14F-4D97-AF65-F5344CB8AC3E}">
        <p14:creationId xmlns:p14="http://schemas.microsoft.com/office/powerpoint/2010/main" val="306054378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92B7E3-D4A5-4845-31C3-DEB3B50EAB46}"/>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114C2EDB-33DF-E963-6723-32BAB27811C8}"/>
              </a:ext>
            </a:extLst>
          </p:cNvPr>
          <p:cNvSpPr>
            <a:spLocks noGrp="1"/>
          </p:cNvSpPr>
          <p:nvPr>
            <p:ph type="title"/>
          </p:nvPr>
        </p:nvSpPr>
        <p:spPr/>
        <p:txBody>
          <a:bodyPr/>
          <a:lstStyle/>
          <a:p>
            <a:endParaRPr lang="en-US"/>
          </a:p>
        </p:txBody>
      </p:sp>
      <p:pic>
        <p:nvPicPr>
          <p:cNvPr id="3" name="Google Shape;488;p60">
            <a:extLst>
              <a:ext uri="{FF2B5EF4-FFF2-40B4-BE49-F238E27FC236}">
                <a16:creationId xmlns:a16="http://schemas.microsoft.com/office/drawing/2014/main" id="{2FFC6519-D6D1-58B5-B010-1C6578977ABE}"/>
              </a:ext>
            </a:extLst>
          </p:cNvPr>
          <p:cNvPicPr preferRelativeResize="0"/>
          <p:nvPr/>
        </p:nvPicPr>
        <p:blipFill>
          <a:blip r:embed="rId2">
            <a:alphaModFix/>
          </a:blip>
          <a:stretch>
            <a:fillRect/>
          </a:stretch>
        </p:blipFill>
        <p:spPr>
          <a:xfrm>
            <a:off x="594360" y="1"/>
            <a:ext cx="10915650" cy="6858000"/>
          </a:xfrm>
          <a:prstGeom prst="rect">
            <a:avLst/>
          </a:prstGeom>
          <a:noFill/>
          <a:ln>
            <a:noFill/>
          </a:ln>
        </p:spPr>
      </p:pic>
      <p:sp>
        <p:nvSpPr>
          <p:cNvPr id="4" name="Rectangle : coins arrondis 3">
            <a:extLst>
              <a:ext uri="{FF2B5EF4-FFF2-40B4-BE49-F238E27FC236}">
                <a16:creationId xmlns:a16="http://schemas.microsoft.com/office/drawing/2014/main" id="{42ABEEE4-8BC6-DD7F-E8AF-BBEF8D8E858D}"/>
              </a:ext>
            </a:extLst>
          </p:cNvPr>
          <p:cNvSpPr/>
          <p:nvPr/>
        </p:nvSpPr>
        <p:spPr>
          <a:xfrm>
            <a:off x="1828800" y="4120308"/>
            <a:ext cx="8648241" cy="638979"/>
          </a:xfrm>
          <a:custGeom>
            <a:avLst/>
            <a:gdLst>
              <a:gd name="csX0" fmla="*/ 0 w 8648241"/>
              <a:gd name="csY0" fmla="*/ 106499 h 638979"/>
              <a:gd name="csX1" fmla="*/ 106499 w 8648241"/>
              <a:gd name="csY1" fmla="*/ 0 h 638979"/>
              <a:gd name="csX2" fmla="*/ 668849 w 8648241"/>
              <a:gd name="csY2" fmla="*/ 0 h 638979"/>
              <a:gd name="csX3" fmla="*/ 1231198 w 8648241"/>
              <a:gd name="csY3" fmla="*/ 0 h 638979"/>
              <a:gd name="csX4" fmla="*/ 1624843 w 8648241"/>
              <a:gd name="csY4" fmla="*/ 0 h 638979"/>
              <a:gd name="csX5" fmla="*/ 2102840 w 8648241"/>
              <a:gd name="csY5" fmla="*/ 0 h 638979"/>
              <a:gd name="csX6" fmla="*/ 2749542 w 8648241"/>
              <a:gd name="csY6" fmla="*/ 0 h 638979"/>
              <a:gd name="csX7" fmla="*/ 3227539 w 8648241"/>
              <a:gd name="csY7" fmla="*/ 0 h 638979"/>
              <a:gd name="csX8" fmla="*/ 3789888 w 8648241"/>
              <a:gd name="csY8" fmla="*/ 0 h 638979"/>
              <a:gd name="csX9" fmla="*/ 4183533 w 8648241"/>
              <a:gd name="csY9" fmla="*/ 0 h 638979"/>
              <a:gd name="csX10" fmla="*/ 4661530 w 8648241"/>
              <a:gd name="csY10" fmla="*/ 0 h 638979"/>
              <a:gd name="csX11" fmla="*/ 5139527 w 8648241"/>
              <a:gd name="csY11" fmla="*/ 0 h 638979"/>
              <a:gd name="csX12" fmla="*/ 5870582 w 8648241"/>
              <a:gd name="csY12" fmla="*/ 0 h 638979"/>
              <a:gd name="csX13" fmla="*/ 6264226 w 8648241"/>
              <a:gd name="csY13" fmla="*/ 0 h 638979"/>
              <a:gd name="csX14" fmla="*/ 6742223 w 8648241"/>
              <a:gd name="csY14" fmla="*/ 0 h 638979"/>
              <a:gd name="csX15" fmla="*/ 7473278 w 8648241"/>
              <a:gd name="csY15" fmla="*/ 0 h 638979"/>
              <a:gd name="csX16" fmla="*/ 8541742 w 8648241"/>
              <a:gd name="csY16" fmla="*/ 0 h 638979"/>
              <a:gd name="csX17" fmla="*/ 8648241 w 8648241"/>
              <a:gd name="csY17" fmla="*/ 106499 h 638979"/>
              <a:gd name="csX18" fmla="*/ 8648241 w 8648241"/>
              <a:gd name="csY18" fmla="*/ 532480 h 638979"/>
              <a:gd name="csX19" fmla="*/ 8541742 w 8648241"/>
              <a:gd name="csY19" fmla="*/ 638979 h 638979"/>
              <a:gd name="csX20" fmla="*/ 8232450 w 8648241"/>
              <a:gd name="csY20" fmla="*/ 638979 h 638979"/>
              <a:gd name="csX21" fmla="*/ 7585748 w 8648241"/>
              <a:gd name="csY21" fmla="*/ 638979 h 638979"/>
              <a:gd name="csX22" fmla="*/ 6939046 w 8648241"/>
              <a:gd name="csY22" fmla="*/ 638979 h 638979"/>
              <a:gd name="csX23" fmla="*/ 6207991 w 8648241"/>
              <a:gd name="csY23" fmla="*/ 638979 h 638979"/>
              <a:gd name="csX24" fmla="*/ 5645642 w 8648241"/>
              <a:gd name="csY24" fmla="*/ 638979 h 638979"/>
              <a:gd name="csX25" fmla="*/ 5083292 w 8648241"/>
              <a:gd name="csY25" fmla="*/ 638979 h 638979"/>
              <a:gd name="csX26" fmla="*/ 4689648 w 8648241"/>
              <a:gd name="csY26" fmla="*/ 638979 h 638979"/>
              <a:gd name="csX27" fmla="*/ 4296003 w 8648241"/>
              <a:gd name="csY27" fmla="*/ 638979 h 638979"/>
              <a:gd name="csX28" fmla="*/ 3564949 w 8648241"/>
              <a:gd name="csY28" fmla="*/ 638979 h 638979"/>
              <a:gd name="csX29" fmla="*/ 3002599 w 8648241"/>
              <a:gd name="csY29" fmla="*/ 638979 h 638979"/>
              <a:gd name="csX30" fmla="*/ 2271545 w 8648241"/>
              <a:gd name="csY30" fmla="*/ 638979 h 638979"/>
              <a:gd name="csX31" fmla="*/ 1624843 w 8648241"/>
              <a:gd name="csY31" fmla="*/ 638979 h 638979"/>
              <a:gd name="csX32" fmla="*/ 1315550 w 8648241"/>
              <a:gd name="csY32" fmla="*/ 638979 h 638979"/>
              <a:gd name="csX33" fmla="*/ 584496 w 8648241"/>
              <a:gd name="csY33" fmla="*/ 638979 h 638979"/>
              <a:gd name="csX34" fmla="*/ 106499 w 8648241"/>
              <a:gd name="csY34" fmla="*/ 638979 h 638979"/>
              <a:gd name="csX35" fmla="*/ 0 w 8648241"/>
              <a:gd name="csY35" fmla="*/ 532480 h 638979"/>
              <a:gd name="csX36" fmla="*/ 0 w 8648241"/>
              <a:gd name="csY36" fmla="*/ 106499 h 638979"/>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Lst>
            <a:rect l="l" t="t" r="r" b="b"/>
            <a:pathLst>
              <a:path w="8648241" h="638979" extrusionOk="0">
                <a:moveTo>
                  <a:pt x="0" y="106499"/>
                </a:moveTo>
                <a:cubicBezTo>
                  <a:pt x="6687" y="43547"/>
                  <a:pt x="53148" y="2727"/>
                  <a:pt x="106499" y="0"/>
                </a:cubicBezTo>
                <a:cubicBezTo>
                  <a:pt x="254233" y="-53932"/>
                  <a:pt x="447675" y="66509"/>
                  <a:pt x="668849" y="0"/>
                </a:cubicBezTo>
                <a:cubicBezTo>
                  <a:pt x="890023" y="-66509"/>
                  <a:pt x="974770" y="4880"/>
                  <a:pt x="1231198" y="0"/>
                </a:cubicBezTo>
                <a:cubicBezTo>
                  <a:pt x="1487626" y="-4880"/>
                  <a:pt x="1490385" y="4623"/>
                  <a:pt x="1624843" y="0"/>
                </a:cubicBezTo>
                <a:cubicBezTo>
                  <a:pt x="1759301" y="-4623"/>
                  <a:pt x="1886937" y="9983"/>
                  <a:pt x="2102840" y="0"/>
                </a:cubicBezTo>
                <a:cubicBezTo>
                  <a:pt x="2318743" y="-9983"/>
                  <a:pt x="2459914" y="2073"/>
                  <a:pt x="2749542" y="0"/>
                </a:cubicBezTo>
                <a:cubicBezTo>
                  <a:pt x="3039170" y="-2073"/>
                  <a:pt x="3052055" y="6718"/>
                  <a:pt x="3227539" y="0"/>
                </a:cubicBezTo>
                <a:cubicBezTo>
                  <a:pt x="3403023" y="-6718"/>
                  <a:pt x="3566838" y="28881"/>
                  <a:pt x="3789888" y="0"/>
                </a:cubicBezTo>
                <a:cubicBezTo>
                  <a:pt x="4012938" y="-28881"/>
                  <a:pt x="4059563" y="28566"/>
                  <a:pt x="4183533" y="0"/>
                </a:cubicBezTo>
                <a:cubicBezTo>
                  <a:pt x="4307503" y="-28566"/>
                  <a:pt x="4519302" y="27950"/>
                  <a:pt x="4661530" y="0"/>
                </a:cubicBezTo>
                <a:cubicBezTo>
                  <a:pt x="4803758" y="-27950"/>
                  <a:pt x="5033574" y="5231"/>
                  <a:pt x="5139527" y="0"/>
                </a:cubicBezTo>
                <a:cubicBezTo>
                  <a:pt x="5245480" y="-5231"/>
                  <a:pt x="5622867" y="72820"/>
                  <a:pt x="5870582" y="0"/>
                </a:cubicBezTo>
                <a:cubicBezTo>
                  <a:pt x="6118298" y="-72820"/>
                  <a:pt x="6109264" y="44071"/>
                  <a:pt x="6264226" y="0"/>
                </a:cubicBezTo>
                <a:cubicBezTo>
                  <a:pt x="6419188" y="-44071"/>
                  <a:pt x="6578141" y="13081"/>
                  <a:pt x="6742223" y="0"/>
                </a:cubicBezTo>
                <a:cubicBezTo>
                  <a:pt x="6906305" y="-13081"/>
                  <a:pt x="7140148" y="87502"/>
                  <a:pt x="7473278" y="0"/>
                </a:cubicBezTo>
                <a:cubicBezTo>
                  <a:pt x="7806409" y="-87502"/>
                  <a:pt x="8053971" y="55378"/>
                  <a:pt x="8541742" y="0"/>
                </a:cubicBezTo>
                <a:cubicBezTo>
                  <a:pt x="8586097" y="-9658"/>
                  <a:pt x="8659382" y="54010"/>
                  <a:pt x="8648241" y="106499"/>
                </a:cubicBezTo>
                <a:cubicBezTo>
                  <a:pt x="8691711" y="219915"/>
                  <a:pt x="8599459" y="417491"/>
                  <a:pt x="8648241" y="532480"/>
                </a:cubicBezTo>
                <a:cubicBezTo>
                  <a:pt x="8645875" y="589458"/>
                  <a:pt x="8610406" y="645514"/>
                  <a:pt x="8541742" y="638979"/>
                </a:cubicBezTo>
                <a:cubicBezTo>
                  <a:pt x="8450861" y="675902"/>
                  <a:pt x="8328078" y="632726"/>
                  <a:pt x="8232450" y="638979"/>
                </a:cubicBezTo>
                <a:cubicBezTo>
                  <a:pt x="8136822" y="645232"/>
                  <a:pt x="7734014" y="637373"/>
                  <a:pt x="7585748" y="638979"/>
                </a:cubicBezTo>
                <a:cubicBezTo>
                  <a:pt x="7437482" y="640585"/>
                  <a:pt x="7106715" y="574528"/>
                  <a:pt x="6939046" y="638979"/>
                </a:cubicBezTo>
                <a:cubicBezTo>
                  <a:pt x="6771377" y="703430"/>
                  <a:pt x="6381416" y="595790"/>
                  <a:pt x="6207991" y="638979"/>
                </a:cubicBezTo>
                <a:cubicBezTo>
                  <a:pt x="6034567" y="682168"/>
                  <a:pt x="5905874" y="614334"/>
                  <a:pt x="5645642" y="638979"/>
                </a:cubicBezTo>
                <a:cubicBezTo>
                  <a:pt x="5385410" y="663624"/>
                  <a:pt x="5308388" y="589233"/>
                  <a:pt x="5083292" y="638979"/>
                </a:cubicBezTo>
                <a:cubicBezTo>
                  <a:pt x="4858196" y="688725"/>
                  <a:pt x="4783650" y="613339"/>
                  <a:pt x="4689648" y="638979"/>
                </a:cubicBezTo>
                <a:cubicBezTo>
                  <a:pt x="4595646" y="664619"/>
                  <a:pt x="4416050" y="636790"/>
                  <a:pt x="4296003" y="638979"/>
                </a:cubicBezTo>
                <a:cubicBezTo>
                  <a:pt x="4175956" y="641168"/>
                  <a:pt x="3776827" y="627503"/>
                  <a:pt x="3564949" y="638979"/>
                </a:cubicBezTo>
                <a:cubicBezTo>
                  <a:pt x="3353071" y="650455"/>
                  <a:pt x="3212446" y="584733"/>
                  <a:pt x="3002599" y="638979"/>
                </a:cubicBezTo>
                <a:cubicBezTo>
                  <a:pt x="2792752" y="693225"/>
                  <a:pt x="2455888" y="593840"/>
                  <a:pt x="2271545" y="638979"/>
                </a:cubicBezTo>
                <a:cubicBezTo>
                  <a:pt x="2087202" y="684118"/>
                  <a:pt x="1834999" y="590151"/>
                  <a:pt x="1624843" y="638979"/>
                </a:cubicBezTo>
                <a:cubicBezTo>
                  <a:pt x="1414687" y="687807"/>
                  <a:pt x="1392783" y="635527"/>
                  <a:pt x="1315550" y="638979"/>
                </a:cubicBezTo>
                <a:cubicBezTo>
                  <a:pt x="1238317" y="642431"/>
                  <a:pt x="860092" y="624284"/>
                  <a:pt x="584496" y="638979"/>
                </a:cubicBezTo>
                <a:cubicBezTo>
                  <a:pt x="308900" y="653674"/>
                  <a:pt x="211017" y="604221"/>
                  <a:pt x="106499" y="638979"/>
                </a:cubicBezTo>
                <a:cubicBezTo>
                  <a:pt x="44529" y="640776"/>
                  <a:pt x="-7113" y="600238"/>
                  <a:pt x="0" y="532480"/>
                </a:cubicBezTo>
                <a:cubicBezTo>
                  <a:pt x="-47279" y="378466"/>
                  <a:pt x="41038" y="282155"/>
                  <a:pt x="0" y="106499"/>
                </a:cubicBezTo>
                <a:close/>
              </a:path>
            </a:pathLst>
          </a:custGeom>
          <a:noFill/>
          <a:ln w="38100">
            <a:solidFill>
              <a:srgbClr val="FF0000"/>
            </a:solidFill>
            <a:extLst>
              <a:ext uri="{C807C97D-BFC1-408E-A445-0C87EB9F89A2}">
                <ask:lineSketchStyleProps xmlns:ask="http://schemas.microsoft.com/office/drawing/2018/sketchyshapes" sd="3307109053">
                  <a:prstGeom prst="roundRect">
                    <a:avLst/>
                  </a:prstGeom>
                  <ask:type>
                    <ask:lineSketchScribbl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Rectangle : coins arrondis 4">
            <a:extLst>
              <a:ext uri="{FF2B5EF4-FFF2-40B4-BE49-F238E27FC236}">
                <a16:creationId xmlns:a16="http://schemas.microsoft.com/office/drawing/2014/main" id="{772044FB-887F-B50F-43A7-E0944F07C483}"/>
              </a:ext>
            </a:extLst>
          </p:cNvPr>
          <p:cNvSpPr/>
          <p:nvPr/>
        </p:nvSpPr>
        <p:spPr>
          <a:xfrm>
            <a:off x="3503365" y="1737508"/>
            <a:ext cx="6797406" cy="638979"/>
          </a:xfrm>
          <a:custGeom>
            <a:avLst/>
            <a:gdLst>
              <a:gd name="csX0" fmla="*/ 0 w 6797406"/>
              <a:gd name="csY0" fmla="*/ 106499 h 638979"/>
              <a:gd name="csX1" fmla="*/ 106499 w 6797406"/>
              <a:gd name="csY1" fmla="*/ 0 h 638979"/>
              <a:gd name="csX2" fmla="*/ 705082 w 6797406"/>
              <a:gd name="csY2" fmla="*/ 0 h 638979"/>
              <a:gd name="csX3" fmla="*/ 1303664 w 6797406"/>
              <a:gd name="csY3" fmla="*/ 0 h 638979"/>
              <a:gd name="csX4" fmla="*/ 1770558 w 6797406"/>
              <a:gd name="csY4" fmla="*/ 0 h 638979"/>
              <a:gd name="csX5" fmla="*/ 2303297 w 6797406"/>
              <a:gd name="csY5" fmla="*/ 0 h 638979"/>
              <a:gd name="csX6" fmla="*/ 2967724 w 6797406"/>
              <a:gd name="csY6" fmla="*/ 0 h 638979"/>
              <a:gd name="csX7" fmla="*/ 3500462 w 6797406"/>
              <a:gd name="csY7" fmla="*/ 0 h 638979"/>
              <a:gd name="csX8" fmla="*/ 4099045 w 6797406"/>
              <a:gd name="csY8" fmla="*/ 0 h 638979"/>
              <a:gd name="csX9" fmla="*/ 4565939 w 6797406"/>
              <a:gd name="csY9" fmla="*/ 0 h 638979"/>
              <a:gd name="csX10" fmla="*/ 5098677 w 6797406"/>
              <a:gd name="csY10" fmla="*/ 0 h 638979"/>
              <a:gd name="csX11" fmla="*/ 5631416 w 6797406"/>
              <a:gd name="csY11" fmla="*/ 0 h 638979"/>
              <a:gd name="csX12" fmla="*/ 6690907 w 6797406"/>
              <a:gd name="csY12" fmla="*/ 0 h 638979"/>
              <a:gd name="csX13" fmla="*/ 6797406 w 6797406"/>
              <a:gd name="csY13" fmla="*/ 106499 h 638979"/>
              <a:gd name="csX14" fmla="*/ 6797406 w 6797406"/>
              <a:gd name="csY14" fmla="*/ 532480 h 638979"/>
              <a:gd name="csX15" fmla="*/ 6690907 w 6797406"/>
              <a:gd name="csY15" fmla="*/ 638979 h 638979"/>
              <a:gd name="csX16" fmla="*/ 6092324 w 6797406"/>
              <a:gd name="csY16" fmla="*/ 638979 h 638979"/>
              <a:gd name="csX17" fmla="*/ 5493742 w 6797406"/>
              <a:gd name="csY17" fmla="*/ 638979 h 638979"/>
              <a:gd name="csX18" fmla="*/ 4763471 w 6797406"/>
              <a:gd name="csY18" fmla="*/ 638979 h 638979"/>
              <a:gd name="csX19" fmla="*/ 4099045 w 6797406"/>
              <a:gd name="csY19" fmla="*/ 638979 h 638979"/>
              <a:gd name="csX20" fmla="*/ 3434618 w 6797406"/>
              <a:gd name="csY20" fmla="*/ 638979 h 638979"/>
              <a:gd name="csX21" fmla="*/ 2770191 w 6797406"/>
              <a:gd name="csY21" fmla="*/ 638979 h 638979"/>
              <a:gd name="csX22" fmla="*/ 2105765 w 6797406"/>
              <a:gd name="csY22" fmla="*/ 638979 h 638979"/>
              <a:gd name="csX23" fmla="*/ 1375494 w 6797406"/>
              <a:gd name="csY23" fmla="*/ 638979 h 638979"/>
              <a:gd name="csX24" fmla="*/ 776911 w 6797406"/>
              <a:gd name="csY24" fmla="*/ 638979 h 638979"/>
              <a:gd name="csX25" fmla="*/ 106499 w 6797406"/>
              <a:gd name="csY25" fmla="*/ 638979 h 638979"/>
              <a:gd name="csX26" fmla="*/ 0 w 6797406"/>
              <a:gd name="csY26" fmla="*/ 532480 h 638979"/>
              <a:gd name="csX27" fmla="*/ 0 w 6797406"/>
              <a:gd name="csY27" fmla="*/ 106499 h 638979"/>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Lst>
            <a:rect l="l" t="t" r="r" b="b"/>
            <a:pathLst>
              <a:path w="6797406" h="638979" extrusionOk="0">
                <a:moveTo>
                  <a:pt x="0" y="106499"/>
                </a:moveTo>
                <a:cubicBezTo>
                  <a:pt x="6687" y="43547"/>
                  <a:pt x="53148" y="2727"/>
                  <a:pt x="106499" y="0"/>
                </a:cubicBezTo>
                <a:cubicBezTo>
                  <a:pt x="328512" y="-67759"/>
                  <a:pt x="546845" y="28371"/>
                  <a:pt x="705082" y="0"/>
                </a:cubicBezTo>
                <a:cubicBezTo>
                  <a:pt x="863319" y="-28371"/>
                  <a:pt x="1106260" y="70912"/>
                  <a:pt x="1303664" y="0"/>
                </a:cubicBezTo>
                <a:cubicBezTo>
                  <a:pt x="1501068" y="-70912"/>
                  <a:pt x="1564318" y="18677"/>
                  <a:pt x="1770558" y="0"/>
                </a:cubicBezTo>
                <a:cubicBezTo>
                  <a:pt x="1976798" y="-18677"/>
                  <a:pt x="2188431" y="61800"/>
                  <a:pt x="2303297" y="0"/>
                </a:cubicBezTo>
                <a:cubicBezTo>
                  <a:pt x="2418163" y="-61800"/>
                  <a:pt x="2756521" y="30042"/>
                  <a:pt x="2967724" y="0"/>
                </a:cubicBezTo>
                <a:cubicBezTo>
                  <a:pt x="3178927" y="-30042"/>
                  <a:pt x="3330321" y="61240"/>
                  <a:pt x="3500462" y="0"/>
                </a:cubicBezTo>
                <a:cubicBezTo>
                  <a:pt x="3670603" y="-61240"/>
                  <a:pt x="3894655" y="52537"/>
                  <a:pt x="4099045" y="0"/>
                </a:cubicBezTo>
                <a:cubicBezTo>
                  <a:pt x="4303435" y="-52537"/>
                  <a:pt x="4408829" y="55264"/>
                  <a:pt x="4565939" y="0"/>
                </a:cubicBezTo>
                <a:cubicBezTo>
                  <a:pt x="4723049" y="-55264"/>
                  <a:pt x="4974895" y="60692"/>
                  <a:pt x="5098677" y="0"/>
                </a:cubicBezTo>
                <a:cubicBezTo>
                  <a:pt x="5222459" y="-60692"/>
                  <a:pt x="5438254" y="57391"/>
                  <a:pt x="5631416" y="0"/>
                </a:cubicBezTo>
                <a:cubicBezTo>
                  <a:pt x="5824578" y="-57391"/>
                  <a:pt x="6300812" y="2285"/>
                  <a:pt x="6690907" y="0"/>
                </a:cubicBezTo>
                <a:cubicBezTo>
                  <a:pt x="6740617" y="-1837"/>
                  <a:pt x="6809632" y="45363"/>
                  <a:pt x="6797406" y="106499"/>
                </a:cubicBezTo>
                <a:cubicBezTo>
                  <a:pt x="6822967" y="313924"/>
                  <a:pt x="6764844" y="414889"/>
                  <a:pt x="6797406" y="532480"/>
                </a:cubicBezTo>
                <a:cubicBezTo>
                  <a:pt x="6806223" y="593647"/>
                  <a:pt x="6751137" y="638106"/>
                  <a:pt x="6690907" y="638979"/>
                </a:cubicBezTo>
                <a:cubicBezTo>
                  <a:pt x="6494578" y="639101"/>
                  <a:pt x="6348667" y="615404"/>
                  <a:pt x="6092324" y="638979"/>
                </a:cubicBezTo>
                <a:cubicBezTo>
                  <a:pt x="5835981" y="662554"/>
                  <a:pt x="5750883" y="621858"/>
                  <a:pt x="5493742" y="638979"/>
                </a:cubicBezTo>
                <a:cubicBezTo>
                  <a:pt x="5236601" y="656100"/>
                  <a:pt x="5011680" y="622956"/>
                  <a:pt x="4763471" y="638979"/>
                </a:cubicBezTo>
                <a:cubicBezTo>
                  <a:pt x="4515262" y="655002"/>
                  <a:pt x="4237001" y="579683"/>
                  <a:pt x="4099045" y="638979"/>
                </a:cubicBezTo>
                <a:cubicBezTo>
                  <a:pt x="3961089" y="698275"/>
                  <a:pt x="3758776" y="630899"/>
                  <a:pt x="3434618" y="638979"/>
                </a:cubicBezTo>
                <a:cubicBezTo>
                  <a:pt x="3110460" y="647059"/>
                  <a:pt x="2938459" y="581105"/>
                  <a:pt x="2770191" y="638979"/>
                </a:cubicBezTo>
                <a:cubicBezTo>
                  <a:pt x="2601923" y="696853"/>
                  <a:pt x="2306400" y="616395"/>
                  <a:pt x="2105765" y="638979"/>
                </a:cubicBezTo>
                <a:cubicBezTo>
                  <a:pt x="1905130" y="661563"/>
                  <a:pt x="1570753" y="594997"/>
                  <a:pt x="1375494" y="638979"/>
                </a:cubicBezTo>
                <a:cubicBezTo>
                  <a:pt x="1180235" y="682961"/>
                  <a:pt x="992561" y="625619"/>
                  <a:pt x="776911" y="638979"/>
                </a:cubicBezTo>
                <a:cubicBezTo>
                  <a:pt x="561261" y="652339"/>
                  <a:pt x="400785" y="600364"/>
                  <a:pt x="106499" y="638979"/>
                </a:cubicBezTo>
                <a:cubicBezTo>
                  <a:pt x="52701" y="643700"/>
                  <a:pt x="-4227" y="592761"/>
                  <a:pt x="0" y="532480"/>
                </a:cubicBezTo>
                <a:cubicBezTo>
                  <a:pt x="-21226" y="332652"/>
                  <a:pt x="18418" y="250345"/>
                  <a:pt x="0" y="106499"/>
                </a:cubicBezTo>
                <a:close/>
              </a:path>
            </a:pathLst>
          </a:custGeom>
          <a:noFill/>
          <a:ln w="38100">
            <a:solidFill>
              <a:srgbClr val="FF0000"/>
            </a:solidFill>
            <a:extLst>
              <a:ext uri="{C807C97D-BFC1-408E-A445-0C87EB9F89A2}">
                <ask:lineSketchStyleProps xmlns:ask="http://schemas.microsoft.com/office/drawing/2018/sketchyshapes" sd="3307109053">
                  <a:prstGeom prst="roundRect">
                    <a:avLst/>
                  </a:prstGeom>
                  <ask:type>
                    <ask:lineSketchScribbl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8580587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descr="Une image contenant texte, capture d’écran, habits, Visage humain&#10;&#10;Le contenu généré par l’IA peut être incorrect.">
            <a:extLst>
              <a:ext uri="{FF2B5EF4-FFF2-40B4-BE49-F238E27FC236}">
                <a16:creationId xmlns:a16="http://schemas.microsoft.com/office/drawing/2014/main" id="{F91E5BDB-2972-B8B2-9860-D8DF1DB75E0A}"/>
              </a:ext>
            </a:extLst>
          </p:cNvPr>
          <p:cNvPicPr>
            <a:picLocks noChangeAspect="1"/>
          </p:cNvPicPr>
          <p:nvPr/>
        </p:nvPicPr>
        <p:blipFill>
          <a:blip r:embed="rId2"/>
          <a:srcRect l="5988" r="5966" b="48095"/>
          <a:stretch>
            <a:fillRect/>
          </a:stretch>
        </p:blipFill>
        <p:spPr>
          <a:xfrm>
            <a:off x="3066200" y="1295156"/>
            <a:ext cx="6059599" cy="4451432"/>
          </a:xfrm>
          <a:prstGeom prst="rect">
            <a:avLst/>
          </a:prstGeom>
        </p:spPr>
      </p:pic>
      <p:pic>
        <p:nvPicPr>
          <p:cNvPr id="3" name="Image 2">
            <a:extLst>
              <a:ext uri="{FF2B5EF4-FFF2-40B4-BE49-F238E27FC236}">
                <a16:creationId xmlns:a16="http://schemas.microsoft.com/office/drawing/2014/main" id="{676D1DBF-C2E6-25E9-A3CF-704C82A32F4E}"/>
              </a:ext>
            </a:extLst>
          </p:cNvPr>
          <p:cNvPicPr>
            <a:picLocks noChangeAspect="1"/>
          </p:cNvPicPr>
          <p:nvPr/>
        </p:nvPicPr>
        <p:blipFill>
          <a:blip r:embed="rId3"/>
          <a:stretch>
            <a:fillRect/>
          </a:stretch>
        </p:blipFill>
        <p:spPr>
          <a:xfrm>
            <a:off x="1046602" y="5548099"/>
            <a:ext cx="5797323" cy="1328824"/>
          </a:xfrm>
          <a:prstGeom prst="rect">
            <a:avLst/>
          </a:prstGeom>
        </p:spPr>
      </p:pic>
      <p:pic>
        <p:nvPicPr>
          <p:cNvPr id="7" name="Image 6">
            <a:extLst>
              <a:ext uri="{FF2B5EF4-FFF2-40B4-BE49-F238E27FC236}">
                <a16:creationId xmlns:a16="http://schemas.microsoft.com/office/drawing/2014/main" id="{0E4C3DE9-A164-90F1-0639-200EA4DE193F}"/>
              </a:ext>
            </a:extLst>
          </p:cNvPr>
          <p:cNvPicPr>
            <a:picLocks noChangeAspect="1"/>
          </p:cNvPicPr>
          <p:nvPr/>
        </p:nvPicPr>
        <p:blipFill>
          <a:blip r:embed="rId4"/>
          <a:stretch>
            <a:fillRect/>
          </a:stretch>
        </p:blipFill>
        <p:spPr>
          <a:xfrm>
            <a:off x="7772400" y="5969000"/>
            <a:ext cx="2235200" cy="889000"/>
          </a:xfrm>
          <a:prstGeom prst="rect">
            <a:avLst/>
          </a:prstGeom>
        </p:spPr>
      </p:pic>
      <p:pic>
        <p:nvPicPr>
          <p:cNvPr id="9" name="Image 8">
            <a:extLst>
              <a:ext uri="{FF2B5EF4-FFF2-40B4-BE49-F238E27FC236}">
                <a16:creationId xmlns:a16="http://schemas.microsoft.com/office/drawing/2014/main" id="{96D33F60-C9B8-DB7E-B53C-D71C3A1CBA83}"/>
              </a:ext>
            </a:extLst>
          </p:cNvPr>
          <p:cNvPicPr>
            <a:picLocks noChangeAspect="1"/>
          </p:cNvPicPr>
          <p:nvPr/>
        </p:nvPicPr>
        <p:blipFill>
          <a:blip r:embed="rId5"/>
          <a:stretch>
            <a:fillRect/>
          </a:stretch>
        </p:blipFill>
        <p:spPr>
          <a:xfrm>
            <a:off x="903382" y="154264"/>
            <a:ext cx="6869017" cy="1341161"/>
          </a:xfrm>
          <a:prstGeom prst="rect">
            <a:avLst/>
          </a:prstGeom>
        </p:spPr>
      </p:pic>
      <p:pic>
        <p:nvPicPr>
          <p:cNvPr id="4" name="Picture 4">
            <a:extLst>
              <a:ext uri="{FF2B5EF4-FFF2-40B4-BE49-F238E27FC236}">
                <a16:creationId xmlns:a16="http://schemas.microsoft.com/office/drawing/2014/main" id="{369745CF-D305-71EE-5402-7F82B16669F2}"/>
              </a:ext>
            </a:extLst>
          </p:cNvPr>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10722313" y="179458"/>
            <a:ext cx="1396392" cy="138270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 name="Image 7">
            <a:extLst>
              <a:ext uri="{FF2B5EF4-FFF2-40B4-BE49-F238E27FC236}">
                <a16:creationId xmlns:a16="http://schemas.microsoft.com/office/drawing/2014/main" id="{30A7B4F8-4C59-0156-EF1A-E23B578F24A2}"/>
              </a:ext>
            </a:extLst>
          </p:cNvPr>
          <p:cNvPicPr>
            <a:picLocks noChangeAspect="1"/>
          </p:cNvPicPr>
          <p:nvPr/>
        </p:nvPicPr>
        <p:blipFill>
          <a:blip r:embed="rId7"/>
          <a:stretch>
            <a:fillRect/>
          </a:stretch>
        </p:blipFill>
        <p:spPr>
          <a:xfrm>
            <a:off x="6843925" y="179458"/>
            <a:ext cx="3759200" cy="876300"/>
          </a:xfrm>
          <a:prstGeom prst="rect">
            <a:avLst/>
          </a:prstGeom>
        </p:spPr>
      </p:pic>
    </p:spTree>
    <p:extLst>
      <p:ext uri="{BB962C8B-B14F-4D97-AF65-F5344CB8AC3E}">
        <p14:creationId xmlns:p14="http://schemas.microsoft.com/office/powerpoint/2010/main" val="403559995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204363"/>
            <a:ext cx="12192000" cy="1143000"/>
          </a:xfrm>
        </p:spPr>
        <p:txBody>
          <a:bodyPr>
            <a:noAutofit/>
          </a:bodyPr>
          <a:lstStyle/>
          <a:p>
            <a:pPr algn="ctr"/>
            <a:r>
              <a:rPr lang="en-US" sz="3600" b="1" dirty="0"/>
              <a:t>The transition process to adult health care system: Key Points</a:t>
            </a:r>
            <a:endParaRPr lang="fr-FR" sz="3600" dirty="0"/>
          </a:p>
        </p:txBody>
      </p:sp>
      <p:sp>
        <p:nvSpPr>
          <p:cNvPr id="3" name="Espace réservé du contenu 2"/>
          <p:cNvSpPr>
            <a:spLocks noGrp="1"/>
          </p:cNvSpPr>
          <p:nvPr>
            <p:ph idx="1"/>
          </p:nvPr>
        </p:nvSpPr>
        <p:spPr>
          <a:xfrm>
            <a:off x="1727666" y="952655"/>
            <a:ext cx="8483134" cy="4628456"/>
          </a:xfrm>
        </p:spPr>
        <p:txBody>
          <a:bodyPr>
            <a:noAutofit/>
          </a:bodyPr>
          <a:lstStyle/>
          <a:p>
            <a:r>
              <a:rPr lang="fr-FR" sz="2400" dirty="0" err="1"/>
              <a:t>Aim</a:t>
            </a:r>
            <a:r>
              <a:rPr lang="fr-FR" sz="2400" dirty="0"/>
              <a:t> </a:t>
            </a:r>
            <a:r>
              <a:rPr lang="fr-FR" sz="2400" dirty="0" err="1"/>
              <a:t>at</a:t>
            </a:r>
            <a:r>
              <a:rPr lang="fr-FR" sz="2400" dirty="0"/>
              <a:t> </a:t>
            </a:r>
            <a:r>
              <a:rPr lang="fr-FR" sz="2400" dirty="0" err="1"/>
              <a:t>optimizing</a:t>
            </a:r>
            <a:r>
              <a:rPr lang="fr-FR" sz="2400" dirty="0"/>
              <a:t> </a:t>
            </a:r>
            <a:r>
              <a:rPr lang="fr-FR" sz="2400" dirty="0" err="1"/>
              <a:t>health</a:t>
            </a:r>
            <a:r>
              <a:rPr lang="fr-FR" sz="2400" dirty="0"/>
              <a:t> and </a:t>
            </a:r>
            <a:r>
              <a:rPr lang="fr-FR" sz="2400" dirty="0" err="1"/>
              <a:t>facilitating</a:t>
            </a:r>
            <a:r>
              <a:rPr lang="fr-FR" sz="2400" dirty="0"/>
              <a:t> </a:t>
            </a:r>
            <a:r>
              <a:rPr lang="fr-FR" sz="2400" dirty="0" err="1"/>
              <a:t>each</a:t>
            </a:r>
            <a:r>
              <a:rPr lang="fr-FR" sz="2400" dirty="0"/>
              <a:t> </a:t>
            </a:r>
            <a:r>
              <a:rPr lang="fr-FR" sz="2400" dirty="0" err="1"/>
              <a:t>young</a:t>
            </a:r>
            <a:r>
              <a:rPr lang="fr-FR" sz="2400" dirty="0"/>
              <a:t> </a:t>
            </a:r>
            <a:r>
              <a:rPr lang="fr-FR" sz="2400" dirty="0" err="1"/>
              <a:t>person’s</a:t>
            </a:r>
            <a:r>
              <a:rPr lang="fr-FR" sz="2400" dirty="0"/>
              <a:t> </a:t>
            </a:r>
            <a:r>
              <a:rPr lang="fr-FR" sz="2400" dirty="0" err="1">
                <a:solidFill>
                  <a:srgbClr val="FF0000"/>
                </a:solidFill>
              </a:rPr>
              <a:t>attaining</a:t>
            </a:r>
            <a:r>
              <a:rPr lang="fr-FR" sz="2400" dirty="0">
                <a:solidFill>
                  <a:srgbClr val="FF0000"/>
                </a:solidFill>
              </a:rPr>
              <a:t> </a:t>
            </a:r>
            <a:r>
              <a:rPr lang="fr-FR" sz="2400" dirty="0" err="1">
                <a:solidFill>
                  <a:srgbClr val="FF0000"/>
                </a:solidFill>
              </a:rPr>
              <a:t>his</a:t>
            </a:r>
            <a:r>
              <a:rPr lang="fr-FR" sz="2400" dirty="0">
                <a:solidFill>
                  <a:srgbClr val="FF0000"/>
                </a:solidFill>
              </a:rPr>
              <a:t> or </a:t>
            </a:r>
            <a:r>
              <a:rPr lang="fr-FR" sz="2400" dirty="0" err="1">
                <a:solidFill>
                  <a:srgbClr val="FF0000"/>
                </a:solidFill>
              </a:rPr>
              <a:t>her</a:t>
            </a:r>
            <a:r>
              <a:rPr lang="fr-FR" sz="2400" dirty="0">
                <a:solidFill>
                  <a:srgbClr val="FF0000"/>
                </a:solidFill>
              </a:rPr>
              <a:t> maximum </a:t>
            </a:r>
            <a:r>
              <a:rPr lang="fr-FR" sz="2400" dirty="0" err="1">
                <a:solidFill>
                  <a:srgbClr val="FF0000"/>
                </a:solidFill>
              </a:rPr>
              <a:t>potential</a:t>
            </a:r>
            <a:endParaRPr lang="fr-FR" sz="2400" dirty="0">
              <a:solidFill>
                <a:srgbClr val="FF0000"/>
              </a:solidFill>
            </a:endParaRPr>
          </a:p>
          <a:p>
            <a:pPr lvl="1"/>
            <a:r>
              <a:rPr lang="fr-FR" sz="1400" dirty="0"/>
              <a:t>(</a:t>
            </a:r>
            <a:r>
              <a:rPr lang="fr-FR" sz="1400" b="1" dirty="0"/>
              <a:t>Position </a:t>
            </a:r>
            <a:r>
              <a:rPr lang="fr-FR" sz="1400" b="1" dirty="0" err="1"/>
              <a:t>paper</a:t>
            </a:r>
            <a:r>
              <a:rPr lang="fr-FR" sz="1400" b="1" dirty="0"/>
              <a:t> of the Society for Adolescent </a:t>
            </a:r>
            <a:r>
              <a:rPr lang="fr-FR" sz="1400" b="1" dirty="0" err="1"/>
              <a:t>Health</a:t>
            </a:r>
            <a:r>
              <a:rPr lang="fr-FR" sz="1400" b="1" dirty="0"/>
              <a:t> and </a:t>
            </a:r>
            <a:r>
              <a:rPr lang="fr-FR" sz="1400" b="1" dirty="0" err="1"/>
              <a:t>Medicine</a:t>
            </a:r>
            <a:r>
              <a:rPr lang="fr-FR" sz="1400" b="1" dirty="0"/>
              <a:t> </a:t>
            </a:r>
            <a:r>
              <a:rPr lang="fr-FR" sz="1400" i="1" dirty="0" err="1"/>
              <a:t>Rosen</a:t>
            </a:r>
            <a:r>
              <a:rPr lang="fr-FR" sz="1400" i="1" dirty="0"/>
              <a:t> et al., J. </a:t>
            </a:r>
            <a:r>
              <a:rPr lang="fr-FR" sz="1400" i="1" dirty="0" err="1"/>
              <a:t>Adol</a:t>
            </a:r>
            <a:r>
              <a:rPr lang="fr-FR" sz="1400" i="1" dirty="0"/>
              <a:t>. </a:t>
            </a:r>
            <a:r>
              <a:rPr lang="fr-FR" sz="1400" i="1" dirty="0" err="1"/>
              <a:t>Health</a:t>
            </a:r>
            <a:r>
              <a:rPr lang="fr-FR" sz="1400" i="1" dirty="0"/>
              <a:t>, 2003)</a:t>
            </a:r>
            <a:endParaRPr lang="fr-FR" dirty="0"/>
          </a:p>
          <a:p>
            <a:pPr algn="just" fontAlgn="base"/>
            <a:r>
              <a:rPr lang="en-US" sz="2400" dirty="0">
                <a:solidFill>
                  <a:srgbClr val="FF6600"/>
                </a:solidFill>
              </a:rPr>
              <a:t>Should start early</a:t>
            </a:r>
            <a:r>
              <a:rPr lang="en-US" sz="2400" dirty="0"/>
              <a:t> and doesn't end when the teenager leaves the pediatric system</a:t>
            </a:r>
          </a:p>
          <a:p>
            <a:pPr algn="just" fontAlgn="base"/>
            <a:r>
              <a:rPr lang="en-US" sz="2400" dirty="0">
                <a:solidFill>
                  <a:srgbClr val="B3A2C7"/>
                </a:solidFill>
              </a:rPr>
              <a:t>Parents/caregivers &amp; primary care provider</a:t>
            </a:r>
            <a:r>
              <a:rPr lang="en-US" sz="2400" dirty="0"/>
              <a:t> have a role to play</a:t>
            </a:r>
          </a:p>
          <a:p>
            <a:pPr algn="just" fontAlgn="base"/>
            <a:r>
              <a:rPr lang="en-US" sz="2400" dirty="0"/>
              <a:t>Transition period is the </a:t>
            </a:r>
            <a:r>
              <a:rPr lang="en-US" sz="2400" dirty="0">
                <a:solidFill>
                  <a:srgbClr val="3366FF"/>
                </a:solidFill>
              </a:rPr>
              <a:t>ideal time to re-think diagnosis and management (incl. psychosocial screening)</a:t>
            </a:r>
          </a:p>
          <a:p>
            <a:pPr algn="just" fontAlgn="base"/>
            <a:r>
              <a:rPr lang="en-US" sz="2400" dirty="0">
                <a:solidFill>
                  <a:schemeClr val="accent2">
                    <a:lumMod val="60000"/>
                    <a:lumOff val="40000"/>
                  </a:schemeClr>
                </a:solidFill>
              </a:rPr>
              <a:t>Negative genetic investigations</a:t>
            </a:r>
            <a:r>
              <a:rPr lang="en-US" sz="2400" dirty="0"/>
              <a:t> done long ago, before next generation sequencing was available, should be redone with current technology</a:t>
            </a:r>
          </a:p>
          <a:p>
            <a:pPr algn="just" fontAlgn="base"/>
            <a:r>
              <a:rPr lang="en-US" sz="2400" dirty="0">
                <a:solidFill>
                  <a:srgbClr val="008000"/>
                </a:solidFill>
              </a:rPr>
              <a:t>Go beyond strictly medical issues!</a:t>
            </a:r>
            <a:r>
              <a:rPr lang="en-US" sz="2400" dirty="0"/>
              <a:t> Transition is not only about health, but also about getting ready to enter the adult world </a:t>
            </a:r>
          </a:p>
          <a:p>
            <a:pPr algn="just" fontAlgn="base"/>
            <a:endParaRPr lang="en-US" sz="2400" dirty="0"/>
          </a:p>
          <a:p>
            <a:pPr algn="just"/>
            <a:endParaRPr lang="fr-FR" sz="2400" dirty="0"/>
          </a:p>
        </p:txBody>
      </p:sp>
      <p:sp>
        <p:nvSpPr>
          <p:cNvPr id="4" name="Espace réservé du numéro de diapositive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24F0A4A-088B-724B-A178-30B29AAE6364}" type="slidenum">
              <a:rPr kumimoji="0" lang="fr-FR"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68</a:t>
            </a:fld>
            <a:endParaRPr kumimoji="0" lang="fr-FR"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pic>
        <p:nvPicPr>
          <p:cNvPr id="5" name="Image 4" descr="Capture d’écran 2015-09-20 à 16.05.39.png"/>
          <p:cNvPicPr>
            <a:picLocks noChangeAspect="1"/>
          </p:cNvPicPr>
          <p:nvPr/>
        </p:nvPicPr>
        <p:blipFill rotWithShape="1">
          <a:blip r:embed="rId2">
            <a:extLst>
              <a:ext uri="{28A0092B-C50C-407E-A947-70E740481C1C}">
                <a14:useLocalDpi xmlns:a14="http://schemas.microsoft.com/office/drawing/2010/main" val="0"/>
              </a:ext>
            </a:extLst>
          </a:blip>
          <a:srcRect b="23609"/>
          <a:stretch/>
        </p:blipFill>
        <p:spPr>
          <a:xfrm>
            <a:off x="2556751" y="5884105"/>
            <a:ext cx="7078501" cy="973894"/>
          </a:xfrm>
          <a:prstGeom prst="rect">
            <a:avLst/>
          </a:prstGeom>
        </p:spPr>
      </p:pic>
      <p:sp>
        <p:nvSpPr>
          <p:cNvPr id="6" name="Rectangle : coins arrondis 5">
            <a:extLst>
              <a:ext uri="{FF2B5EF4-FFF2-40B4-BE49-F238E27FC236}">
                <a16:creationId xmlns:a16="http://schemas.microsoft.com/office/drawing/2014/main" id="{BC15C2F7-5F91-5FF2-8399-1E52EACF5D9F}"/>
              </a:ext>
            </a:extLst>
          </p:cNvPr>
          <p:cNvSpPr/>
          <p:nvPr/>
        </p:nvSpPr>
        <p:spPr>
          <a:xfrm>
            <a:off x="1553378" y="3194893"/>
            <a:ext cx="8978747" cy="1905918"/>
          </a:xfrm>
          <a:custGeom>
            <a:avLst/>
            <a:gdLst>
              <a:gd name="csX0" fmla="*/ 0 w 8978747"/>
              <a:gd name="csY0" fmla="*/ 317659 h 1905918"/>
              <a:gd name="csX1" fmla="*/ 317659 w 8978747"/>
              <a:gd name="csY1" fmla="*/ 0 h 1905918"/>
              <a:gd name="csX2" fmla="*/ 1080487 w 8978747"/>
              <a:gd name="csY2" fmla="*/ 0 h 1905918"/>
              <a:gd name="csX3" fmla="*/ 1593012 w 8978747"/>
              <a:gd name="csY3" fmla="*/ 0 h 1905918"/>
              <a:gd name="csX4" fmla="*/ 2022102 w 8978747"/>
              <a:gd name="csY4" fmla="*/ 0 h 1905918"/>
              <a:gd name="csX5" fmla="*/ 2701496 w 8978747"/>
              <a:gd name="csY5" fmla="*/ 0 h 1905918"/>
              <a:gd name="csX6" fmla="*/ 3214021 w 8978747"/>
              <a:gd name="csY6" fmla="*/ 0 h 1905918"/>
              <a:gd name="csX7" fmla="*/ 3976849 w 8978747"/>
              <a:gd name="csY7" fmla="*/ 0 h 1905918"/>
              <a:gd name="csX8" fmla="*/ 4405939 w 8978747"/>
              <a:gd name="csY8" fmla="*/ 0 h 1905918"/>
              <a:gd name="csX9" fmla="*/ 5168767 w 8978747"/>
              <a:gd name="csY9" fmla="*/ 0 h 1905918"/>
              <a:gd name="csX10" fmla="*/ 5514423 w 8978747"/>
              <a:gd name="csY10" fmla="*/ 0 h 1905918"/>
              <a:gd name="csX11" fmla="*/ 6110383 w 8978747"/>
              <a:gd name="csY11" fmla="*/ 0 h 1905918"/>
              <a:gd name="csX12" fmla="*/ 6706342 w 8978747"/>
              <a:gd name="csY12" fmla="*/ 0 h 1905918"/>
              <a:gd name="csX13" fmla="*/ 7218867 w 8978747"/>
              <a:gd name="csY13" fmla="*/ 0 h 1905918"/>
              <a:gd name="csX14" fmla="*/ 7981694 w 8978747"/>
              <a:gd name="csY14" fmla="*/ 0 h 1905918"/>
              <a:gd name="csX15" fmla="*/ 8661088 w 8978747"/>
              <a:gd name="csY15" fmla="*/ 0 h 1905918"/>
              <a:gd name="csX16" fmla="*/ 8978747 w 8978747"/>
              <a:gd name="csY16" fmla="*/ 317659 h 1905918"/>
              <a:gd name="csX17" fmla="*/ 8978747 w 8978747"/>
              <a:gd name="csY17" fmla="*/ 753898 h 1905918"/>
              <a:gd name="csX18" fmla="*/ 8978747 w 8978747"/>
              <a:gd name="csY18" fmla="*/ 1177432 h 1905918"/>
              <a:gd name="csX19" fmla="*/ 8978747 w 8978747"/>
              <a:gd name="csY19" fmla="*/ 1588259 h 1905918"/>
              <a:gd name="csX20" fmla="*/ 8661088 w 8978747"/>
              <a:gd name="csY20" fmla="*/ 1905918 h 1905918"/>
              <a:gd name="csX21" fmla="*/ 7981694 w 8978747"/>
              <a:gd name="csY21" fmla="*/ 1905918 h 1905918"/>
              <a:gd name="csX22" fmla="*/ 7552604 w 8978747"/>
              <a:gd name="csY22" fmla="*/ 1905918 h 1905918"/>
              <a:gd name="csX23" fmla="*/ 6956645 w 8978747"/>
              <a:gd name="csY23" fmla="*/ 1905918 h 1905918"/>
              <a:gd name="csX24" fmla="*/ 6610988 w 8978747"/>
              <a:gd name="csY24" fmla="*/ 1905918 h 1905918"/>
              <a:gd name="csX25" fmla="*/ 6265332 w 8978747"/>
              <a:gd name="csY25" fmla="*/ 1905918 h 1905918"/>
              <a:gd name="csX26" fmla="*/ 5669373 w 8978747"/>
              <a:gd name="csY26" fmla="*/ 1905918 h 1905918"/>
              <a:gd name="csX27" fmla="*/ 5240282 w 8978747"/>
              <a:gd name="csY27" fmla="*/ 1905918 h 1905918"/>
              <a:gd name="csX28" fmla="*/ 4560889 w 8978747"/>
              <a:gd name="csY28" fmla="*/ 1905918 h 1905918"/>
              <a:gd name="csX29" fmla="*/ 4131798 w 8978747"/>
              <a:gd name="csY29" fmla="*/ 1905918 h 1905918"/>
              <a:gd name="csX30" fmla="*/ 3452404 w 8978747"/>
              <a:gd name="csY30" fmla="*/ 1905918 h 1905918"/>
              <a:gd name="csX31" fmla="*/ 3106748 w 8978747"/>
              <a:gd name="csY31" fmla="*/ 1905918 h 1905918"/>
              <a:gd name="csX32" fmla="*/ 2427355 w 8978747"/>
              <a:gd name="csY32" fmla="*/ 1905918 h 1905918"/>
              <a:gd name="csX33" fmla="*/ 1998264 w 8978747"/>
              <a:gd name="csY33" fmla="*/ 1905918 h 1905918"/>
              <a:gd name="csX34" fmla="*/ 1652608 w 8978747"/>
              <a:gd name="csY34" fmla="*/ 1905918 h 1905918"/>
              <a:gd name="csX35" fmla="*/ 1223517 w 8978747"/>
              <a:gd name="csY35" fmla="*/ 1905918 h 1905918"/>
              <a:gd name="csX36" fmla="*/ 317659 w 8978747"/>
              <a:gd name="csY36" fmla="*/ 1905918 h 1905918"/>
              <a:gd name="csX37" fmla="*/ 0 w 8978747"/>
              <a:gd name="csY37" fmla="*/ 1588259 h 1905918"/>
              <a:gd name="csX38" fmla="*/ 0 w 8978747"/>
              <a:gd name="csY38" fmla="*/ 1190138 h 1905918"/>
              <a:gd name="csX39" fmla="*/ 0 w 8978747"/>
              <a:gd name="csY39" fmla="*/ 779310 h 1905918"/>
              <a:gd name="csX40" fmla="*/ 0 w 8978747"/>
              <a:gd name="csY40" fmla="*/ 317659 h 190591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Lst>
            <a:rect l="l" t="t" r="r" b="b"/>
            <a:pathLst>
              <a:path w="8978747" h="1905918" extrusionOk="0">
                <a:moveTo>
                  <a:pt x="0" y="317659"/>
                </a:moveTo>
                <a:cubicBezTo>
                  <a:pt x="-26531" y="125856"/>
                  <a:pt x="93624" y="18239"/>
                  <a:pt x="317659" y="0"/>
                </a:cubicBezTo>
                <a:cubicBezTo>
                  <a:pt x="625326" y="-84797"/>
                  <a:pt x="834441" y="59667"/>
                  <a:pt x="1080487" y="0"/>
                </a:cubicBezTo>
                <a:cubicBezTo>
                  <a:pt x="1326533" y="-59667"/>
                  <a:pt x="1463249" y="27854"/>
                  <a:pt x="1593012" y="0"/>
                </a:cubicBezTo>
                <a:cubicBezTo>
                  <a:pt x="1722775" y="-27854"/>
                  <a:pt x="1812946" y="43806"/>
                  <a:pt x="2022102" y="0"/>
                </a:cubicBezTo>
                <a:cubicBezTo>
                  <a:pt x="2231258" y="-43806"/>
                  <a:pt x="2521554" y="78551"/>
                  <a:pt x="2701496" y="0"/>
                </a:cubicBezTo>
                <a:cubicBezTo>
                  <a:pt x="2881438" y="-78551"/>
                  <a:pt x="3104868" y="22666"/>
                  <a:pt x="3214021" y="0"/>
                </a:cubicBezTo>
                <a:cubicBezTo>
                  <a:pt x="3323174" y="-22666"/>
                  <a:pt x="3787930" y="30611"/>
                  <a:pt x="3976849" y="0"/>
                </a:cubicBezTo>
                <a:cubicBezTo>
                  <a:pt x="4165768" y="-30611"/>
                  <a:pt x="4267233" y="49201"/>
                  <a:pt x="4405939" y="0"/>
                </a:cubicBezTo>
                <a:cubicBezTo>
                  <a:pt x="4544645" y="-49201"/>
                  <a:pt x="4934274" y="81028"/>
                  <a:pt x="5168767" y="0"/>
                </a:cubicBezTo>
                <a:cubicBezTo>
                  <a:pt x="5403260" y="-81028"/>
                  <a:pt x="5363079" y="5883"/>
                  <a:pt x="5514423" y="0"/>
                </a:cubicBezTo>
                <a:cubicBezTo>
                  <a:pt x="5665767" y="-5883"/>
                  <a:pt x="5971296" y="33408"/>
                  <a:pt x="6110383" y="0"/>
                </a:cubicBezTo>
                <a:cubicBezTo>
                  <a:pt x="6249470" y="-33408"/>
                  <a:pt x="6547334" y="43070"/>
                  <a:pt x="6706342" y="0"/>
                </a:cubicBezTo>
                <a:cubicBezTo>
                  <a:pt x="6865350" y="-43070"/>
                  <a:pt x="7086557" y="1489"/>
                  <a:pt x="7218867" y="0"/>
                </a:cubicBezTo>
                <a:cubicBezTo>
                  <a:pt x="7351177" y="-1489"/>
                  <a:pt x="7730028" y="60480"/>
                  <a:pt x="7981694" y="0"/>
                </a:cubicBezTo>
                <a:cubicBezTo>
                  <a:pt x="8233360" y="-60480"/>
                  <a:pt x="8520424" y="43633"/>
                  <a:pt x="8661088" y="0"/>
                </a:cubicBezTo>
                <a:cubicBezTo>
                  <a:pt x="8813317" y="3811"/>
                  <a:pt x="8963180" y="131480"/>
                  <a:pt x="8978747" y="317659"/>
                </a:cubicBezTo>
                <a:cubicBezTo>
                  <a:pt x="8991839" y="426412"/>
                  <a:pt x="8930987" y="579331"/>
                  <a:pt x="8978747" y="753898"/>
                </a:cubicBezTo>
                <a:cubicBezTo>
                  <a:pt x="9026507" y="928465"/>
                  <a:pt x="8964415" y="1089955"/>
                  <a:pt x="8978747" y="1177432"/>
                </a:cubicBezTo>
                <a:cubicBezTo>
                  <a:pt x="8993079" y="1264909"/>
                  <a:pt x="8938769" y="1468597"/>
                  <a:pt x="8978747" y="1588259"/>
                </a:cubicBezTo>
                <a:cubicBezTo>
                  <a:pt x="8928875" y="1765750"/>
                  <a:pt x="8848392" y="1884527"/>
                  <a:pt x="8661088" y="1905918"/>
                </a:cubicBezTo>
                <a:cubicBezTo>
                  <a:pt x="8329134" y="1933092"/>
                  <a:pt x="8153695" y="1893870"/>
                  <a:pt x="7981694" y="1905918"/>
                </a:cubicBezTo>
                <a:cubicBezTo>
                  <a:pt x="7809693" y="1917966"/>
                  <a:pt x="7750972" y="1861559"/>
                  <a:pt x="7552604" y="1905918"/>
                </a:cubicBezTo>
                <a:cubicBezTo>
                  <a:pt x="7354236" y="1950277"/>
                  <a:pt x="7160303" y="1893217"/>
                  <a:pt x="6956645" y="1905918"/>
                </a:cubicBezTo>
                <a:cubicBezTo>
                  <a:pt x="6752987" y="1918619"/>
                  <a:pt x="6705969" y="1881014"/>
                  <a:pt x="6610988" y="1905918"/>
                </a:cubicBezTo>
                <a:cubicBezTo>
                  <a:pt x="6516007" y="1930822"/>
                  <a:pt x="6401482" y="1896269"/>
                  <a:pt x="6265332" y="1905918"/>
                </a:cubicBezTo>
                <a:cubicBezTo>
                  <a:pt x="6129182" y="1915567"/>
                  <a:pt x="5902614" y="1902622"/>
                  <a:pt x="5669373" y="1905918"/>
                </a:cubicBezTo>
                <a:cubicBezTo>
                  <a:pt x="5436132" y="1909214"/>
                  <a:pt x="5352420" y="1897196"/>
                  <a:pt x="5240282" y="1905918"/>
                </a:cubicBezTo>
                <a:cubicBezTo>
                  <a:pt x="5128144" y="1914640"/>
                  <a:pt x="4889564" y="1828379"/>
                  <a:pt x="4560889" y="1905918"/>
                </a:cubicBezTo>
                <a:cubicBezTo>
                  <a:pt x="4232214" y="1983457"/>
                  <a:pt x="4321585" y="1895072"/>
                  <a:pt x="4131798" y="1905918"/>
                </a:cubicBezTo>
                <a:cubicBezTo>
                  <a:pt x="3942011" y="1916764"/>
                  <a:pt x="3776968" y="1891261"/>
                  <a:pt x="3452404" y="1905918"/>
                </a:cubicBezTo>
                <a:cubicBezTo>
                  <a:pt x="3127840" y="1920575"/>
                  <a:pt x="3177944" y="1868092"/>
                  <a:pt x="3106748" y="1905918"/>
                </a:cubicBezTo>
                <a:cubicBezTo>
                  <a:pt x="3035552" y="1943744"/>
                  <a:pt x="2744556" y="1868646"/>
                  <a:pt x="2427355" y="1905918"/>
                </a:cubicBezTo>
                <a:cubicBezTo>
                  <a:pt x="2110154" y="1943190"/>
                  <a:pt x="2095379" y="1862904"/>
                  <a:pt x="1998264" y="1905918"/>
                </a:cubicBezTo>
                <a:cubicBezTo>
                  <a:pt x="1901149" y="1948932"/>
                  <a:pt x="1779880" y="1891996"/>
                  <a:pt x="1652608" y="1905918"/>
                </a:cubicBezTo>
                <a:cubicBezTo>
                  <a:pt x="1525336" y="1919840"/>
                  <a:pt x="1410607" y="1878662"/>
                  <a:pt x="1223517" y="1905918"/>
                </a:cubicBezTo>
                <a:cubicBezTo>
                  <a:pt x="1036427" y="1933174"/>
                  <a:pt x="518523" y="1861197"/>
                  <a:pt x="317659" y="1905918"/>
                </a:cubicBezTo>
                <a:cubicBezTo>
                  <a:pt x="158856" y="1901515"/>
                  <a:pt x="-7128" y="1813072"/>
                  <a:pt x="0" y="1588259"/>
                </a:cubicBezTo>
                <a:cubicBezTo>
                  <a:pt x="-29413" y="1474522"/>
                  <a:pt x="5395" y="1285951"/>
                  <a:pt x="0" y="1190138"/>
                </a:cubicBezTo>
                <a:cubicBezTo>
                  <a:pt x="-5395" y="1094325"/>
                  <a:pt x="23144" y="931433"/>
                  <a:pt x="0" y="779310"/>
                </a:cubicBezTo>
                <a:cubicBezTo>
                  <a:pt x="-23144" y="627187"/>
                  <a:pt x="3106" y="425347"/>
                  <a:pt x="0" y="317659"/>
                </a:cubicBezTo>
                <a:close/>
              </a:path>
            </a:pathLst>
          </a:custGeom>
          <a:noFill/>
          <a:ln w="57150">
            <a:solidFill>
              <a:srgbClr val="FF0000"/>
            </a:solidFill>
            <a:extLst>
              <a:ext uri="{C807C97D-BFC1-408E-A445-0C87EB9F89A2}">
                <ask:lineSketchStyleProps xmlns:ask="http://schemas.microsoft.com/office/drawing/2018/sketchyshapes" sd="1219033472">
                  <a:prstGeom prst="roundRect">
                    <a:avLst/>
                  </a:prstGeom>
                  <ask:type>
                    <ask:lineSketchScribbl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82676515"/>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Marcador de Posição de Conteúdo 4">
            <a:extLst>
              <a:ext uri="{FF2B5EF4-FFF2-40B4-BE49-F238E27FC236}">
                <a16:creationId xmlns:a16="http://schemas.microsoft.com/office/drawing/2014/main" id="{3D201BB5-00B8-303C-BC18-8537DC1BD181}"/>
              </a:ext>
            </a:extLst>
          </p:cNvPr>
          <p:cNvPicPr>
            <a:picLocks noGrp="1" noChangeAspect="1"/>
          </p:cNvPicPr>
          <p:nvPr>
            <p:ph idx="1"/>
          </p:nvPr>
        </p:nvPicPr>
        <p:blipFill>
          <a:blip r:embed="rId2"/>
          <a:srcRect/>
          <a:stretch/>
        </p:blipFill>
        <p:spPr>
          <a:xfrm>
            <a:off x="0" y="0"/>
            <a:ext cx="12192000" cy="6858000"/>
          </a:xfrm>
        </p:spPr>
      </p:pic>
    </p:spTree>
    <p:extLst>
      <p:ext uri="{BB962C8B-B14F-4D97-AF65-F5344CB8AC3E}">
        <p14:creationId xmlns:p14="http://schemas.microsoft.com/office/powerpoint/2010/main" val="33854523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BB8F7B-B1C4-5318-E6E4-F148E569B45C}"/>
            </a:ext>
          </a:extLst>
        </p:cNvPr>
        <p:cNvGrpSpPr/>
        <p:nvPr/>
      </p:nvGrpSpPr>
      <p:grpSpPr>
        <a:xfrm>
          <a:off x="0" y="0"/>
          <a:ext cx="0" cy="0"/>
          <a:chOff x="0" y="0"/>
          <a:chExt cx="0" cy="0"/>
        </a:xfrm>
      </p:grpSpPr>
      <p:pic>
        <p:nvPicPr>
          <p:cNvPr id="2" name="図 1">
            <a:extLst>
              <a:ext uri="{FF2B5EF4-FFF2-40B4-BE49-F238E27FC236}">
                <a16:creationId xmlns:a16="http://schemas.microsoft.com/office/drawing/2014/main" id="{21016330-B31D-E78C-56F9-61AC77A7AC6B}"/>
              </a:ext>
            </a:extLst>
          </p:cNvPr>
          <p:cNvPicPr>
            <a:picLocks noChangeAspect="1"/>
          </p:cNvPicPr>
          <p:nvPr/>
        </p:nvPicPr>
        <p:blipFill>
          <a:blip r:embed="rId3"/>
          <a:stretch>
            <a:fillRect/>
          </a:stretch>
        </p:blipFill>
        <p:spPr>
          <a:xfrm>
            <a:off x="5109089" y="2463751"/>
            <a:ext cx="3142189" cy="3040096"/>
          </a:xfrm>
          <a:prstGeom prst="rect">
            <a:avLst/>
          </a:prstGeom>
        </p:spPr>
      </p:pic>
      <p:pic>
        <p:nvPicPr>
          <p:cNvPr id="3" name="図 2">
            <a:extLst>
              <a:ext uri="{FF2B5EF4-FFF2-40B4-BE49-F238E27FC236}">
                <a16:creationId xmlns:a16="http://schemas.microsoft.com/office/drawing/2014/main" id="{4FDFAC13-EC0D-B619-C8E4-81DC9227E63E}"/>
              </a:ext>
            </a:extLst>
          </p:cNvPr>
          <p:cNvPicPr>
            <a:picLocks noChangeAspect="1"/>
          </p:cNvPicPr>
          <p:nvPr/>
        </p:nvPicPr>
        <p:blipFill>
          <a:blip r:embed="rId4"/>
          <a:stretch>
            <a:fillRect/>
          </a:stretch>
        </p:blipFill>
        <p:spPr>
          <a:xfrm>
            <a:off x="8469501" y="2463751"/>
            <a:ext cx="3141433" cy="3040096"/>
          </a:xfrm>
          <a:prstGeom prst="rect">
            <a:avLst/>
          </a:prstGeom>
        </p:spPr>
      </p:pic>
      <p:pic>
        <p:nvPicPr>
          <p:cNvPr id="4" name="図 3">
            <a:extLst>
              <a:ext uri="{FF2B5EF4-FFF2-40B4-BE49-F238E27FC236}">
                <a16:creationId xmlns:a16="http://schemas.microsoft.com/office/drawing/2014/main" id="{0BEB8EFE-50C3-37F3-DF23-DDE4716C14C8}"/>
              </a:ext>
            </a:extLst>
          </p:cNvPr>
          <p:cNvPicPr>
            <a:picLocks noChangeAspect="1"/>
          </p:cNvPicPr>
          <p:nvPr/>
        </p:nvPicPr>
        <p:blipFill>
          <a:blip r:embed="rId5"/>
          <a:stretch>
            <a:fillRect/>
          </a:stretch>
        </p:blipFill>
        <p:spPr>
          <a:xfrm>
            <a:off x="1488586" y="2463751"/>
            <a:ext cx="2795737" cy="2778264"/>
          </a:xfrm>
          <a:prstGeom prst="rect">
            <a:avLst/>
          </a:prstGeom>
        </p:spPr>
      </p:pic>
      <p:sp>
        <p:nvSpPr>
          <p:cNvPr id="5" name="テキスト ボックス 4">
            <a:extLst>
              <a:ext uri="{FF2B5EF4-FFF2-40B4-BE49-F238E27FC236}">
                <a16:creationId xmlns:a16="http://schemas.microsoft.com/office/drawing/2014/main" id="{7528FA45-669E-E51B-EE31-5057EEE0246C}"/>
              </a:ext>
            </a:extLst>
          </p:cNvPr>
          <p:cNvSpPr txBox="1"/>
          <p:nvPr/>
        </p:nvSpPr>
        <p:spPr>
          <a:xfrm>
            <a:off x="253278" y="508360"/>
            <a:ext cx="5588389" cy="646331"/>
          </a:xfrm>
          <a:prstGeom prst="rect">
            <a:avLst/>
          </a:prstGeom>
          <a:noFill/>
        </p:spPr>
        <p:txBody>
          <a:bodyPr wrap="none" rtlCol="0">
            <a:spAutoFit/>
          </a:bodyPr>
          <a:lstStyle/>
          <a:p>
            <a:r>
              <a:rPr kumimoji="1" lang="en-US" altLang="ja-JP" sz="3600" dirty="0">
                <a:latin typeface="Meiryo UI" panose="020B0604030504040204" pitchFamily="50" charset="-128"/>
                <a:ea typeface="Meiryo UI" panose="020B0604030504040204" pitchFamily="50" charset="-128"/>
                <a:cs typeface="Microsoft Himalaya" panose="01010100010101010101" pitchFamily="2" charset="0"/>
              </a:rPr>
              <a:t>Immunological analyses</a:t>
            </a:r>
            <a:endParaRPr kumimoji="1" lang="ja-JP" altLang="en-US" sz="3600" dirty="0">
              <a:latin typeface="Meiryo UI" panose="020B0604030504040204" pitchFamily="50" charset="-128"/>
              <a:ea typeface="Meiryo UI" panose="020B0604030504040204" pitchFamily="50" charset="-128"/>
              <a:cs typeface="Microsoft Himalaya" panose="01010100010101010101" pitchFamily="2" charset="0"/>
            </a:endParaRPr>
          </a:p>
        </p:txBody>
      </p:sp>
      <p:sp>
        <p:nvSpPr>
          <p:cNvPr id="6" name="テキスト ボックス 5">
            <a:extLst>
              <a:ext uri="{FF2B5EF4-FFF2-40B4-BE49-F238E27FC236}">
                <a16:creationId xmlns:a16="http://schemas.microsoft.com/office/drawing/2014/main" id="{C69BC5E1-D2B6-AA7A-F795-FFA8D8FC7ED3}"/>
              </a:ext>
            </a:extLst>
          </p:cNvPr>
          <p:cNvSpPr txBox="1"/>
          <p:nvPr/>
        </p:nvSpPr>
        <p:spPr>
          <a:xfrm>
            <a:off x="2766942" y="5134515"/>
            <a:ext cx="655949" cy="369332"/>
          </a:xfrm>
          <a:prstGeom prst="rect">
            <a:avLst/>
          </a:prstGeom>
          <a:noFill/>
        </p:spPr>
        <p:txBody>
          <a:bodyPr wrap="none" rtlCol="0">
            <a:spAutoFit/>
          </a:bodyPr>
          <a:lstStyle/>
          <a:p>
            <a:r>
              <a:rPr kumimoji="1" lang="en-US" altLang="ja-JP" dirty="0">
                <a:latin typeface="Meiryo UI" panose="020B0604030504040204" pitchFamily="50" charset="-128"/>
                <a:ea typeface="Meiryo UI" panose="020B0604030504040204" pitchFamily="50" charset="-128"/>
              </a:rPr>
              <a:t>CD3</a:t>
            </a:r>
            <a:endParaRPr kumimoji="1" lang="ja-JP" altLang="en-US" dirty="0">
              <a:latin typeface="Meiryo UI" panose="020B0604030504040204" pitchFamily="50" charset="-128"/>
              <a:ea typeface="Meiryo UI" panose="020B0604030504040204" pitchFamily="50" charset="-128"/>
            </a:endParaRPr>
          </a:p>
        </p:txBody>
      </p:sp>
      <p:sp>
        <p:nvSpPr>
          <p:cNvPr id="7" name="テキスト ボックス 6">
            <a:extLst>
              <a:ext uri="{FF2B5EF4-FFF2-40B4-BE49-F238E27FC236}">
                <a16:creationId xmlns:a16="http://schemas.microsoft.com/office/drawing/2014/main" id="{2D390BCA-D9A8-AC6E-EC53-1112DC9B3BA8}"/>
              </a:ext>
            </a:extLst>
          </p:cNvPr>
          <p:cNvSpPr txBox="1"/>
          <p:nvPr/>
        </p:nvSpPr>
        <p:spPr>
          <a:xfrm rot="16200000">
            <a:off x="896733" y="3668216"/>
            <a:ext cx="798617" cy="369332"/>
          </a:xfrm>
          <a:prstGeom prst="rect">
            <a:avLst/>
          </a:prstGeom>
          <a:noFill/>
        </p:spPr>
        <p:txBody>
          <a:bodyPr wrap="none" rtlCol="0">
            <a:spAutoFit/>
          </a:bodyPr>
          <a:lstStyle/>
          <a:p>
            <a:r>
              <a:rPr kumimoji="1" lang="en-US" altLang="ja-JP" dirty="0">
                <a:latin typeface="Meiryo UI" panose="020B0604030504040204" pitchFamily="50" charset="-128"/>
                <a:ea typeface="Meiryo UI" panose="020B0604030504040204" pitchFamily="50" charset="-128"/>
              </a:rPr>
              <a:t>CD19</a:t>
            </a:r>
            <a:endParaRPr kumimoji="1" lang="ja-JP" altLang="en-US" dirty="0">
              <a:latin typeface="Meiryo UI" panose="020B0604030504040204" pitchFamily="50" charset="-128"/>
              <a:ea typeface="Meiryo UI" panose="020B0604030504040204" pitchFamily="50" charset="-128"/>
            </a:endParaRPr>
          </a:p>
        </p:txBody>
      </p:sp>
      <p:sp>
        <p:nvSpPr>
          <p:cNvPr id="8" name="テキスト ボックス 7">
            <a:extLst>
              <a:ext uri="{FF2B5EF4-FFF2-40B4-BE49-F238E27FC236}">
                <a16:creationId xmlns:a16="http://schemas.microsoft.com/office/drawing/2014/main" id="{1544F061-9B23-4A5D-1AE7-54D6CA531981}"/>
              </a:ext>
            </a:extLst>
          </p:cNvPr>
          <p:cNvSpPr txBox="1"/>
          <p:nvPr/>
        </p:nvSpPr>
        <p:spPr>
          <a:xfrm>
            <a:off x="6330304" y="1468549"/>
            <a:ext cx="4646593" cy="461665"/>
          </a:xfrm>
          <a:prstGeom prst="rect">
            <a:avLst/>
          </a:prstGeom>
          <a:noFill/>
        </p:spPr>
        <p:txBody>
          <a:bodyPr wrap="none" rtlCol="0">
            <a:spAutoFit/>
          </a:bodyPr>
          <a:lstStyle/>
          <a:p>
            <a:r>
              <a:rPr kumimoji="1" lang="en-US" altLang="ja-JP" sz="2400" b="1" dirty="0">
                <a:latin typeface="Meiryo UI" panose="020B0604030504040204" pitchFamily="50" charset="-128"/>
                <a:ea typeface="Meiryo UI" panose="020B0604030504040204" pitchFamily="50" charset="-128"/>
              </a:rPr>
              <a:t>BTK</a:t>
            </a:r>
            <a:r>
              <a:rPr kumimoji="1" lang="en-US" altLang="ja-JP" sz="2400" dirty="0">
                <a:latin typeface="Meiryo UI" panose="020B0604030504040204" pitchFamily="50" charset="-128"/>
                <a:ea typeface="Meiryo UI" panose="020B0604030504040204" pitchFamily="50" charset="-128"/>
              </a:rPr>
              <a:t> expression in monocytes</a:t>
            </a:r>
            <a:endParaRPr kumimoji="1" lang="ja-JP" altLang="en-US" sz="2400" dirty="0">
              <a:latin typeface="Meiryo UI" panose="020B0604030504040204" pitchFamily="50" charset="-128"/>
              <a:ea typeface="Meiryo UI" panose="020B0604030504040204" pitchFamily="50" charset="-128"/>
            </a:endParaRPr>
          </a:p>
        </p:txBody>
      </p:sp>
      <p:sp>
        <p:nvSpPr>
          <p:cNvPr id="9" name="テキスト ボックス 8">
            <a:extLst>
              <a:ext uri="{FF2B5EF4-FFF2-40B4-BE49-F238E27FC236}">
                <a16:creationId xmlns:a16="http://schemas.microsoft.com/office/drawing/2014/main" id="{C57DD9C9-1F66-E070-4BA9-7EB625C8845E}"/>
              </a:ext>
            </a:extLst>
          </p:cNvPr>
          <p:cNvSpPr txBox="1"/>
          <p:nvPr/>
        </p:nvSpPr>
        <p:spPr>
          <a:xfrm>
            <a:off x="893770" y="1468548"/>
            <a:ext cx="4603761" cy="461665"/>
          </a:xfrm>
          <a:prstGeom prst="rect">
            <a:avLst/>
          </a:prstGeom>
          <a:noFill/>
        </p:spPr>
        <p:txBody>
          <a:bodyPr wrap="none" rtlCol="0">
            <a:spAutoFit/>
          </a:bodyPr>
          <a:lstStyle/>
          <a:p>
            <a:r>
              <a:rPr lang="en-US" altLang="ja-JP" sz="2400" dirty="0">
                <a:latin typeface="Meiryo UI" panose="020B0604030504040204" pitchFamily="50" charset="-128"/>
                <a:ea typeface="Meiryo UI" panose="020B0604030504040204" pitchFamily="50" charset="-128"/>
              </a:rPr>
              <a:t>Lymphocyte </a:t>
            </a:r>
            <a:r>
              <a:rPr lang="en-US" altLang="ja-JP" sz="2400" b="1" dirty="0">
                <a:latin typeface="Meiryo UI" panose="020B0604030504040204" pitchFamily="50" charset="-128"/>
                <a:ea typeface="Meiryo UI" panose="020B0604030504040204" pitchFamily="50" charset="-128"/>
              </a:rPr>
              <a:t>subpopulations</a:t>
            </a:r>
            <a:endParaRPr kumimoji="1" lang="ja-JP" altLang="en-US" sz="2400" b="1" dirty="0">
              <a:latin typeface="Meiryo UI" panose="020B0604030504040204" pitchFamily="50" charset="-128"/>
              <a:ea typeface="Meiryo UI" panose="020B0604030504040204" pitchFamily="50" charset="-128"/>
            </a:endParaRPr>
          </a:p>
        </p:txBody>
      </p:sp>
      <p:sp>
        <p:nvSpPr>
          <p:cNvPr id="10" name="テキスト ボックス 9">
            <a:extLst>
              <a:ext uri="{FF2B5EF4-FFF2-40B4-BE49-F238E27FC236}">
                <a16:creationId xmlns:a16="http://schemas.microsoft.com/office/drawing/2014/main" id="{AF98D118-0E77-C959-C8B9-F2DA7BDB2941}"/>
              </a:ext>
            </a:extLst>
          </p:cNvPr>
          <p:cNvSpPr txBox="1"/>
          <p:nvPr/>
        </p:nvSpPr>
        <p:spPr>
          <a:xfrm>
            <a:off x="6484974" y="2036381"/>
            <a:ext cx="1000595" cy="369332"/>
          </a:xfrm>
          <a:prstGeom prst="rect">
            <a:avLst/>
          </a:prstGeom>
          <a:noFill/>
        </p:spPr>
        <p:txBody>
          <a:bodyPr wrap="none" rtlCol="0">
            <a:spAutoFit/>
          </a:bodyPr>
          <a:lstStyle/>
          <a:p>
            <a:r>
              <a:rPr lang="en-US" altLang="ja-JP" dirty="0">
                <a:latin typeface="Meiryo UI" panose="020B0604030504040204" pitchFamily="50" charset="-128"/>
                <a:ea typeface="Meiryo UI" panose="020B0604030504040204" pitchFamily="50" charset="-128"/>
              </a:rPr>
              <a:t>Control</a:t>
            </a:r>
            <a:endParaRPr kumimoji="1" lang="ja-JP" altLang="en-US" dirty="0">
              <a:latin typeface="Meiryo UI" panose="020B0604030504040204" pitchFamily="50" charset="-128"/>
              <a:ea typeface="Meiryo UI" panose="020B0604030504040204" pitchFamily="50" charset="-128"/>
            </a:endParaRPr>
          </a:p>
        </p:txBody>
      </p:sp>
      <p:sp>
        <p:nvSpPr>
          <p:cNvPr id="11" name="テキスト ボックス 10">
            <a:extLst>
              <a:ext uri="{FF2B5EF4-FFF2-40B4-BE49-F238E27FC236}">
                <a16:creationId xmlns:a16="http://schemas.microsoft.com/office/drawing/2014/main" id="{CF039772-53AF-1EE3-5689-C273C42341ED}"/>
              </a:ext>
            </a:extLst>
          </p:cNvPr>
          <p:cNvSpPr txBox="1"/>
          <p:nvPr/>
        </p:nvSpPr>
        <p:spPr>
          <a:xfrm>
            <a:off x="9832636" y="2036381"/>
            <a:ext cx="963021" cy="369332"/>
          </a:xfrm>
          <a:prstGeom prst="rect">
            <a:avLst/>
          </a:prstGeom>
          <a:noFill/>
        </p:spPr>
        <p:txBody>
          <a:bodyPr wrap="none" rtlCol="0">
            <a:spAutoFit/>
          </a:bodyPr>
          <a:lstStyle/>
          <a:p>
            <a:r>
              <a:rPr kumimoji="1" lang="en-US" altLang="ja-JP" dirty="0">
                <a:latin typeface="Meiryo UI" panose="020B0604030504040204" pitchFamily="50" charset="-128"/>
                <a:ea typeface="Meiryo UI" panose="020B0604030504040204" pitchFamily="50" charset="-128"/>
              </a:rPr>
              <a:t>Patient</a:t>
            </a:r>
            <a:endParaRPr kumimoji="1" lang="ja-JP" altLang="en-US" dirty="0">
              <a:latin typeface="Meiryo UI" panose="020B0604030504040204" pitchFamily="50" charset="-128"/>
              <a:ea typeface="Meiryo UI" panose="020B0604030504040204" pitchFamily="50" charset="-128"/>
            </a:endParaRPr>
          </a:p>
        </p:txBody>
      </p:sp>
      <p:sp>
        <p:nvSpPr>
          <p:cNvPr id="12" name="テキスト ボックス 11">
            <a:extLst>
              <a:ext uri="{FF2B5EF4-FFF2-40B4-BE49-F238E27FC236}">
                <a16:creationId xmlns:a16="http://schemas.microsoft.com/office/drawing/2014/main" id="{AEA631CC-4014-3545-C791-6E7680E5C186}"/>
              </a:ext>
            </a:extLst>
          </p:cNvPr>
          <p:cNvSpPr txBox="1"/>
          <p:nvPr/>
        </p:nvSpPr>
        <p:spPr>
          <a:xfrm>
            <a:off x="685928" y="5802130"/>
            <a:ext cx="10013319" cy="584775"/>
          </a:xfrm>
          <a:prstGeom prst="rect">
            <a:avLst/>
          </a:prstGeom>
          <a:noFill/>
        </p:spPr>
        <p:txBody>
          <a:bodyPr wrap="none" rtlCol="0">
            <a:spAutoFit/>
          </a:bodyPr>
          <a:lstStyle/>
          <a:p>
            <a:r>
              <a:rPr kumimoji="1" lang="en-US" altLang="ja-JP" sz="3200" dirty="0">
                <a:latin typeface="Meiryo UI" panose="020B0604030504040204" pitchFamily="50" charset="-128"/>
                <a:ea typeface="Meiryo UI" panose="020B0604030504040204" pitchFamily="50" charset="-128"/>
              </a:rPr>
              <a:t>Diagnosis of </a:t>
            </a:r>
            <a:r>
              <a:rPr kumimoji="1" lang="en-US" altLang="ja-JP" sz="3200" b="1" dirty="0">
                <a:latin typeface="Meiryo UI" panose="020B0604030504040204" pitchFamily="50" charset="-128"/>
                <a:ea typeface="Meiryo UI" panose="020B0604030504040204" pitchFamily="50" charset="-128"/>
              </a:rPr>
              <a:t>XLA</a:t>
            </a:r>
            <a:r>
              <a:rPr lang="en-US" altLang="ja-JP" sz="3200" b="1" i="1" dirty="0">
                <a:latin typeface="Meiryo UI" panose="020B0604030504040204" pitchFamily="50" charset="-128"/>
                <a:ea typeface="Meiryo UI" panose="020B0604030504040204" pitchFamily="50" charset="-128"/>
              </a:rPr>
              <a:t> </a:t>
            </a:r>
            <a:r>
              <a:rPr lang="en-US" altLang="ja-JP" sz="3200" dirty="0">
                <a:latin typeface="Meiryo UI" panose="020B0604030504040204" pitchFamily="50" charset="-128"/>
                <a:ea typeface="Meiryo UI" panose="020B0604030504040204" pitchFamily="50" charset="-128"/>
              </a:rPr>
              <a:t>(</a:t>
            </a:r>
            <a:r>
              <a:rPr lang="en-US" altLang="ja-JP" sz="3200" i="1" dirty="0">
                <a:latin typeface="Meiryo UI" panose="020B0604030504040204" pitchFamily="50" charset="-128"/>
                <a:ea typeface="Meiryo UI" panose="020B0604030504040204" pitchFamily="50" charset="-128"/>
              </a:rPr>
              <a:t>BTK</a:t>
            </a:r>
            <a:r>
              <a:rPr lang="en-US" altLang="ja-JP" sz="3200" dirty="0">
                <a:latin typeface="Meiryo UI" panose="020B0604030504040204" pitchFamily="50" charset="-128"/>
                <a:ea typeface="Meiryo UI" panose="020B0604030504040204" pitchFamily="50" charset="-128"/>
              </a:rPr>
              <a:t> c.908G&gt;A, p.Gly303Asp) </a:t>
            </a:r>
            <a:endParaRPr kumimoji="1" lang="ja-JP" altLang="en-US" sz="3200" dirty="0">
              <a:latin typeface="Meiryo UI" panose="020B0604030504040204" pitchFamily="50" charset="-128"/>
              <a:ea typeface="Meiryo UI" panose="020B0604030504040204" pitchFamily="50" charset="-128"/>
            </a:endParaRPr>
          </a:p>
        </p:txBody>
      </p:sp>
      <p:sp>
        <p:nvSpPr>
          <p:cNvPr id="13" name="スライド番号プレースホルダー 1">
            <a:extLst>
              <a:ext uri="{FF2B5EF4-FFF2-40B4-BE49-F238E27FC236}">
                <a16:creationId xmlns:a16="http://schemas.microsoft.com/office/drawing/2014/main" id="{33B1F2A6-7E8B-2590-75BE-A57F8DB096BE}"/>
              </a:ext>
            </a:extLst>
          </p:cNvPr>
          <p:cNvSpPr>
            <a:spLocks noGrp="1"/>
          </p:cNvSpPr>
          <p:nvPr>
            <p:ph type="sldNum" sz="quarter" idx="12"/>
          </p:nvPr>
        </p:nvSpPr>
        <p:spPr>
          <a:xfrm>
            <a:off x="8610600" y="6356350"/>
            <a:ext cx="2743200" cy="365125"/>
          </a:xfrm>
          <a:prstGeom prst="rect">
            <a:avLst/>
          </a:prstGeom>
        </p:spPr>
        <p:txBody>
          <a:bodyPr vert="horz" lIns="91440" tIns="45720" rIns="91440" bIns="45720" rtlCol="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BFF4725E-10ED-41C2-AA91-EA4FEF643EE0}" type="slidenum">
              <a:rPr lang="ja-JP" altLang="en-US" smtClean="0"/>
              <a:pPr/>
              <a:t>7</a:t>
            </a:fld>
            <a:endParaRPr kumimoji="1" lang="ja-JP" altLang="en-US" dirty="0"/>
          </a:p>
        </p:txBody>
      </p:sp>
      <p:sp>
        <p:nvSpPr>
          <p:cNvPr id="14" name="テキスト ボックス 13">
            <a:extLst>
              <a:ext uri="{FF2B5EF4-FFF2-40B4-BE49-F238E27FC236}">
                <a16:creationId xmlns:a16="http://schemas.microsoft.com/office/drawing/2014/main" id="{B60EE081-60B5-4983-94F6-06F4372D4942}"/>
              </a:ext>
            </a:extLst>
          </p:cNvPr>
          <p:cNvSpPr txBox="1"/>
          <p:nvPr/>
        </p:nvSpPr>
        <p:spPr>
          <a:xfrm>
            <a:off x="9149453" y="839162"/>
            <a:ext cx="2728632" cy="523220"/>
          </a:xfrm>
          <a:prstGeom prst="rect">
            <a:avLst/>
          </a:prstGeom>
          <a:noFill/>
        </p:spPr>
        <p:txBody>
          <a:bodyPr wrap="none" rtlCol="0">
            <a:spAutoFit/>
          </a:bodyPr>
          <a:lstStyle/>
          <a:p>
            <a:r>
              <a:rPr kumimoji="1" lang="en-US" altLang="ja-JP" sz="1400" dirty="0">
                <a:latin typeface="Meiryo UI" panose="020B0604030504040204" pitchFamily="50" charset="-128"/>
                <a:ea typeface="Meiryo UI" panose="020B0604030504040204" pitchFamily="50" charset="-128"/>
              </a:rPr>
              <a:t>Kanegane H, et al.</a:t>
            </a:r>
          </a:p>
          <a:p>
            <a:r>
              <a:rPr lang="en-US" altLang="ja-JP" sz="1400" dirty="0">
                <a:latin typeface="Meiryo UI" panose="020B0604030504040204" pitchFamily="50" charset="-128"/>
                <a:ea typeface="Meiryo UI" panose="020B0604030504040204" pitchFamily="50" charset="-128"/>
              </a:rPr>
              <a:t>J Allergy Clin Immunol 2001.</a:t>
            </a:r>
            <a:endParaRPr kumimoji="1" lang="ja-JP" altLang="en-US" sz="14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8051888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1" grpId="0"/>
      <p:bldP spid="12" grpId="0"/>
      <p:bldP spid="14"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D54C15-CC8D-A99F-8B7C-9F89B1C6493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1375CA8-66AF-A5A7-B522-11DB2513D9C8}"/>
              </a:ext>
            </a:extLst>
          </p:cNvPr>
          <p:cNvSpPr>
            <a:spLocks noGrp="1"/>
          </p:cNvSpPr>
          <p:nvPr>
            <p:ph type="ctrTitle"/>
          </p:nvPr>
        </p:nvSpPr>
        <p:spPr/>
        <p:txBody>
          <a:bodyPr>
            <a:normAutofit fontScale="90000"/>
          </a:bodyPr>
          <a:lstStyle/>
          <a:p>
            <a:r>
              <a:rPr lang="en-US" dirty="0"/>
              <a:t>Secondary Immunodeficiency and Underlying PID</a:t>
            </a:r>
            <a:endParaRPr lang="en-GB" dirty="0"/>
          </a:p>
        </p:txBody>
      </p:sp>
      <p:sp>
        <p:nvSpPr>
          <p:cNvPr id="3" name="Subtitle 2">
            <a:extLst>
              <a:ext uri="{FF2B5EF4-FFF2-40B4-BE49-F238E27FC236}">
                <a16:creationId xmlns:a16="http://schemas.microsoft.com/office/drawing/2014/main" id="{11C7DCA4-3E76-0FA3-07C7-54439653E0A0}"/>
              </a:ext>
            </a:extLst>
          </p:cNvPr>
          <p:cNvSpPr>
            <a:spLocks noGrp="1"/>
          </p:cNvSpPr>
          <p:nvPr>
            <p:ph type="subTitle" idx="1"/>
          </p:nvPr>
        </p:nvSpPr>
        <p:spPr/>
        <p:txBody>
          <a:bodyPr>
            <a:normAutofit fontScale="25000" lnSpcReduction="20000"/>
          </a:bodyPr>
          <a:lstStyle/>
          <a:p>
            <a:r>
              <a:rPr lang="en-GB" sz="8000" b="1" dirty="0"/>
              <a:t>Silvia SÁNCHEZ-RAMÓN</a:t>
            </a:r>
            <a:r>
              <a:rPr lang="en-US" sz="8000" b="1" dirty="0"/>
              <a:t>, MD PhD</a:t>
            </a:r>
          </a:p>
          <a:p>
            <a:r>
              <a:rPr lang="en-US" sz="8000" b="1" dirty="0"/>
              <a:t>Head Dept Immunology &amp; Associate Professor</a:t>
            </a:r>
          </a:p>
          <a:p>
            <a:r>
              <a:rPr lang="en-US" sz="8000" b="1" dirty="0"/>
              <a:t>Hospital Clínico San Carlos; </a:t>
            </a:r>
            <a:br>
              <a:rPr lang="en-US" sz="8000" b="1" dirty="0"/>
            </a:br>
            <a:r>
              <a:rPr lang="en-US" sz="8000" b="1" dirty="0"/>
              <a:t>Complutense University of Madrid</a:t>
            </a:r>
          </a:p>
          <a:p>
            <a:endParaRPr lang="en-GB" dirty="0"/>
          </a:p>
        </p:txBody>
      </p:sp>
    </p:spTree>
    <p:extLst>
      <p:ext uri="{BB962C8B-B14F-4D97-AF65-F5344CB8AC3E}">
        <p14:creationId xmlns:p14="http://schemas.microsoft.com/office/powerpoint/2010/main" val="14500854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The_Pink_Panther_2006_Camouflage.mp4">
            <a:hlinkClick r:id="" action="ppaction://media"/>
            <a:extLst>
              <a:ext uri="{FF2B5EF4-FFF2-40B4-BE49-F238E27FC236}">
                <a16:creationId xmlns:a16="http://schemas.microsoft.com/office/drawing/2014/main" id="{7D6E65D0-3891-164A-BA00-7F8CE4C1C4CB}"/>
              </a:ext>
            </a:extLst>
          </p:cNvPr>
          <p:cNvPicPr>
            <a:picLocks noChangeAspect="1" noChangeArrowheads="1"/>
          </p:cNvPicPr>
          <p:nvPr>
            <a:videoFile r:link="rId2"/>
            <p:extLst>
              <p:ext uri="{DAA4B4D4-6D71-4841-9C94-3DE7FCFB9230}">
                <p14:media xmlns:p14="http://schemas.microsoft.com/office/powerpoint/2010/main" r:link="rId1"/>
              </p:ext>
            </p:extLst>
          </p:nvPr>
        </p:nvPicPr>
        <p:blipFill>
          <a:blip r:embed="rId5">
            <a:extLst>
              <a:ext uri="{28A0092B-C50C-407E-A947-70E740481C1C}">
                <a14:useLocalDpi xmlns:a14="http://schemas.microsoft.com/office/drawing/2010/main" val="0"/>
              </a:ext>
            </a:extLst>
          </a:blip>
          <a:srcRect/>
          <a:stretch>
            <a:fillRect/>
          </a:stretch>
        </p:blipFill>
        <p:spPr bwMode="auto">
          <a:xfrm>
            <a:off x="0" y="-1041497"/>
            <a:ext cx="12903349" cy="96775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CuadroTexto 1"/>
          <p:cNvSpPr txBox="1"/>
          <p:nvPr/>
        </p:nvSpPr>
        <p:spPr>
          <a:xfrm>
            <a:off x="2754086" y="333579"/>
            <a:ext cx="7000749" cy="646331"/>
          </a:xfrm>
          <a:prstGeom prst="rect">
            <a:avLst/>
          </a:prstGeom>
        </p:spPr>
        <p:txBody>
          <a:bodyPr vert="horz" wrap="square" lIns="91440" tIns="45720" rIns="91440" bIns="45720" rtlCol="0" anchor="ctr" anchorCtr="0">
            <a:noAutofit/>
          </a:bodyPr>
          <a:lstStyle>
            <a:lvl1pPr>
              <a:lnSpc>
                <a:spcPct val="90000"/>
              </a:lnSpc>
              <a:spcBef>
                <a:spcPct val="0"/>
              </a:spcBef>
              <a:buClr>
                <a:schemeClr val="accent1"/>
              </a:buClr>
              <a:buFont typeface="Arial" panose="020B0604020202020204" pitchFamily="34" charset="0"/>
              <a:buNone/>
              <a:defRPr sz="4000" b="1">
                <a:solidFill>
                  <a:schemeClr val="bg1">
                    <a:lumMod val="50000"/>
                  </a:schemeClr>
                </a:solidFill>
                <a:latin typeface="Arial" panose="020B0604020202020204" pitchFamily="34" charset="0"/>
                <a:ea typeface="+mj-ea"/>
                <a:cs typeface="Arial" panose="020B0604020202020204" pitchFamily="34" charset="0"/>
              </a:defRPr>
            </a:lvl1pPr>
          </a:lstStyle>
          <a:p>
            <a:r>
              <a:rPr lang="es-ES" sz="4400" dirty="0" err="1">
                <a:solidFill>
                  <a:schemeClr val="bg1">
                    <a:lumMod val="85000"/>
                  </a:schemeClr>
                </a:solidFill>
              </a:rPr>
              <a:t>Edges</a:t>
            </a:r>
            <a:r>
              <a:rPr lang="es-ES" sz="4400" dirty="0">
                <a:solidFill>
                  <a:schemeClr val="bg1">
                    <a:lumMod val="85000"/>
                  </a:schemeClr>
                </a:solidFill>
              </a:rPr>
              <a:t> </a:t>
            </a:r>
            <a:r>
              <a:rPr lang="es-ES" sz="4400" dirty="0" err="1">
                <a:solidFill>
                  <a:schemeClr val="bg1">
                    <a:lumMod val="85000"/>
                  </a:schemeClr>
                </a:solidFill>
              </a:rPr>
              <a:t>between</a:t>
            </a:r>
            <a:r>
              <a:rPr lang="es-ES" sz="4400" dirty="0">
                <a:solidFill>
                  <a:schemeClr val="bg1">
                    <a:lumMod val="85000"/>
                  </a:schemeClr>
                </a:solidFill>
              </a:rPr>
              <a:t> SID &amp; PID</a:t>
            </a:r>
          </a:p>
        </p:txBody>
      </p:sp>
      <p:sp>
        <p:nvSpPr>
          <p:cNvPr id="3" name="Marcador de número de diapositiva 1">
            <a:extLst>
              <a:ext uri="{FF2B5EF4-FFF2-40B4-BE49-F238E27FC236}">
                <a16:creationId xmlns:a16="http://schemas.microsoft.com/office/drawing/2014/main" id="{78CDC5E1-4D8E-914E-957C-3E969770CC23}"/>
              </a:ext>
            </a:extLst>
          </p:cNvPr>
          <p:cNvSpPr txBox="1">
            <a:spLocks/>
          </p:cNvSpPr>
          <p:nvPr/>
        </p:nvSpPr>
        <p:spPr>
          <a:xfrm>
            <a:off x="12562581" y="7718777"/>
            <a:ext cx="863435" cy="486833"/>
          </a:xfrm>
          <a:prstGeom prst="rect">
            <a:avLst/>
          </a:prstGeom>
        </p:spPr>
        <p:txBody>
          <a:bodyPr vert="horz" lIns="121920" tIns="60960" rIns="121920" bIns="60960" rtlCol="0" anchor="ctr"/>
          <a:lstStyle>
            <a:defPPr>
              <a:defRPr lang="en-US"/>
            </a:defPPr>
            <a:lvl1pPr marL="0" algn="l" defTabSz="457200" rtl="0" eaLnBrk="1" latinLnBrk="0" hangingPunct="1">
              <a:defRPr sz="9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60A7588-38DE-7E40-B509-2DFC689EE5B3}" type="slidenum">
              <a:rPr lang="en-GB" sz="1200"/>
              <a:pPr/>
              <a:t>71</a:t>
            </a:fld>
            <a:endParaRPr lang="en-GB" sz="1200"/>
          </a:p>
        </p:txBody>
      </p:sp>
      <p:grpSp>
        <p:nvGrpSpPr>
          <p:cNvPr id="16" name="Grupo 15">
            <a:extLst>
              <a:ext uri="{FF2B5EF4-FFF2-40B4-BE49-F238E27FC236}">
                <a16:creationId xmlns:a16="http://schemas.microsoft.com/office/drawing/2014/main" id="{F4DA0618-792C-B445-9CD6-EFAC798DF269}"/>
              </a:ext>
            </a:extLst>
          </p:cNvPr>
          <p:cNvGrpSpPr/>
          <p:nvPr/>
        </p:nvGrpSpPr>
        <p:grpSpPr>
          <a:xfrm>
            <a:off x="3525298" y="3207523"/>
            <a:ext cx="6455461" cy="1179472"/>
            <a:chOff x="533433" y="4576574"/>
            <a:chExt cx="13766944" cy="1779776"/>
          </a:xfrm>
          <a:solidFill>
            <a:schemeClr val="bg1"/>
          </a:solidFill>
        </p:grpSpPr>
        <p:sp>
          <p:nvSpPr>
            <p:cNvPr id="17" name="Cheurón 16">
              <a:extLst>
                <a:ext uri="{FF2B5EF4-FFF2-40B4-BE49-F238E27FC236}">
                  <a16:creationId xmlns:a16="http://schemas.microsoft.com/office/drawing/2014/main" id="{CF6B7CBB-3AA8-1242-B83C-DEE7F28B610F}"/>
                </a:ext>
              </a:extLst>
            </p:cNvPr>
            <p:cNvSpPr/>
            <p:nvPr/>
          </p:nvSpPr>
          <p:spPr bwMode="auto">
            <a:xfrm>
              <a:off x="533433" y="4576574"/>
              <a:ext cx="4767908" cy="1779776"/>
            </a:xfrm>
            <a:prstGeom prst="chevron">
              <a:avLst>
                <a:gd name="adj" fmla="val 31523"/>
              </a:avLst>
            </a:prstGeom>
            <a:grpFill/>
            <a:ln>
              <a:noFill/>
            </a:ln>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4297" tIns="12149" rIns="24297" bIns="12149" numCol="1" spcCol="0" rtlCol="0" fromWordArt="0" anchor="ctr" anchorCtr="0" forceAA="0" compatLnSpc="1">
              <a:prstTxWarp prst="textNoShape">
                <a:avLst/>
              </a:prstTxWarp>
              <a:noAutofit/>
            </a:bodyPr>
            <a:lstStyle/>
            <a:p>
              <a:pPr algn="ctr" defTabSz="914377"/>
              <a:r>
                <a:rPr lang="es-ES" sz="1260" b="1" dirty="0" err="1">
                  <a:solidFill>
                    <a:schemeClr val="tx1"/>
                  </a:solidFill>
                  <a:latin typeface="Arial"/>
                </a:rPr>
                <a:t>Primary</a:t>
              </a:r>
              <a:r>
                <a:rPr lang="es-ES" sz="1260" b="1" dirty="0">
                  <a:solidFill>
                    <a:schemeClr val="tx1"/>
                  </a:solidFill>
                  <a:latin typeface="Arial"/>
                </a:rPr>
                <a:t> </a:t>
              </a:r>
              <a:r>
                <a:rPr lang="es-ES" sz="1260" b="1" dirty="0" err="1">
                  <a:solidFill>
                    <a:schemeClr val="tx1"/>
                  </a:solidFill>
                  <a:latin typeface="Arial"/>
                </a:rPr>
                <a:t>Immunodeficiency</a:t>
              </a:r>
              <a:endParaRPr lang="es-ES" sz="1260" b="1" dirty="0">
                <a:solidFill>
                  <a:schemeClr val="tx1"/>
                </a:solidFill>
                <a:latin typeface="Arial"/>
              </a:endParaRPr>
            </a:p>
          </p:txBody>
        </p:sp>
        <p:sp>
          <p:nvSpPr>
            <p:cNvPr id="18" name="Cheurón 17">
              <a:extLst>
                <a:ext uri="{FF2B5EF4-FFF2-40B4-BE49-F238E27FC236}">
                  <a16:creationId xmlns:a16="http://schemas.microsoft.com/office/drawing/2014/main" id="{4A3AEB56-3DDE-2847-AD01-65A8FA1AB10A}"/>
                </a:ext>
              </a:extLst>
            </p:cNvPr>
            <p:cNvSpPr/>
            <p:nvPr/>
          </p:nvSpPr>
          <p:spPr bwMode="auto">
            <a:xfrm>
              <a:off x="5118953" y="4576574"/>
              <a:ext cx="4433573" cy="1779776"/>
            </a:xfrm>
            <a:prstGeom prst="chevron">
              <a:avLst>
                <a:gd name="adj" fmla="val 31523"/>
              </a:avLst>
            </a:prstGeom>
            <a:grpFill/>
            <a:ln>
              <a:noFill/>
            </a:ln>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4297" tIns="12149" rIns="24297" bIns="12149" numCol="1" spcCol="0" rtlCol="0" fromWordArt="0" anchor="ctr" anchorCtr="0" forceAA="0" compatLnSpc="1">
              <a:prstTxWarp prst="textNoShape">
                <a:avLst/>
              </a:prstTxWarp>
              <a:noAutofit/>
            </a:bodyPr>
            <a:lstStyle/>
            <a:p>
              <a:pPr algn="ctr" defTabSz="914377"/>
              <a:r>
                <a:rPr lang="es-ES" sz="1260" b="1" dirty="0" err="1">
                  <a:solidFill>
                    <a:schemeClr val="tx1"/>
                  </a:solidFill>
                  <a:latin typeface="Arial"/>
                </a:rPr>
                <a:t>Hematological</a:t>
              </a:r>
              <a:r>
                <a:rPr lang="es-ES" sz="1260" b="1" dirty="0">
                  <a:solidFill>
                    <a:schemeClr val="tx1"/>
                  </a:solidFill>
                  <a:latin typeface="Arial"/>
                </a:rPr>
                <a:t> </a:t>
              </a:r>
              <a:r>
                <a:rPr lang="es-ES" sz="1260" b="1" dirty="0" err="1">
                  <a:solidFill>
                    <a:schemeClr val="tx1"/>
                  </a:solidFill>
                  <a:latin typeface="Arial"/>
                </a:rPr>
                <a:t>Malignancy</a:t>
              </a:r>
              <a:endParaRPr lang="es-ES" sz="1260" b="1" dirty="0">
                <a:solidFill>
                  <a:schemeClr val="tx1"/>
                </a:solidFill>
                <a:latin typeface="Arial"/>
              </a:endParaRPr>
            </a:p>
          </p:txBody>
        </p:sp>
        <p:sp>
          <p:nvSpPr>
            <p:cNvPr id="19" name="Cheurón 18">
              <a:extLst>
                <a:ext uri="{FF2B5EF4-FFF2-40B4-BE49-F238E27FC236}">
                  <a16:creationId xmlns:a16="http://schemas.microsoft.com/office/drawing/2014/main" id="{554D64CC-2068-F244-BB53-CE6E1F52B0DA}"/>
                </a:ext>
              </a:extLst>
            </p:cNvPr>
            <p:cNvSpPr/>
            <p:nvPr/>
          </p:nvSpPr>
          <p:spPr bwMode="auto">
            <a:xfrm>
              <a:off x="9370135" y="4576574"/>
              <a:ext cx="4930242" cy="1779776"/>
            </a:xfrm>
            <a:prstGeom prst="chevron">
              <a:avLst>
                <a:gd name="adj" fmla="val 31523"/>
              </a:avLst>
            </a:prstGeom>
            <a:grpFill/>
            <a:ln>
              <a:noFill/>
            </a:ln>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4297" tIns="12149" rIns="24297" bIns="12149" numCol="1" spcCol="0" rtlCol="0" fromWordArt="0" anchor="ctr" anchorCtr="0" forceAA="0" compatLnSpc="1">
              <a:prstTxWarp prst="textNoShape">
                <a:avLst/>
              </a:prstTxWarp>
              <a:noAutofit/>
            </a:bodyPr>
            <a:lstStyle/>
            <a:p>
              <a:pPr algn="ctr" defTabSz="914377"/>
              <a:r>
                <a:rPr lang="es-ES" sz="1260" b="1" dirty="0" err="1">
                  <a:solidFill>
                    <a:schemeClr val="tx1"/>
                  </a:solidFill>
                  <a:latin typeface="Arial"/>
                </a:rPr>
                <a:t>Secondary</a:t>
              </a:r>
              <a:r>
                <a:rPr lang="es-ES" sz="1260" b="1" dirty="0">
                  <a:solidFill>
                    <a:schemeClr val="tx1"/>
                  </a:solidFill>
                  <a:latin typeface="Arial"/>
                </a:rPr>
                <a:t> </a:t>
              </a:r>
              <a:r>
                <a:rPr lang="es-ES" sz="1260" b="1" dirty="0" err="1">
                  <a:solidFill>
                    <a:schemeClr val="tx1"/>
                  </a:solidFill>
                  <a:latin typeface="Arial"/>
                </a:rPr>
                <a:t>Immunodeficiency</a:t>
              </a:r>
              <a:endParaRPr lang="es-ES" sz="1260" b="1" dirty="0">
                <a:solidFill>
                  <a:schemeClr val="tx1"/>
                </a:solidFill>
                <a:latin typeface="Arial"/>
              </a:endParaRPr>
            </a:p>
          </p:txBody>
        </p:sp>
      </p:grpSp>
    </p:spTree>
    <p:extLst>
      <p:ext uri="{BB962C8B-B14F-4D97-AF65-F5344CB8AC3E}">
        <p14:creationId xmlns:p14="http://schemas.microsoft.com/office/powerpoint/2010/main" val="1182410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mediacall" presetSubtype="0" fill="hold" nodeType="withEffect">
                                  <p:stCondLst>
                                    <p:cond delay="0"/>
                                  </p:stCondLst>
                                  <p:childTnLst>
                                    <p:cmd type="call" cmd="playFrom(0.0)">
                                      <p:cBhvr>
                                        <p:cTn id="8" dur="5125"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15"/>
                    </p:tgtEl>
                  </p:cond>
                </p:stCondLst>
                <p:endSync evt="end" delay="0">
                  <p:rtn val="all"/>
                </p:endSync>
                <p:childTnLst>
                  <p:par>
                    <p:cTn id="10" fill="hold">
                      <p:stCondLst>
                        <p:cond delay="0"/>
                      </p:stCondLst>
                      <p:childTnLst>
                        <p:par>
                          <p:cTn id="11" fill="hold">
                            <p:stCondLst>
                              <p:cond delay="0"/>
                            </p:stCondLst>
                            <p:childTnLst>
                              <p:par>
                                <p:cTn id="12" presetID="2" presetClass="mediacall" presetSubtype="0" fill="hold" nodeType="clickEffect">
                                  <p:stCondLst>
                                    <p:cond delay="0"/>
                                  </p:stCondLst>
                                  <p:childTnLst>
                                    <p:cmd type="call" cmd="togglePause">
                                      <p:cBhvr>
                                        <p:cTn id="13" dur="1" fill="hold"/>
                                        <p:tgtEl>
                                          <p:spTgt spid="15"/>
                                        </p:tgtEl>
                                      </p:cBhvr>
                                    </p:cmd>
                                  </p:childTnLst>
                                </p:cTn>
                              </p:par>
                            </p:childTnLst>
                          </p:cTn>
                        </p:par>
                      </p:childTnLst>
                    </p:cTn>
                  </p:par>
                </p:childTnLst>
              </p:cTn>
              <p:nextCondLst>
                <p:cond evt="onClick" delay="0">
                  <p:tgtEl>
                    <p:spTgt spid="15"/>
                  </p:tgtEl>
                </p:cond>
              </p:nextCondLst>
            </p:seq>
            <p:video>
              <p:cMediaNode vol="100000">
                <p:cTn id="14" fill="hold" display="0">
                  <p:stCondLst>
                    <p:cond delay="indefinite"/>
                  </p:stCondLst>
                </p:cTn>
                <p:tgtEl>
                  <p:spTgt spid="15"/>
                </p:tgtEl>
              </p:cMediaNode>
            </p:video>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uadroTexto 6">
            <a:extLst>
              <a:ext uri="{FF2B5EF4-FFF2-40B4-BE49-F238E27FC236}">
                <a16:creationId xmlns:a16="http://schemas.microsoft.com/office/drawing/2014/main" id="{73CC34F7-907F-874D-98A4-6B1BD3B101B5}"/>
              </a:ext>
            </a:extLst>
          </p:cNvPr>
          <p:cNvSpPr txBox="1"/>
          <p:nvPr/>
        </p:nvSpPr>
        <p:spPr>
          <a:xfrm>
            <a:off x="9147584" y="1152184"/>
            <a:ext cx="0" cy="0"/>
          </a:xfrm>
          <a:prstGeom prst="rect">
            <a:avLst/>
          </a:prstGeom>
          <a:noFill/>
        </p:spPr>
        <p:txBody>
          <a:bodyPr wrap="none" lIns="0" tIns="0" rIns="0" bIns="0" rtlCol="0">
            <a:noAutofit/>
          </a:bodyPr>
          <a:lstStyle/>
          <a:p>
            <a:pPr>
              <a:defRPr/>
            </a:pPr>
            <a:endParaRPr lang="es-ES" sz="1600" b="1" dirty="0">
              <a:solidFill>
                <a:srgbClr val="44546A"/>
              </a:solidFill>
              <a:latin typeface="Calibri" panose="020F0502020204030204"/>
            </a:endParaRPr>
          </a:p>
        </p:txBody>
      </p:sp>
      <p:sp>
        <p:nvSpPr>
          <p:cNvPr id="10" name="Marcador de pie de página 3">
            <a:extLst>
              <a:ext uri="{FF2B5EF4-FFF2-40B4-BE49-F238E27FC236}">
                <a16:creationId xmlns:a16="http://schemas.microsoft.com/office/drawing/2014/main" id="{79177079-A04E-0840-AAA7-9138158C8AAA}"/>
              </a:ext>
            </a:extLst>
          </p:cNvPr>
          <p:cNvSpPr txBox="1">
            <a:spLocks/>
          </p:cNvSpPr>
          <p:nvPr/>
        </p:nvSpPr>
        <p:spPr>
          <a:xfrm>
            <a:off x="7210112" y="6021819"/>
            <a:ext cx="3946219" cy="689320"/>
          </a:xfrm>
          <a:prstGeom prst="rect">
            <a:avLst/>
          </a:prstGeom>
        </p:spPr>
        <p:txBody>
          <a:bodyPr vert="horz" lIns="71992" tIns="35995" rIns="71992" bIns="35995" rtlCol="0" anchor="ctr">
            <a:noAutofit/>
          </a:bodyPr>
          <a:lstStyle>
            <a:defPPr>
              <a:defRPr lang="ja-JP"/>
            </a:defPPr>
            <a:lvl1pPr marL="0" algn="l" defTabSz="914400" rtl="0" eaLnBrk="1" latinLnBrk="0" hangingPunct="1">
              <a:defRPr kumimoji="1" sz="900" kern="1200">
                <a:solidFill>
                  <a:srgbClr val="898989"/>
                </a:solidFill>
                <a:latin typeface="Times" charset="0"/>
                <a:ea typeface="ヒラギノ角ゴ Pro W3" charset="0"/>
                <a:cs typeface="ヒラギノ角ゴ Pro W3" charset="0"/>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defTabSz="514277">
              <a:lnSpc>
                <a:spcPct val="114000"/>
              </a:lnSpc>
              <a:buClr>
                <a:srgbClr val="FF0000"/>
              </a:buClr>
              <a:defRPr/>
            </a:pPr>
            <a:r>
              <a:rPr lang="es-ES" sz="701" dirty="0">
                <a:solidFill>
                  <a:prstClr val="white"/>
                </a:solidFill>
                <a:latin typeface="Calibri" panose="020F0502020204030204"/>
                <a:ea typeface="+mn-ea"/>
                <a:cs typeface="+mn-cs"/>
              </a:rPr>
              <a:t>4. Zhang J, </a:t>
            </a:r>
            <a:r>
              <a:rPr lang="es-ES" sz="701" i="1" dirty="0">
                <a:solidFill>
                  <a:prstClr val="white"/>
                </a:solidFill>
                <a:latin typeface="Calibri" panose="020F0502020204030204"/>
                <a:ea typeface="+mn-ea"/>
                <a:cs typeface="+mn-cs"/>
              </a:rPr>
              <a:t>et al. N </a:t>
            </a:r>
            <a:r>
              <a:rPr lang="es-ES" sz="701" i="1" dirty="0" err="1">
                <a:solidFill>
                  <a:prstClr val="white"/>
                </a:solidFill>
                <a:latin typeface="Calibri" panose="020F0502020204030204"/>
                <a:ea typeface="+mn-ea"/>
                <a:cs typeface="+mn-cs"/>
              </a:rPr>
              <a:t>Engl</a:t>
            </a:r>
            <a:r>
              <a:rPr lang="es-ES" sz="701" i="1" dirty="0">
                <a:solidFill>
                  <a:prstClr val="white"/>
                </a:solidFill>
                <a:latin typeface="Calibri" panose="020F0502020204030204"/>
                <a:ea typeface="+mn-ea"/>
                <a:cs typeface="+mn-cs"/>
              </a:rPr>
              <a:t> J </a:t>
            </a:r>
            <a:r>
              <a:rPr lang="es-ES" sz="701" i="1" dirty="0" err="1">
                <a:solidFill>
                  <a:prstClr val="white"/>
                </a:solidFill>
                <a:latin typeface="Calibri" panose="020F0502020204030204"/>
                <a:ea typeface="+mn-ea"/>
                <a:cs typeface="+mn-cs"/>
              </a:rPr>
              <a:t>Med</a:t>
            </a:r>
            <a:r>
              <a:rPr lang="es-ES" sz="701" dirty="0">
                <a:solidFill>
                  <a:prstClr val="white"/>
                </a:solidFill>
                <a:latin typeface="Calibri" panose="020F0502020204030204"/>
                <a:ea typeface="+mn-ea"/>
                <a:cs typeface="+mn-cs"/>
              </a:rPr>
              <a:t> 2016;374(14):1391; 5. </a:t>
            </a:r>
            <a:r>
              <a:rPr lang="es-ES" sz="701" dirty="0" err="1">
                <a:solidFill>
                  <a:prstClr val="white"/>
                </a:solidFill>
                <a:latin typeface="Calibri" panose="020F0502020204030204"/>
                <a:ea typeface="+mn-ea"/>
                <a:cs typeface="+mn-cs"/>
              </a:rPr>
              <a:t>Zur</a:t>
            </a:r>
            <a:r>
              <a:rPr lang="es-ES" sz="701" dirty="0">
                <a:solidFill>
                  <a:prstClr val="white"/>
                </a:solidFill>
                <a:latin typeface="Calibri" panose="020F0502020204030204"/>
                <a:ea typeface="+mn-ea"/>
                <a:cs typeface="+mn-cs"/>
              </a:rPr>
              <a:t> </a:t>
            </a:r>
            <a:r>
              <a:rPr lang="es-ES" sz="701" dirty="0" err="1">
                <a:solidFill>
                  <a:prstClr val="white"/>
                </a:solidFill>
                <a:latin typeface="Calibri" panose="020F0502020204030204"/>
                <a:ea typeface="+mn-ea"/>
                <a:cs typeface="+mn-cs"/>
              </a:rPr>
              <a:t>Hausen</a:t>
            </a:r>
            <a:r>
              <a:rPr lang="es-ES" sz="701" dirty="0">
                <a:solidFill>
                  <a:prstClr val="white"/>
                </a:solidFill>
                <a:latin typeface="Calibri" panose="020F0502020204030204"/>
                <a:ea typeface="+mn-ea"/>
                <a:cs typeface="+mn-cs"/>
              </a:rPr>
              <a:t> H. </a:t>
            </a:r>
            <a:r>
              <a:rPr lang="en-GB" sz="701" i="1" dirty="0">
                <a:solidFill>
                  <a:prstClr val="white"/>
                </a:solidFill>
                <a:latin typeface="Calibri" panose="020F0502020204030204"/>
                <a:ea typeface="+mn-ea"/>
                <a:cs typeface="+mn-cs"/>
              </a:rPr>
              <a:t>Virology</a:t>
            </a:r>
            <a:r>
              <a:rPr lang="en-GB" sz="701" dirty="0">
                <a:solidFill>
                  <a:prstClr val="white"/>
                </a:solidFill>
                <a:latin typeface="Calibri" panose="020F0502020204030204"/>
                <a:ea typeface="+mn-ea"/>
                <a:cs typeface="+mn-cs"/>
              </a:rPr>
              <a:t> 2009;392(1):1</a:t>
            </a:r>
            <a:r>
              <a:rPr lang="en-GB" sz="701" dirty="0">
                <a:solidFill>
                  <a:prstClr val="white"/>
                </a:solidFill>
                <a:latin typeface="Nirmala UI Semilight" panose="020B0402040204020203" pitchFamily="34" charset="0"/>
                <a:ea typeface="+mn-ea"/>
                <a:cs typeface="Nirmala UI Semilight" panose="020B0402040204020203" pitchFamily="34" charset="0"/>
              </a:rPr>
              <a:t>−</a:t>
            </a:r>
            <a:r>
              <a:rPr lang="en-GB" sz="701" dirty="0">
                <a:solidFill>
                  <a:prstClr val="white"/>
                </a:solidFill>
                <a:latin typeface="Calibri" panose="020F0502020204030204"/>
                <a:ea typeface="+mn-ea"/>
                <a:cs typeface="+mn-cs"/>
              </a:rPr>
              <a:t>10</a:t>
            </a:r>
            <a:r>
              <a:rPr lang="es-ES" sz="701" dirty="0">
                <a:solidFill>
                  <a:prstClr val="white"/>
                </a:solidFill>
                <a:latin typeface="Calibri" panose="020F0502020204030204"/>
                <a:ea typeface="+mn-ea"/>
                <a:cs typeface="+mn-cs"/>
              </a:rPr>
              <a:t>; </a:t>
            </a:r>
            <a:br>
              <a:rPr lang="es-ES" sz="701" dirty="0">
                <a:solidFill>
                  <a:prstClr val="white"/>
                </a:solidFill>
                <a:latin typeface="Calibri" panose="020F0502020204030204"/>
                <a:ea typeface="+mn-ea"/>
                <a:cs typeface="+mn-cs"/>
              </a:rPr>
            </a:br>
            <a:r>
              <a:rPr lang="es-ES" sz="701" dirty="0">
                <a:solidFill>
                  <a:prstClr val="white"/>
                </a:solidFill>
                <a:latin typeface="Calibri" panose="020F0502020204030204"/>
                <a:ea typeface="+mn-ea"/>
                <a:cs typeface="+mn-cs"/>
              </a:rPr>
              <a:t>6. </a:t>
            </a:r>
            <a:r>
              <a:rPr lang="es-ES" sz="701" dirty="0" err="1">
                <a:solidFill>
                  <a:prstClr val="white"/>
                </a:solidFill>
                <a:latin typeface="Calibri" panose="020F0502020204030204"/>
                <a:ea typeface="+mn-ea"/>
                <a:cs typeface="+mn-cs"/>
              </a:rPr>
              <a:t>McLaughlin-Drubin</a:t>
            </a:r>
            <a:r>
              <a:rPr lang="es-ES" sz="701" dirty="0">
                <a:solidFill>
                  <a:prstClr val="white"/>
                </a:solidFill>
                <a:latin typeface="Calibri" panose="020F0502020204030204"/>
                <a:ea typeface="+mn-ea"/>
                <a:cs typeface="+mn-cs"/>
              </a:rPr>
              <a:t> ME, </a:t>
            </a:r>
            <a:r>
              <a:rPr lang="es-ES" sz="701" dirty="0" err="1">
                <a:solidFill>
                  <a:prstClr val="white"/>
                </a:solidFill>
                <a:latin typeface="Calibri" panose="020F0502020204030204"/>
                <a:ea typeface="+mn-ea"/>
                <a:cs typeface="+mn-cs"/>
              </a:rPr>
              <a:t>Munger</a:t>
            </a:r>
            <a:r>
              <a:rPr lang="es-ES" sz="701" dirty="0">
                <a:solidFill>
                  <a:prstClr val="white"/>
                </a:solidFill>
                <a:latin typeface="Calibri" panose="020F0502020204030204"/>
                <a:ea typeface="+mn-ea"/>
                <a:cs typeface="+mn-cs"/>
              </a:rPr>
              <a:t> K. </a:t>
            </a:r>
            <a:r>
              <a:rPr lang="es-ES" sz="701" i="1" dirty="0" err="1">
                <a:solidFill>
                  <a:prstClr val="white"/>
                </a:solidFill>
                <a:latin typeface="Calibri" panose="020F0502020204030204"/>
                <a:ea typeface="+mn-ea"/>
                <a:cs typeface="+mn-cs"/>
              </a:rPr>
              <a:t>Biochim</a:t>
            </a:r>
            <a:r>
              <a:rPr lang="es-ES" sz="701" i="1" dirty="0">
                <a:solidFill>
                  <a:prstClr val="white"/>
                </a:solidFill>
                <a:latin typeface="Calibri" panose="020F0502020204030204"/>
                <a:ea typeface="+mn-ea"/>
                <a:cs typeface="+mn-cs"/>
              </a:rPr>
              <a:t> </a:t>
            </a:r>
            <a:r>
              <a:rPr lang="es-ES" sz="701" i="1" dirty="0" err="1">
                <a:solidFill>
                  <a:prstClr val="white"/>
                </a:solidFill>
                <a:latin typeface="Calibri" panose="020F0502020204030204"/>
                <a:ea typeface="+mn-ea"/>
                <a:cs typeface="+mn-cs"/>
              </a:rPr>
              <a:t>Biophys</a:t>
            </a:r>
            <a:r>
              <a:rPr lang="es-ES" sz="701" i="1" dirty="0">
                <a:solidFill>
                  <a:prstClr val="white"/>
                </a:solidFill>
                <a:latin typeface="Calibri" panose="020F0502020204030204"/>
                <a:ea typeface="+mn-ea"/>
                <a:cs typeface="+mn-cs"/>
              </a:rPr>
              <a:t> Acta</a:t>
            </a:r>
            <a:r>
              <a:rPr lang="es-ES" sz="701" dirty="0">
                <a:solidFill>
                  <a:prstClr val="white"/>
                </a:solidFill>
                <a:latin typeface="Calibri" panose="020F0502020204030204"/>
                <a:ea typeface="+mn-ea"/>
                <a:cs typeface="+mn-cs"/>
              </a:rPr>
              <a:t> 2008;1782(3):127–150.</a:t>
            </a:r>
            <a:endParaRPr lang="en-GB" sz="701" dirty="0">
              <a:solidFill>
                <a:prstClr val="white"/>
              </a:solidFill>
              <a:latin typeface="Calibri" panose="020F0502020204030204"/>
              <a:ea typeface="+mn-ea"/>
              <a:cs typeface="+mn-cs"/>
            </a:endParaRPr>
          </a:p>
        </p:txBody>
      </p:sp>
      <p:sp>
        <p:nvSpPr>
          <p:cNvPr id="12" name="Título 2">
            <a:extLst>
              <a:ext uri="{FF2B5EF4-FFF2-40B4-BE49-F238E27FC236}">
                <a16:creationId xmlns:a16="http://schemas.microsoft.com/office/drawing/2014/main" id="{6F5A673E-62D9-9644-82A9-9FA285C8BC01}"/>
              </a:ext>
            </a:extLst>
          </p:cNvPr>
          <p:cNvSpPr txBox="1">
            <a:spLocks/>
          </p:cNvSpPr>
          <p:nvPr/>
        </p:nvSpPr>
        <p:spPr>
          <a:xfrm>
            <a:off x="5336557" y="1236767"/>
            <a:ext cx="6626126" cy="952121"/>
          </a:xfrm>
          <a:prstGeom prst="rect">
            <a:avLst/>
          </a:prstGeom>
        </p:spPr>
        <p:txBody>
          <a:bodyPr/>
          <a:lstStyle>
            <a:lvl1pPr algn="l" defTabSz="914400" rtl="0" eaLnBrk="1" latinLnBrk="0" hangingPunct="1">
              <a:lnSpc>
                <a:spcPct val="90000"/>
              </a:lnSpc>
              <a:spcBef>
                <a:spcPct val="0"/>
              </a:spcBef>
              <a:buNone/>
              <a:defRPr sz="4000" b="1" kern="1200">
                <a:solidFill>
                  <a:schemeClr val="bg1"/>
                </a:solidFill>
                <a:latin typeface="+mj-lt"/>
                <a:ea typeface="+mj-ea"/>
                <a:cs typeface="+mj-cs"/>
              </a:defRPr>
            </a:lvl1pPr>
          </a:lstStyle>
          <a:p>
            <a:pPr defTabSz="914293">
              <a:lnSpc>
                <a:spcPct val="100000"/>
              </a:lnSpc>
              <a:spcBef>
                <a:spcPts val="0"/>
              </a:spcBef>
              <a:defRPr/>
            </a:pPr>
            <a:endParaRPr lang="es-ES" sz="3200" b="0" dirty="0">
              <a:solidFill>
                <a:prstClr val="white"/>
              </a:solidFill>
              <a:latin typeface="Calibri" panose="020F0502020204030204"/>
            </a:endParaRPr>
          </a:p>
        </p:txBody>
      </p:sp>
      <p:sp>
        <p:nvSpPr>
          <p:cNvPr id="13" name="Marcador de pie de página 3">
            <a:extLst>
              <a:ext uri="{FF2B5EF4-FFF2-40B4-BE49-F238E27FC236}">
                <a16:creationId xmlns:a16="http://schemas.microsoft.com/office/drawing/2014/main" id="{79177079-A04E-0840-AAA7-9138158C8AAA}"/>
              </a:ext>
            </a:extLst>
          </p:cNvPr>
          <p:cNvSpPr>
            <a:spLocks noGrp="1"/>
          </p:cNvSpPr>
          <p:nvPr>
            <p:ph type="ftr" idx="10"/>
          </p:nvPr>
        </p:nvSpPr>
        <p:spPr>
          <a:xfrm>
            <a:off x="838200" y="6356350"/>
            <a:ext cx="2743200" cy="365125"/>
          </a:xfrm>
          <a:prstGeom prst="rect">
            <a:avLst/>
          </a:prstGeom>
        </p:spPr>
        <p:txBody>
          <a:bodyPr vert="horz" lIns="91440" tIns="45720" rIns="91440" bIns="45720" rtlCol="0" anchor="ctr" anchorCtr="0">
            <a:noAutofit/>
          </a:bodyPr>
          <a:lstStyle>
            <a:defPPr>
              <a:defRPr lang="es-E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514277">
              <a:lnSpc>
                <a:spcPct val="114000"/>
              </a:lnSpc>
              <a:buClr>
                <a:srgbClr val="FF0000"/>
              </a:buClr>
              <a:defRPr/>
            </a:pPr>
            <a:fld id="{AA692C61-9BB0-4E8D-BB5A-EFFFF1BF6371}" type="datetimeFigureOut">
              <a:rPr lang="es-ES" smtClean="0"/>
              <a:pPr defTabSz="514277">
                <a:lnSpc>
                  <a:spcPct val="114000"/>
                </a:lnSpc>
                <a:buClr>
                  <a:srgbClr val="FF0000"/>
                </a:buClr>
                <a:defRPr/>
              </a:pPr>
              <a:t>01/03/2026</a:t>
            </a:fld>
            <a:endParaRPr lang="en-GB" sz="701" dirty="0">
              <a:solidFill>
                <a:prstClr val="black"/>
              </a:solidFill>
              <a:latin typeface="Calibri" panose="020F0502020204030204"/>
            </a:endParaRPr>
          </a:p>
        </p:txBody>
      </p:sp>
      <p:sp>
        <p:nvSpPr>
          <p:cNvPr id="14" name="Slide Number Placeholder 5">
            <a:extLst>
              <a:ext uri="{FF2B5EF4-FFF2-40B4-BE49-F238E27FC236}">
                <a16:creationId xmlns:a16="http://schemas.microsoft.com/office/drawing/2014/main" id="{F1B628FB-E627-8741-992C-A4D176A22320}"/>
              </a:ext>
            </a:extLst>
          </p:cNvPr>
          <p:cNvSpPr txBox="1">
            <a:spLocks/>
          </p:cNvSpPr>
          <p:nvPr/>
        </p:nvSpPr>
        <p:spPr>
          <a:xfrm>
            <a:off x="9219817" y="6355992"/>
            <a:ext cx="2742863" cy="365081"/>
          </a:xfrm>
          <a:prstGeom prst="rect">
            <a:avLst/>
          </a:prstGeom>
        </p:spPr>
        <p:txBody>
          <a:bodyP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293">
              <a:defRPr/>
            </a:pPr>
            <a:fld id="{E4613EB5-3A53-E647-AD28-D351876AF3CC}" type="slidenum">
              <a:rPr lang="en-US">
                <a:solidFill>
                  <a:prstClr val="black"/>
                </a:solidFill>
                <a:latin typeface="Calibri" panose="020F0502020204030204"/>
              </a:rPr>
              <a:pPr defTabSz="914293">
                <a:defRPr/>
              </a:pPr>
              <a:t>72</a:t>
            </a:fld>
            <a:endParaRPr lang="en-US" dirty="0">
              <a:solidFill>
                <a:prstClr val="black"/>
              </a:solidFill>
              <a:latin typeface="Calibri" panose="020F0502020204030204"/>
            </a:endParaRPr>
          </a:p>
        </p:txBody>
      </p:sp>
      <p:sp>
        <p:nvSpPr>
          <p:cNvPr id="15" name="Título 2">
            <a:extLst>
              <a:ext uri="{FF2B5EF4-FFF2-40B4-BE49-F238E27FC236}">
                <a16:creationId xmlns:a16="http://schemas.microsoft.com/office/drawing/2014/main" id="{A7AFF95F-2008-6A45-BB6B-1F11A7ED0F46}"/>
              </a:ext>
            </a:extLst>
          </p:cNvPr>
          <p:cNvSpPr>
            <a:spLocks noGrp="1"/>
          </p:cNvSpPr>
          <p:nvPr>
            <p:ph type="title"/>
          </p:nvPr>
        </p:nvSpPr>
        <p:spPr>
          <a:xfrm>
            <a:off x="748" y="95981"/>
            <a:ext cx="12190504" cy="615553"/>
          </a:xfrm>
        </p:spPr>
        <p:txBody>
          <a:bodyPr vert="horz" wrap="square" lIns="91440" tIns="45720" rIns="91440" bIns="45720" rtlCol="0" anchor="ctr" anchorCtr="0">
            <a:noAutofit/>
          </a:bodyPr>
          <a:lstStyle/>
          <a:p>
            <a:pPr algn="ctr">
              <a:lnSpc>
                <a:spcPct val="90000"/>
              </a:lnSpc>
              <a:spcAft>
                <a:spcPts val="600"/>
              </a:spcAft>
              <a:buClr>
                <a:schemeClr val="accent1"/>
              </a:buClr>
              <a:buFont typeface="Arial" panose="020B0604020202020204" pitchFamily="34" charset="0"/>
            </a:pPr>
            <a:r>
              <a:rPr lang="en-US" sz="3600" dirty="0">
                <a:solidFill>
                  <a:schemeClr val="tx1"/>
                </a:solidFill>
                <a:latin typeface="Arial" panose="020B0604020202020204" pitchFamily="34" charset="0"/>
                <a:cs typeface="Arial" panose="020B0604020202020204" pitchFamily="34" charset="0"/>
              </a:rPr>
              <a:t>PID: The Cancer Paradox</a:t>
            </a:r>
          </a:p>
        </p:txBody>
      </p:sp>
      <p:cxnSp>
        <p:nvCxnSpPr>
          <p:cNvPr id="16" name="Straight Connector 15">
            <a:extLst>
              <a:ext uri="{FF2B5EF4-FFF2-40B4-BE49-F238E27FC236}">
                <a16:creationId xmlns:a16="http://schemas.microsoft.com/office/drawing/2014/main" id="{71C075D5-1734-DD40-8BFB-62D9AA8ADEC6}"/>
              </a:ext>
            </a:extLst>
          </p:cNvPr>
          <p:cNvCxnSpPr/>
          <p:nvPr/>
        </p:nvCxnSpPr>
        <p:spPr>
          <a:xfrm>
            <a:off x="1766700" y="6187521"/>
            <a:ext cx="0" cy="33816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17" name="Image 16" descr="Une image contenant nature, iceberg, eau, bleu vert&#10;&#10;Description générée automatiquement">
            <a:extLst>
              <a:ext uri="{FF2B5EF4-FFF2-40B4-BE49-F238E27FC236}">
                <a16:creationId xmlns:a16="http://schemas.microsoft.com/office/drawing/2014/main" id="{9642CB8F-EBA6-A9DC-1F92-025D0C271127}"/>
              </a:ext>
            </a:extLst>
          </p:cNvPr>
          <p:cNvPicPr>
            <a:picLocks noChangeAspect="1"/>
          </p:cNvPicPr>
          <p:nvPr/>
        </p:nvPicPr>
        <p:blipFill rotWithShape="1">
          <a:blip r:embed="rId3">
            <a:extLst>
              <a:ext uri="{28A0092B-C50C-407E-A947-70E740481C1C}">
                <a14:useLocalDpi xmlns:a14="http://schemas.microsoft.com/office/drawing/2010/main" val="0"/>
              </a:ext>
            </a:extLst>
          </a:blip>
          <a:srcRect b="79236"/>
          <a:stretch/>
        </p:blipFill>
        <p:spPr>
          <a:xfrm>
            <a:off x="747" y="846547"/>
            <a:ext cx="12190507" cy="1248124"/>
          </a:xfrm>
          <a:prstGeom prst="rect">
            <a:avLst/>
          </a:prstGeom>
        </p:spPr>
      </p:pic>
      <p:sp>
        <p:nvSpPr>
          <p:cNvPr id="18" name="Marcador de contenido 2">
            <a:extLst>
              <a:ext uri="{FF2B5EF4-FFF2-40B4-BE49-F238E27FC236}">
                <a16:creationId xmlns:a16="http://schemas.microsoft.com/office/drawing/2014/main" id="{C74D4C31-7679-16AA-D53E-8C30CB37F6D0}"/>
              </a:ext>
            </a:extLst>
          </p:cNvPr>
          <p:cNvSpPr>
            <a:spLocks noGrp="1"/>
          </p:cNvSpPr>
          <p:nvPr>
            <p:ph idx="1"/>
          </p:nvPr>
        </p:nvSpPr>
        <p:spPr>
          <a:xfrm>
            <a:off x="7899552" y="2233505"/>
            <a:ext cx="4291701" cy="1641411"/>
          </a:xfrm>
          <a:noFill/>
          <a:ln w="9525">
            <a:noFill/>
            <a:miter lim="800000"/>
            <a:headEnd/>
            <a:tailEnd/>
          </a:ln>
        </p:spPr>
        <p:txBody>
          <a:bodyPr vert="horz" wrap="square" lIns="0" tIns="0" rIns="0" bIns="0" numCol="1" rtlCol="0" anchor="t" anchorCtr="0" compatLnSpc="1">
            <a:prstTxWarp prst="textNoShape">
              <a:avLst/>
            </a:prstTxWarp>
            <a:spAutoFit/>
          </a:bodyPr>
          <a:lstStyle/>
          <a:p>
            <a:pPr>
              <a:spcBef>
                <a:spcPct val="0"/>
              </a:spcBef>
              <a:spcAft>
                <a:spcPct val="0"/>
              </a:spcAft>
              <a:buClr>
                <a:schemeClr val="tx1">
                  <a:lumMod val="50000"/>
                </a:schemeClr>
              </a:buClr>
              <a:buFont typeface="Courier New" panose="02070309020205020404" pitchFamily="49" charset="0"/>
              <a:buChar char="o"/>
            </a:pPr>
            <a:r>
              <a:rPr lang="es-ES" sz="1693" dirty="0"/>
              <a:t>x1.4-5 </a:t>
            </a:r>
            <a:r>
              <a:rPr lang="es-ES" sz="1693" dirty="0" err="1"/>
              <a:t>cancer</a:t>
            </a:r>
            <a:r>
              <a:rPr lang="es-ES" sz="1693" dirty="0"/>
              <a:t> in </a:t>
            </a:r>
            <a:r>
              <a:rPr lang="es-ES" sz="1693" dirty="0" err="1"/>
              <a:t>registry-based</a:t>
            </a:r>
            <a:r>
              <a:rPr lang="es-ES" sz="1693" dirty="0"/>
              <a:t> </a:t>
            </a:r>
            <a:r>
              <a:rPr lang="es-ES" sz="1693" dirty="0" err="1"/>
              <a:t>studies</a:t>
            </a:r>
            <a:endParaRPr lang="es-ES" sz="1693" dirty="0"/>
          </a:p>
          <a:p>
            <a:pPr>
              <a:spcBef>
                <a:spcPct val="0"/>
              </a:spcBef>
              <a:spcAft>
                <a:spcPct val="0"/>
              </a:spcAft>
              <a:buClr>
                <a:schemeClr val="tx1">
                  <a:lumMod val="50000"/>
                </a:schemeClr>
              </a:buClr>
              <a:buFont typeface="Courier New" panose="02070309020205020404" pitchFamily="49" charset="0"/>
              <a:buChar char="o"/>
            </a:pPr>
            <a:r>
              <a:rPr lang="es-ES" sz="1693" dirty="0"/>
              <a:t>60-70% are </a:t>
            </a:r>
            <a:r>
              <a:rPr lang="es-ES" sz="1693" dirty="0" err="1"/>
              <a:t>lymphoid</a:t>
            </a:r>
            <a:r>
              <a:rPr lang="es-ES" sz="1693" dirty="0"/>
              <a:t> </a:t>
            </a:r>
            <a:r>
              <a:rPr lang="es-ES" sz="1693" dirty="0" err="1"/>
              <a:t>malignancy</a:t>
            </a:r>
            <a:endParaRPr lang="es-ES" sz="1693" dirty="0"/>
          </a:p>
          <a:p>
            <a:pPr>
              <a:spcBef>
                <a:spcPct val="0"/>
              </a:spcBef>
              <a:spcAft>
                <a:spcPct val="0"/>
              </a:spcAft>
              <a:buClr>
                <a:schemeClr val="tx1">
                  <a:lumMod val="50000"/>
                </a:schemeClr>
              </a:buClr>
              <a:buFont typeface="Courier New" panose="02070309020205020404" pitchFamily="49" charset="0"/>
              <a:buChar char="o"/>
            </a:pPr>
            <a:r>
              <a:rPr lang="es-ES" sz="1693" dirty="0"/>
              <a:t>PID-</a:t>
            </a:r>
            <a:r>
              <a:rPr lang="es-ES" sz="1693" dirty="0" err="1"/>
              <a:t>specific</a:t>
            </a:r>
            <a:r>
              <a:rPr lang="es-ES" sz="1693" dirty="0"/>
              <a:t>: </a:t>
            </a:r>
            <a:r>
              <a:rPr lang="es-ES" sz="1693" dirty="0" err="1"/>
              <a:t>for</a:t>
            </a:r>
            <a:r>
              <a:rPr lang="es-ES" sz="1693" dirty="0"/>
              <a:t> ex. </a:t>
            </a:r>
            <a:r>
              <a:rPr lang="es-ES" sz="1693" dirty="0" err="1"/>
              <a:t>lymphoproliferative</a:t>
            </a:r>
            <a:r>
              <a:rPr lang="es-ES" sz="1693" dirty="0"/>
              <a:t> </a:t>
            </a:r>
            <a:r>
              <a:rPr lang="es-ES" sz="1693" dirty="0" err="1"/>
              <a:t>syndromes</a:t>
            </a:r>
            <a:r>
              <a:rPr lang="es-ES" sz="1693" dirty="0"/>
              <a:t>: 5 to 10-fold in CVID </a:t>
            </a:r>
            <a:r>
              <a:rPr lang="es-ES" sz="1693" dirty="0" err="1"/>
              <a:t>patients</a:t>
            </a:r>
            <a:r>
              <a:rPr lang="es-ES" sz="1693" dirty="0"/>
              <a:t>, BUT </a:t>
            </a:r>
            <a:r>
              <a:rPr lang="es-ES" sz="1693" dirty="0" err="1"/>
              <a:t>lower</a:t>
            </a:r>
            <a:r>
              <a:rPr lang="es-ES" sz="1693" dirty="0"/>
              <a:t> </a:t>
            </a:r>
            <a:r>
              <a:rPr lang="es-ES" sz="1693" dirty="0" err="1"/>
              <a:t>incidence</a:t>
            </a:r>
            <a:r>
              <a:rPr lang="es-ES" sz="1693" dirty="0"/>
              <a:t> </a:t>
            </a:r>
            <a:r>
              <a:rPr lang="es-ES" sz="1693" dirty="0" err="1"/>
              <a:t>on</a:t>
            </a:r>
            <a:r>
              <a:rPr lang="es-ES" sz="1693" dirty="0"/>
              <a:t> </a:t>
            </a:r>
            <a:r>
              <a:rPr lang="es-ES" sz="1693" dirty="0" err="1"/>
              <a:t>most</a:t>
            </a:r>
            <a:r>
              <a:rPr lang="es-ES" sz="1693" dirty="0"/>
              <a:t> </a:t>
            </a:r>
            <a:r>
              <a:rPr lang="es-ES" sz="1693" dirty="0" err="1"/>
              <a:t>common</a:t>
            </a:r>
            <a:r>
              <a:rPr lang="es-ES" sz="1693" dirty="0"/>
              <a:t> </a:t>
            </a:r>
            <a:r>
              <a:rPr lang="es-ES" sz="1693" dirty="0" err="1"/>
              <a:t>cancers</a:t>
            </a:r>
            <a:r>
              <a:rPr lang="es-ES" sz="1693" dirty="0"/>
              <a:t> </a:t>
            </a:r>
            <a:r>
              <a:rPr lang="es-ES" sz="1693" dirty="0" err="1"/>
              <a:t>than</a:t>
            </a:r>
            <a:r>
              <a:rPr lang="es-ES" sz="1693" dirty="0"/>
              <a:t> general </a:t>
            </a:r>
            <a:r>
              <a:rPr lang="es-ES" sz="1693" dirty="0" err="1"/>
              <a:t>population</a:t>
            </a:r>
            <a:r>
              <a:rPr lang="es-ES" sz="1693" dirty="0"/>
              <a:t>.</a:t>
            </a:r>
          </a:p>
          <a:p>
            <a:pPr>
              <a:spcBef>
                <a:spcPct val="0"/>
              </a:spcBef>
              <a:spcAft>
                <a:spcPct val="0"/>
              </a:spcAft>
              <a:buClr>
                <a:schemeClr val="tx1">
                  <a:lumMod val="50000"/>
                </a:schemeClr>
              </a:buClr>
              <a:buFont typeface="Courier New" panose="02070309020205020404" pitchFamily="49" charset="0"/>
              <a:buChar char="o"/>
            </a:pPr>
            <a:r>
              <a:rPr lang="es-ES" sz="1693" dirty="0" err="1"/>
              <a:t>One</a:t>
            </a:r>
            <a:r>
              <a:rPr lang="es-ES" sz="1693" dirty="0"/>
              <a:t> </a:t>
            </a:r>
            <a:r>
              <a:rPr lang="es-ES" sz="1693" dirty="0" err="1"/>
              <a:t>leading</a:t>
            </a:r>
            <a:r>
              <a:rPr lang="es-ES" sz="1693" dirty="0"/>
              <a:t> cause of </a:t>
            </a:r>
            <a:r>
              <a:rPr lang="es-ES" sz="1693" dirty="0" err="1"/>
              <a:t>mortality</a:t>
            </a:r>
            <a:endParaRPr lang="es-ES" sz="1693" dirty="0"/>
          </a:p>
        </p:txBody>
      </p:sp>
      <p:sp>
        <p:nvSpPr>
          <p:cNvPr id="19" name="CuadroTexto 2">
            <a:extLst>
              <a:ext uri="{FF2B5EF4-FFF2-40B4-BE49-F238E27FC236}">
                <a16:creationId xmlns:a16="http://schemas.microsoft.com/office/drawing/2014/main" id="{92154479-EF05-D172-D04A-C4D44EE5ED53}"/>
              </a:ext>
            </a:extLst>
          </p:cNvPr>
          <p:cNvSpPr txBox="1"/>
          <p:nvPr/>
        </p:nvSpPr>
        <p:spPr>
          <a:xfrm>
            <a:off x="8447984" y="1348886"/>
            <a:ext cx="2957088" cy="483209"/>
          </a:xfrm>
          <a:prstGeom prst="rect">
            <a:avLst/>
          </a:prstGeom>
          <a:noFill/>
        </p:spPr>
        <p:txBody>
          <a:bodyPr wrap="square" rtlCol="0">
            <a:spAutoFit/>
          </a:bodyPr>
          <a:lstStyle/>
          <a:p>
            <a:r>
              <a:rPr lang="es-ES" sz="2540" b="1" dirty="0">
                <a:latin typeface="Arial" panose="020B0604020202020204" pitchFamily="34" charset="0"/>
                <a:cs typeface="Arial" panose="020B0604020202020204" pitchFamily="34" charset="0"/>
              </a:rPr>
              <a:t>PID        </a:t>
            </a:r>
            <a:r>
              <a:rPr lang="es-ES" sz="2540" b="1" dirty="0" err="1">
                <a:latin typeface="Arial" panose="020B0604020202020204" pitchFamily="34" charset="0"/>
                <a:cs typeface="Arial" panose="020B0604020202020204" pitchFamily="34" charset="0"/>
              </a:rPr>
              <a:t>Cancer</a:t>
            </a:r>
            <a:endParaRPr lang="es-ES" sz="2540" b="1" dirty="0">
              <a:latin typeface="Arial" panose="020B0604020202020204" pitchFamily="34" charset="0"/>
              <a:cs typeface="Arial" panose="020B0604020202020204" pitchFamily="34" charset="0"/>
            </a:endParaRPr>
          </a:p>
        </p:txBody>
      </p:sp>
      <p:sp>
        <p:nvSpPr>
          <p:cNvPr id="20" name="Flecha derecha 1">
            <a:extLst>
              <a:ext uri="{FF2B5EF4-FFF2-40B4-BE49-F238E27FC236}">
                <a16:creationId xmlns:a16="http://schemas.microsoft.com/office/drawing/2014/main" id="{57D5A1C7-4210-CF5B-773F-8220EF8D6012}"/>
              </a:ext>
            </a:extLst>
          </p:cNvPr>
          <p:cNvSpPr/>
          <p:nvPr/>
        </p:nvSpPr>
        <p:spPr>
          <a:xfrm>
            <a:off x="9398455" y="1467336"/>
            <a:ext cx="282893" cy="318035"/>
          </a:xfrm>
          <a:prstGeom prst="rightArrow">
            <a:avLst/>
          </a:prstGeom>
          <a:noFill/>
          <a:ln>
            <a:solidFill>
              <a:srgbClr val="F5920E"/>
            </a:solidFill>
          </a:ln>
        </p:spPr>
        <p:style>
          <a:lnRef idx="3">
            <a:schemeClr val="lt1"/>
          </a:lnRef>
          <a:fillRef idx="1">
            <a:schemeClr val="accent1"/>
          </a:fillRef>
          <a:effectRef idx="1">
            <a:schemeClr val="accent1"/>
          </a:effectRef>
          <a:fontRef idx="minor">
            <a:schemeClr val="lt1"/>
          </a:fontRef>
        </p:style>
        <p:txBody>
          <a:bodyPr anchor="ctr"/>
          <a:lstStyle/>
          <a:p>
            <a:pPr algn="ctr"/>
            <a:endParaRPr lang="es-ES" sz="2540" b="1" dirty="0">
              <a:solidFill>
                <a:schemeClr val="tx1"/>
              </a:solidFill>
              <a:latin typeface="Arial" panose="020B0604020202020204" pitchFamily="34" charset="0"/>
              <a:cs typeface="Arial" panose="020B0604020202020204" pitchFamily="34" charset="0"/>
            </a:endParaRPr>
          </a:p>
        </p:txBody>
      </p:sp>
      <p:grpSp>
        <p:nvGrpSpPr>
          <p:cNvPr id="3" name="Grupo 2">
            <a:extLst>
              <a:ext uri="{FF2B5EF4-FFF2-40B4-BE49-F238E27FC236}">
                <a16:creationId xmlns:a16="http://schemas.microsoft.com/office/drawing/2014/main" id="{B4319E19-0B38-F280-4F12-A9AEFA2E2658}"/>
              </a:ext>
            </a:extLst>
          </p:cNvPr>
          <p:cNvGrpSpPr/>
          <p:nvPr/>
        </p:nvGrpSpPr>
        <p:grpSpPr>
          <a:xfrm>
            <a:off x="-159607" y="925753"/>
            <a:ext cx="12379985" cy="6518861"/>
            <a:chOff x="-75760" y="437376"/>
            <a:chExt cx="5848970" cy="3079860"/>
          </a:xfrm>
        </p:grpSpPr>
        <p:grpSp>
          <p:nvGrpSpPr>
            <p:cNvPr id="26" name="Groupe 25">
              <a:extLst>
                <a:ext uri="{FF2B5EF4-FFF2-40B4-BE49-F238E27FC236}">
                  <a16:creationId xmlns:a16="http://schemas.microsoft.com/office/drawing/2014/main" id="{A427A3F8-FF13-DBB0-ECFF-6EC40EA35935}"/>
                </a:ext>
              </a:extLst>
            </p:cNvPr>
            <p:cNvGrpSpPr/>
            <p:nvPr/>
          </p:nvGrpSpPr>
          <p:grpSpPr>
            <a:xfrm>
              <a:off x="-75760" y="437376"/>
              <a:ext cx="5848970" cy="2839935"/>
              <a:chOff x="-75760" y="437376"/>
              <a:chExt cx="5848970" cy="2839935"/>
            </a:xfrm>
          </p:grpSpPr>
          <p:grpSp>
            <p:nvGrpSpPr>
              <p:cNvPr id="25" name="Groupe 24">
                <a:extLst>
                  <a:ext uri="{FF2B5EF4-FFF2-40B4-BE49-F238E27FC236}">
                    <a16:creationId xmlns:a16="http://schemas.microsoft.com/office/drawing/2014/main" id="{DE3D2FA0-ACBE-D45D-8F94-50CD9788ACDB}"/>
                  </a:ext>
                </a:extLst>
              </p:cNvPr>
              <p:cNvGrpSpPr/>
              <p:nvPr/>
            </p:nvGrpSpPr>
            <p:grpSpPr>
              <a:xfrm>
                <a:off x="-75760" y="437376"/>
                <a:ext cx="5848970" cy="2839935"/>
                <a:chOff x="-75760" y="437376"/>
                <a:chExt cx="5848970" cy="2839935"/>
              </a:xfrm>
            </p:grpSpPr>
            <p:pic>
              <p:nvPicPr>
                <p:cNvPr id="6" name="Image 5" descr="Une image contenant nature, iceberg, eau, bleu vert&#10;&#10;Description générée automatiquement">
                  <a:extLst>
                    <a:ext uri="{FF2B5EF4-FFF2-40B4-BE49-F238E27FC236}">
                      <a16:creationId xmlns:a16="http://schemas.microsoft.com/office/drawing/2014/main" id="{FB00170E-F49B-5CC8-6029-07D6AED3ABC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760" y="437376"/>
                  <a:ext cx="5759450" cy="2839935"/>
                </a:xfrm>
                <a:prstGeom prst="rect">
                  <a:avLst/>
                </a:prstGeom>
              </p:spPr>
            </p:pic>
            <p:sp>
              <p:nvSpPr>
                <p:cNvPr id="21" name="TextBox 5">
                  <a:extLst>
                    <a:ext uri="{FF2B5EF4-FFF2-40B4-BE49-F238E27FC236}">
                      <a16:creationId xmlns:a16="http://schemas.microsoft.com/office/drawing/2014/main" id="{B40E57B7-35FE-3102-7C8F-2E140D9A3F10}"/>
                    </a:ext>
                  </a:extLst>
                </p:cNvPr>
                <p:cNvSpPr txBox="1"/>
                <p:nvPr/>
              </p:nvSpPr>
              <p:spPr>
                <a:xfrm>
                  <a:off x="-75760" y="1895120"/>
                  <a:ext cx="3787278" cy="1095423"/>
                </a:xfrm>
                <a:prstGeom prst="rect">
                  <a:avLst/>
                </a:prstGeom>
                <a:noFill/>
                <a:ln w="9525">
                  <a:noFill/>
                  <a:miter lim="800000"/>
                  <a:headEnd/>
                  <a:tailEnd/>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0" tIns="0" rIns="0" bIns="0" numCol="1" rtlCol="0" anchor="t" anchorCtr="0" compatLnSpc="1">
                  <a:prstTxWarp prst="textNoShape">
                    <a:avLst/>
                  </a:prstTxWarp>
                  <a:spAutoFit/>
                </a:bodyPr>
                <a:lstStyle>
                  <a:defPPr>
                    <a:defRPr lang="en-US"/>
                  </a:defPPr>
                  <a:lvl1pPr marL="107991" indent="-107991">
                    <a:lnSpc>
                      <a:spcPct val="90000"/>
                    </a:lnSpc>
                    <a:spcBef>
                      <a:spcPct val="0"/>
                    </a:spcBef>
                    <a:spcAft>
                      <a:spcPct val="0"/>
                    </a:spcAft>
                    <a:buClr>
                      <a:schemeClr val="tx1">
                        <a:lumMod val="50000"/>
                      </a:schemeClr>
                    </a:buClr>
                    <a:buSzPct val="75000"/>
                    <a:buFont typeface="Courier New" panose="02070309020205020404" pitchFamily="49" charset="0"/>
                    <a:buChar char="o"/>
                    <a:defRPr lang="en-US" sz="800" dirty="0">
                      <a:latin typeface="Arial" panose="020B0604020202020204" pitchFamily="34" charset="0"/>
                      <a:cs typeface="Arial" panose="020B0604020202020204" pitchFamily="34" charset="0"/>
                    </a:defRPr>
                  </a:lvl1pPr>
                  <a:lvl2pPr marL="323972" indent="-107991">
                    <a:lnSpc>
                      <a:spcPct val="90000"/>
                    </a:lnSpc>
                    <a:spcBef>
                      <a:spcPts val="236"/>
                    </a:spcBef>
                    <a:buFont typeface="Arial" panose="020B0604020202020204" pitchFamily="34" charset="0"/>
                    <a:buChar char="•"/>
                    <a:defRPr sz="1134"/>
                  </a:lvl2pPr>
                  <a:lvl3pPr marL="539953" indent="-107991">
                    <a:lnSpc>
                      <a:spcPct val="90000"/>
                    </a:lnSpc>
                    <a:spcBef>
                      <a:spcPts val="236"/>
                    </a:spcBef>
                    <a:buFont typeface="Arial" panose="020B0604020202020204" pitchFamily="34" charset="0"/>
                    <a:buChar char="•"/>
                    <a:defRPr sz="945"/>
                  </a:lvl3pPr>
                  <a:lvl4pPr marL="755934" indent="-107991">
                    <a:lnSpc>
                      <a:spcPct val="90000"/>
                    </a:lnSpc>
                    <a:spcBef>
                      <a:spcPts val="236"/>
                    </a:spcBef>
                    <a:buFont typeface="Arial" panose="020B0604020202020204" pitchFamily="34" charset="0"/>
                    <a:buChar char="•"/>
                  </a:lvl4pPr>
                  <a:lvl5pPr marL="971916" indent="-107991">
                    <a:lnSpc>
                      <a:spcPct val="90000"/>
                    </a:lnSpc>
                    <a:spcBef>
                      <a:spcPts val="236"/>
                    </a:spcBef>
                    <a:buFont typeface="Arial" panose="020B0604020202020204" pitchFamily="34" charset="0"/>
                    <a:buChar char="•"/>
                  </a:lvl5pPr>
                  <a:lvl6pPr marL="1187897" indent="-107991">
                    <a:lnSpc>
                      <a:spcPct val="90000"/>
                    </a:lnSpc>
                    <a:spcBef>
                      <a:spcPts val="236"/>
                    </a:spcBef>
                    <a:buFont typeface="Arial" panose="020B0604020202020204" pitchFamily="34" charset="0"/>
                    <a:buChar char="•"/>
                  </a:lvl6pPr>
                  <a:lvl7pPr marL="1403878" indent="-107991">
                    <a:lnSpc>
                      <a:spcPct val="90000"/>
                    </a:lnSpc>
                    <a:spcBef>
                      <a:spcPts val="236"/>
                    </a:spcBef>
                    <a:buFont typeface="Arial" panose="020B0604020202020204" pitchFamily="34" charset="0"/>
                    <a:buChar char="•"/>
                  </a:lvl7pPr>
                  <a:lvl8pPr marL="1619860" indent="-107991">
                    <a:lnSpc>
                      <a:spcPct val="90000"/>
                    </a:lnSpc>
                    <a:spcBef>
                      <a:spcPts val="236"/>
                    </a:spcBef>
                    <a:buFont typeface="Arial" panose="020B0604020202020204" pitchFamily="34" charset="0"/>
                    <a:buChar char="•"/>
                  </a:lvl8pPr>
                  <a:lvl9pPr marL="1835841" indent="-107991">
                    <a:lnSpc>
                      <a:spcPct val="90000"/>
                    </a:lnSpc>
                    <a:spcBef>
                      <a:spcPts val="236"/>
                    </a:spcBef>
                    <a:buFont typeface="Arial" panose="020B0604020202020204" pitchFamily="34" charset="0"/>
                    <a:buChar char="•"/>
                  </a:lvl9pPr>
                </a:lstStyle>
                <a:p>
                  <a:pPr marL="914291" lvl="2" indent="0">
                    <a:buNone/>
                  </a:pPr>
                  <a:endParaRPr lang="en-GB" sz="2000" dirty="0">
                    <a:solidFill>
                      <a:schemeClr val="bg1"/>
                    </a:solidFill>
                    <a:sym typeface="Wingdings" panose="05000000000000000000" pitchFamily="2" charset="2"/>
                  </a:endParaRPr>
                </a:p>
                <a:p>
                  <a:pPr lvl="2"/>
                  <a:r>
                    <a:rPr lang="en-GB" sz="2000" dirty="0">
                      <a:solidFill>
                        <a:schemeClr val="bg1"/>
                      </a:solidFill>
                    </a:rPr>
                    <a:t>20% of cancer cases in humans are associated with infections (PID and SID)</a:t>
                  </a:r>
                </a:p>
                <a:p>
                  <a:pPr lvl="2"/>
                  <a:r>
                    <a:rPr lang="en-GB" sz="2000" dirty="0">
                      <a:solidFill>
                        <a:schemeClr val="bg1"/>
                      </a:solidFill>
                    </a:rPr>
                    <a:t>Up to 10% of haematological cancers </a:t>
                  </a:r>
                  <a:br>
                    <a:rPr lang="en-GB" sz="2000" dirty="0">
                      <a:solidFill>
                        <a:schemeClr val="bg1"/>
                      </a:solidFill>
                    </a:rPr>
                  </a:br>
                  <a:r>
                    <a:rPr lang="en-GB" sz="2000" dirty="0">
                      <a:solidFill>
                        <a:schemeClr val="bg1"/>
                      </a:solidFill>
                    </a:rPr>
                    <a:t>are associated with congenital syndromes in childhood</a:t>
                  </a:r>
                  <a:r>
                    <a:rPr lang="en-GB" sz="1270" dirty="0">
                      <a:solidFill>
                        <a:schemeClr val="bg1"/>
                      </a:solidFill>
                    </a:rPr>
                    <a:t>1,2</a:t>
                  </a:r>
                  <a:endParaRPr lang="en-GB" sz="2000" dirty="0">
                    <a:solidFill>
                      <a:schemeClr val="bg1"/>
                    </a:solidFill>
                  </a:endParaRPr>
                </a:p>
                <a:p>
                  <a:pPr lvl="2"/>
                  <a:r>
                    <a:rPr lang="en-GB" sz="2000" dirty="0">
                      <a:solidFill>
                        <a:schemeClr val="bg1"/>
                      </a:solidFill>
                    </a:rPr>
                    <a:t>Preliminary studies in NHL: Combined germline mutations in 2.8–86% PID cases</a:t>
                  </a:r>
                </a:p>
                <a:p>
                  <a:pPr lvl="2"/>
                  <a:r>
                    <a:rPr lang="en-GB" sz="2000" dirty="0">
                      <a:solidFill>
                        <a:schemeClr val="bg1"/>
                      </a:solidFill>
                    </a:rPr>
                    <a:t>Up to 62% PID diagnoses in 51 children with LPD (29% HLH)</a:t>
                  </a:r>
                </a:p>
              </p:txBody>
            </p:sp>
            <p:sp>
              <p:nvSpPr>
                <p:cNvPr id="23" name="CuadroTexto 2">
                  <a:extLst>
                    <a:ext uri="{FF2B5EF4-FFF2-40B4-BE49-F238E27FC236}">
                      <a16:creationId xmlns:a16="http://schemas.microsoft.com/office/drawing/2014/main" id="{48094186-0685-0526-9DFA-35B053C9CC13}"/>
                    </a:ext>
                  </a:extLst>
                </p:cNvPr>
                <p:cNvSpPr txBox="1"/>
                <p:nvPr/>
              </p:nvSpPr>
              <p:spPr>
                <a:xfrm>
                  <a:off x="64560" y="1693002"/>
                  <a:ext cx="2456360" cy="228294"/>
                </a:xfrm>
                <a:prstGeom prst="rect">
                  <a:avLst/>
                </a:prstGeom>
                <a:noFill/>
              </p:spPr>
              <p:txBody>
                <a:bodyPr wrap="square" rtlCol="0">
                  <a:spAutoFit/>
                </a:bodyPr>
                <a:lstStyle/>
                <a:p>
                  <a:r>
                    <a:rPr lang="es-ES" sz="2540" b="1" dirty="0" err="1">
                      <a:solidFill>
                        <a:schemeClr val="bg1"/>
                      </a:solidFill>
                      <a:latin typeface="Arial" panose="020B0604020202020204" pitchFamily="34" charset="0"/>
                      <a:cs typeface="Arial" panose="020B0604020202020204" pitchFamily="34" charset="0"/>
                    </a:rPr>
                    <a:t>Hematological</a:t>
                  </a:r>
                  <a:r>
                    <a:rPr lang="es-ES" sz="2540" b="1" dirty="0">
                      <a:solidFill>
                        <a:schemeClr val="bg1"/>
                      </a:solidFill>
                      <a:latin typeface="Arial" panose="020B0604020202020204" pitchFamily="34" charset="0"/>
                      <a:cs typeface="Arial" panose="020B0604020202020204" pitchFamily="34" charset="0"/>
                    </a:rPr>
                    <a:t> </a:t>
                  </a:r>
                  <a:r>
                    <a:rPr lang="es-ES" sz="2540" b="1" dirty="0" err="1">
                      <a:solidFill>
                        <a:schemeClr val="bg1"/>
                      </a:solidFill>
                      <a:latin typeface="Arial" panose="020B0604020202020204" pitchFamily="34" charset="0"/>
                      <a:cs typeface="Arial" panose="020B0604020202020204" pitchFamily="34" charset="0"/>
                    </a:rPr>
                    <a:t>Cancer</a:t>
                  </a:r>
                  <a:r>
                    <a:rPr lang="es-ES" sz="2540" b="1" dirty="0">
                      <a:solidFill>
                        <a:schemeClr val="bg1"/>
                      </a:solidFill>
                      <a:latin typeface="Arial" panose="020B0604020202020204" pitchFamily="34" charset="0"/>
                      <a:cs typeface="Arial" panose="020B0604020202020204" pitchFamily="34" charset="0"/>
                    </a:rPr>
                    <a:t>       PID</a:t>
                  </a:r>
                </a:p>
              </p:txBody>
            </p:sp>
          </p:grpSp>
          <p:sp>
            <p:nvSpPr>
              <p:cNvPr id="24" name="Flecha derecha 1">
                <a:extLst>
                  <a:ext uri="{FF2B5EF4-FFF2-40B4-BE49-F238E27FC236}">
                    <a16:creationId xmlns:a16="http://schemas.microsoft.com/office/drawing/2014/main" id="{C4E3226E-06D4-CED0-FD4B-B92BFA8D3384}"/>
                  </a:ext>
                </a:extLst>
              </p:cNvPr>
              <p:cNvSpPr/>
              <p:nvPr/>
            </p:nvSpPr>
            <p:spPr>
              <a:xfrm>
                <a:off x="1827025" y="1782216"/>
                <a:ext cx="133654" cy="150257"/>
              </a:xfrm>
              <a:prstGeom prst="rightArrow">
                <a:avLst/>
              </a:prstGeom>
              <a:noFill/>
              <a:ln>
                <a:solidFill>
                  <a:srgbClr val="F5920E"/>
                </a:solidFill>
              </a:ln>
            </p:spPr>
            <p:style>
              <a:lnRef idx="3">
                <a:schemeClr val="lt1"/>
              </a:lnRef>
              <a:fillRef idx="1">
                <a:schemeClr val="accent1"/>
              </a:fillRef>
              <a:effectRef idx="1">
                <a:schemeClr val="accent1"/>
              </a:effectRef>
              <a:fontRef idx="minor">
                <a:schemeClr val="lt1"/>
              </a:fontRef>
            </p:style>
            <p:txBody>
              <a:bodyPr anchor="ctr"/>
              <a:lstStyle/>
              <a:p>
                <a:pPr algn="ctr"/>
                <a:endParaRPr lang="es-ES" sz="2540" b="1" dirty="0">
                  <a:solidFill>
                    <a:schemeClr val="bg1"/>
                  </a:solidFill>
                  <a:latin typeface="Arial" panose="020B0604020202020204" pitchFamily="34" charset="0"/>
                  <a:cs typeface="Arial" panose="020B0604020202020204" pitchFamily="34" charset="0"/>
                </a:endParaRPr>
              </a:p>
            </p:txBody>
          </p:sp>
        </p:grpSp>
        <p:sp>
          <p:nvSpPr>
            <p:cNvPr id="2" name="Footer Placeholder 5">
              <a:extLst>
                <a:ext uri="{FF2B5EF4-FFF2-40B4-BE49-F238E27FC236}">
                  <a16:creationId xmlns:a16="http://schemas.microsoft.com/office/drawing/2014/main" id="{919D0C0C-A5BC-4CE7-0257-F6322019148C}"/>
                </a:ext>
              </a:extLst>
            </p:cNvPr>
            <p:cNvSpPr txBox="1">
              <a:spLocks/>
            </p:cNvSpPr>
            <p:nvPr/>
          </p:nvSpPr>
          <p:spPr>
            <a:xfrm>
              <a:off x="3252551" y="2998723"/>
              <a:ext cx="2508514" cy="518513"/>
            </a:xfrm>
            <a:prstGeom prst="rect">
              <a:avLst/>
            </a:prstGeom>
          </p:spPr>
          <p:txBody>
            <a:bodyPr/>
            <a:lstStyle>
              <a:defPPr>
                <a:defRPr lang="es-ES"/>
              </a:defPPr>
              <a:lvl1pPr marL="0" algn="l" defTabSz="431963" rtl="0" eaLnBrk="1" latinLnBrk="0" hangingPunct="1">
                <a:defRPr sz="850" kern="1200">
                  <a:solidFill>
                    <a:schemeClr val="tx1"/>
                  </a:solidFill>
                  <a:latin typeface="+mn-lt"/>
                  <a:ea typeface="+mn-ea"/>
                  <a:cs typeface="+mn-cs"/>
                </a:defRPr>
              </a:lvl1pPr>
              <a:lvl2pPr marL="215981" algn="l" defTabSz="431963" rtl="0" eaLnBrk="1" latinLnBrk="0" hangingPunct="1">
                <a:defRPr sz="850" kern="1200">
                  <a:solidFill>
                    <a:schemeClr val="tx1"/>
                  </a:solidFill>
                  <a:latin typeface="+mn-lt"/>
                  <a:ea typeface="+mn-ea"/>
                  <a:cs typeface="+mn-cs"/>
                </a:defRPr>
              </a:lvl2pPr>
              <a:lvl3pPr marL="431963" algn="l" defTabSz="431963" rtl="0" eaLnBrk="1" latinLnBrk="0" hangingPunct="1">
                <a:defRPr sz="850" kern="1200">
                  <a:solidFill>
                    <a:schemeClr val="tx1"/>
                  </a:solidFill>
                  <a:latin typeface="+mn-lt"/>
                  <a:ea typeface="+mn-ea"/>
                  <a:cs typeface="+mn-cs"/>
                </a:defRPr>
              </a:lvl3pPr>
              <a:lvl4pPr marL="647944" algn="l" defTabSz="431963" rtl="0" eaLnBrk="1" latinLnBrk="0" hangingPunct="1">
                <a:defRPr sz="850" kern="1200">
                  <a:solidFill>
                    <a:schemeClr val="tx1"/>
                  </a:solidFill>
                  <a:latin typeface="+mn-lt"/>
                  <a:ea typeface="+mn-ea"/>
                  <a:cs typeface="+mn-cs"/>
                </a:defRPr>
              </a:lvl4pPr>
              <a:lvl5pPr marL="863925" algn="l" defTabSz="431963" rtl="0" eaLnBrk="1" latinLnBrk="0" hangingPunct="1">
                <a:defRPr sz="850" kern="1200">
                  <a:solidFill>
                    <a:schemeClr val="tx1"/>
                  </a:solidFill>
                  <a:latin typeface="+mn-lt"/>
                  <a:ea typeface="+mn-ea"/>
                  <a:cs typeface="+mn-cs"/>
                </a:defRPr>
              </a:lvl5pPr>
              <a:lvl6pPr marL="1079906" algn="l" defTabSz="431963" rtl="0" eaLnBrk="1" latinLnBrk="0" hangingPunct="1">
                <a:defRPr sz="850" kern="1200">
                  <a:solidFill>
                    <a:schemeClr val="tx1"/>
                  </a:solidFill>
                  <a:latin typeface="+mn-lt"/>
                  <a:ea typeface="+mn-ea"/>
                  <a:cs typeface="+mn-cs"/>
                </a:defRPr>
              </a:lvl6pPr>
              <a:lvl7pPr marL="1295888" algn="l" defTabSz="431963" rtl="0" eaLnBrk="1" latinLnBrk="0" hangingPunct="1">
                <a:defRPr sz="850" kern="1200">
                  <a:solidFill>
                    <a:schemeClr val="tx1"/>
                  </a:solidFill>
                  <a:latin typeface="+mn-lt"/>
                  <a:ea typeface="+mn-ea"/>
                  <a:cs typeface="+mn-cs"/>
                </a:defRPr>
              </a:lvl7pPr>
              <a:lvl8pPr marL="1511869" algn="l" defTabSz="431963" rtl="0" eaLnBrk="1" latinLnBrk="0" hangingPunct="1">
                <a:defRPr sz="850" kern="1200">
                  <a:solidFill>
                    <a:schemeClr val="tx1"/>
                  </a:solidFill>
                  <a:latin typeface="+mn-lt"/>
                  <a:ea typeface="+mn-ea"/>
                  <a:cs typeface="+mn-cs"/>
                </a:defRPr>
              </a:lvl8pPr>
              <a:lvl9pPr marL="1727850" algn="l" defTabSz="431963" rtl="0" eaLnBrk="1" latinLnBrk="0" hangingPunct="1">
                <a:defRPr sz="850" kern="1200">
                  <a:solidFill>
                    <a:schemeClr val="tx1"/>
                  </a:solidFill>
                  <a:latin typeface="+mn-lt"/>
                  <a:ea typeface="+mn-ea"/>
                  <a:cs typeface="+mn-cs"/>
                </a:defRPr>
              </a:lvl9pPr>
            </a:lstStyle>
            <a:p>
              <a:r>
                <a:rPr lang="es-ES" sz="1058" i="1" dirty="0" err="1">
                  <a:solidFill>
                    <a:schemeClr val="bg1"/>
                  </a:solidFill>
                  <a:latin typeface="Arial" panose="020B0604020202020204" pitchFamily="34" charset="0"/>
                  <a:cs typeface="Arial" panose="020B0604020202020204" pitchFamily="34" charset="0"/>
                </a:rPr>
                <a:t>Maffeis</a:t>
              </a:r>
              <a:r>
                <a:rPr lang="es-ES" sz="1058" i="1" dirty="0">
                  <a:solidFill>
                    <a:schemeClr val="bg1"/>
                  </a:solidFill>
                  <a:latin typeface="Arial" panose="020B0604020202020204" pitchFamily="34" charset="0"/>
                  <a:cs typeface="Arial" panose="020B0604020202020204" pitchFamily="34" charset="0"/>
                </a:rPr>
                <a:t>, M Front </a:t>
              </a:r>
              <a:r>
                <a:rPr lang="es-ES" sz="1058" i="1" dirty="0" err="1">
                  <a:solidFill>
                    <a:schemeClr val="bg1"/>
                  </a:solidFill>
                  <a:latin typeface="Arial" panose="020B0604020202020204" pitchFamily="34" charset="0"/>
                  <a:cs typeface="Arial" panose="020B0604020202020204" pitchFamily="34" charset="0"/>
                </a:rPr>
                <a:t>Immunol</a:t>
              </a:r>
              <a:r>
                <a:rPr lang="es-ES" sz="1058" i="1" dirty="0">
                  <a:solidFill>
                    <a:schemeClr val="bg1"/>
                  </a:solidFill>
                  <a:latin typeface="Arial" panose="020B0604020202020204" pitchFamily="34" charset="0"/>
                  <a:cs typeface="Arial" panose="020B0604020202020204" pitchFamily="34" charset="0"/>
                </a:rPr>
                <a:t>. 2019; </a:t>
              </a:r>
              <a:r>
                <a:rPr lang="es-ES" sz="1058" i="1" dirty="0" err="1">
                  <a:solidFill>
                    <a:schemeClr val="bg1"/>
                  </a:solidFill>
                  <a:latin typeface="Arial" panose="020B0604020202020204" pitchFamily="34" charset="0"/>
                  <a:cs typeface="Arial" panose="020B0604020202020204" pitchFamily="34" charset="0"/>
                </a:rPr>
                <a:t>Leeksma</a:t>
              </a:r>
              <a:r>
                <a:rPr lang="es-ES" sz="1058" i="1" dirty="0">
                  <a:solidFill>
                    <a:schemeClr val="bg1"/>
                  </a:solidFill>
                  <a:latin typeface="Arial" panose="020B0604020202020204" pitchFamily="34" charset="0"/>
                  <a:cs typeface="Arial" panose="020B0604020202020204" pitchFamily="34" charset="0"/>
                </a:rPr>
                <a:t> OC. </a:t>
              </a:r>
              <a:r>
                <a:rPr lang="es-ES" sz="1058" i="1" dirty="0" err="1">
                  <a:solidFill>
                    <a:schemeClr val="bg1"/>
                  </a:solidFill>
                  <a:latin typeface="Arial" panose="020B0604020202020204" pitchFamily="34" charset="0"/>
                  <a:cs typeface="Arial" panose="020B0604020202020204" pitchFamily="34" charset="0"/>
                </a:rPr>
                <a:t>Blood</a:t>
              </a:r>
              <a:r>
                <a:rPr lang="es-ES" sz="1058" i="1" dirty="0">
                  <a:solidFill>
                    <a:schemeClr val="bg1"/>
                  </a:solidFill>
                  <a:latin typeface="Arial" panose="020B0604020202020204" pitchFamily="34" charset="0"/>
                  <a:cs typeface="Arial" panose="020B0604020202020204" pitchFamily="34" charset="0"/>
                </a:rPr>
                <a:t> </a:t>
              </a:r>
              <a:r>
                <a:rPr lang="es-ES" sz="1058" i="1" dirty="0" err="1">
                  <a:solidFill>
                    <a:schemeClr val="bg1"/>
                  </a:solidFill>
                  <a:latin typeface="Arial" panose="020B0604020202020204" pitchFamily="34" charset="0"/>
                  <a:cs typeface="Arial" panose="020B0604020202020204" pitchFamily="34" charset="0"/>
                </a:rPr>
                <a:t>Cancer</a:t>
              </a:r>
              <a:r>
                <a:rPr lang="es-ES" sz="1058" i="1" dirty="0">
                  <a:solidFill>
                    <a:schemeClr val="bg1"/>
                  </a:solidFill>
                  <a:latin typeface="Arial" panose="020B0604020202020204" pitchFamily="34" charset="0"/>
                  <a:cs typeface="Arial" panose="020B0604020202020204" pitchFamily="34" charset="0"/>
                </a:rPr>
                <a:t> J. 2017; </a:t>
              </a:r>
              <a:r>
                <a:rPr lang="es-ES" sz="1058" i="1" dirty="0" err="1">
                  <a:solidFill>
                    <a:schemeClr val="bg1"/>
                  </a:solidFill>
                  <a:latin typeface="Arial" panose="020B0604020202020204" pitchFamily="34" charset="0"/>
                  <a:cs typeface="Arial" panose="020B0604020202020204" pitchFamily="34" charset="0"/>
                </a:rPr>
                <a:t>Zur</a:t>
              </a:r>
              <a:r>
                <a:rPr lang="es-ES" sz="1058" i="1" dirty="0">
                  <a:solidFill>
                    <a:schemeClr val="bg1"/>
                  </a:solidFill>
                  <a:latin typeface="Arial" panose="020B0604020202020204" pitchFamily="34" charset="0"/>
                  <a:cs typeface="Arial" panose="020B0604020202020204" pitchFamily="34" charset="0"/>
                </a:rPr>
                <a:t> Hausen H. </a:t>
              </a:r>
              <a:r>
                <a:rPr lang="es-ES" sz="1058" i="1" dirty="0" err="1">
                  <a:solidFill>
                    <a:schemeClr val="bg1"/>
                  </a:solidFill>
                  <a:latin typeface="Arial" panose="020B0604020202020204" pitchFamily="34" charset="0"/>
                  <a:cs typeface="Arial" panose="020B0604020202020204" pitchFamily="34" charset="0"/>
                </a:rPr>
                <a:t>Virology</a:t>
              </a:r>
              <a:r>
                <a:rPr lang="es-ES" sz="1058" i="1" dirty="0">
                  <a:solidFill>
                    <a:schemeClr val="bg1"/>
                  </a:solidFill>
                  <a:latin typeface="Arial" panose="020B0604020202020204" pitchFamily="34" charset="0"/>
                  <a:cs typeface="Arial" panose="020B0604020202020204" pitchFamily="34" charset="0"/>
                </a:rPr>
                <a:t>. 2009;. </a:t>
              </a:r>
              <a:r>
                <a:rPr lang="es-ES" sz="1058" i="1" dirty="0" err="1">
                  <a:solidFill>
                    <a:schemeClr val="bg1"/>
                  </a:solidFill>
                  <a:latin typeface="Arial" panose="020B0604020202020204" pitchFamily="34" charset="0"/>
                  <a:cs typeface="Arial" panose="020B0604020202020204" pitchFamily="34" charset="0"/>
                </a:rPr>
                <a:t>Narod</a:t>
              </a:r>
              <a:r>
                <a:rPr lang="es-ES" sz="1058" i="1" dirty="0">
                  <a:solidFill>
                    <a:schemeClr val="bg1"/>
                  </a:solidFill>
                  <a:latin typeface="Arial" panose="020B0604020202020204" pitchFamily="34" charset="0"/>
                  <a:cs typeface="Arial" panose="020B0604020202020204" pitchFamily="34" charset="0"/>
                </a:rPr>
                <a:t> SA. Br J </a:t>
              </a:r>
              <a:r>
                <a:rPr lang="es-ES" sz="1058" i="1" dirty="0" err="1">
                  <a:solidFill>
                    <a:schemeClr val="bg1"/>
                  </a:solidFill>
                  <a:latin typeface="Arial" panose="020B0604020202020204" pitchFamily="34" charset="0"/>
                  <a:cs typeface="Arial" panose="020B0604020202020204" pitchFamily="34" charset="0"/>
                </a:rPr>
                <a:t>Cancer</a:t>
              </a:r>
              <a:r>
                <a:rPr lang="es-ES" sz="1058" i="1" dirty="0">
                  <a:solidFill>
                    <a:schemeClr val="bg1"/>
                  </a:solidFill>
                  <a:latin typeface="Arial" panose="020B0604020202020204" pitchFamily="34" charset="0"/>
                  <a:cs typeface="Arial" panose="020B0604020202020204" pitchFamily="34" charset="0"/>
                </a:rPr>
                <a:t>. 1991;. </a:t>
              </a:r>
              <a:r>
                <a:rPr lang="es-ES" sz="1058" i="1" dirty="0" err="1">
                  <a:solidFill>
                    <a:schemeClr val="bg1"/>
                  </a:solidFill>
                  <a:latin typeface="Arial" panose="020B0604020202020204" pitchFamily="34" charset="0"/>
                  <a:cs typeface="Arial" panose="020B0604020202020204" pitchFamily="34" charset="0"/>
                </a:rPr>
                <a:t>McLaughlin-Drubin</a:t>
              </a:r>
              <a:r>
                <a:rPr lang="es-ES" sz="1058" i="1" dirty="0">
                  <a:solidFill>
                    <a:schemeClr val="bg1"/>
                  </a:solidFill>
                  <a:latin typeface="Arial" panose="020B0604020202020204" pitchFamily="34" charset="0"/>
                  <a:cs typeface="Arial" panose="020B0604020202020204" pitchFamily="34" charset="0"/>
                </a:rPr>
                <a:t> &amp; </a:t>
              </a:r>
              <a:r>
                <a:rPr lang="es-ES" sz="1058" i="1" dirty="0" err="1">
                  <a:solidFill>
                    <a:schemeClr val="bg1"/>
                  </a:solidFill>
                  <a:latin typeface="Arial" panose="020B0604020202020204" pitchFamily="34" charset="0"/>
                  <a:cs typeface="Arial" panose="020B0604020202020204" pitchFamily="34" charset="0"/>
                </a:rPr>
                <a:t>Munger</a:t>
              </a:r>
              <a:r>
                <a:rPr lang="es-ES" sz="1058" i="1" dirty="0">
                  <a:solidFill>
                    <a:schemeClr val="bg1"/>
                  </a:solidFill>
                  <a:latin typeface="Arial" panose="020B0604020202020204" pitchFamily="34" charset="0"/>
                  <a:cs typeface="Arial" panose="020B0604020202020204" pitchFamily="34" charset="0"/>
                </a:rPr>
                <a:t>. </a:t>
              </a:r>
              <a:r>
                <a:rPr lang="es-ES" sz="1058" i="1" dirty="0" err="1">
                  <a:solidFill>
                    <a:schemeClr val="bg1"/>
                  </a:solidFill>
                  <a:latin typeface="Arial" panose="020B0604020202020204" pitchFamily="34" charset="0"/>
                  <a:cs typeface="Arial" panose="020B0604020202020204" pitchFamily="34" charset="0"/>
                </a:rPr>
                <a:t>Biochim</a:t>
              </a:r>
              <a:r>
                <a:rPr lang="es-ES" sz="1058" i="1" dirty="0">
                  <a:solidFill>
                    <a:schemeClr val="bg1"/>
                  </a:solidFill>
                  <a:latin typeface="Arial" panose="020B0604020202020204" pitchFamily="34" charset="0"/>
                  <a:cs typeface="Arial" panose="020B0604020202020204" pitchFamily="34" charset="0"/>
                </a:rPr>
                <a:t> </a:t>
              </a:r>
              <a:r>
                <a:rPr lang="es-ES" sz="1058" i="1" dirty="0" err="1">
                  <a:solidFill>
                    <a:schemeClr val="bg1"/>
                  </a:solidFill>
                  <a:latin typeface="Arial" panose="020B0604020202020204" pitchFamily="34" charset="0"/>
                  <a:cs typeface="Arial" panose="020B0604020202020204" pitchFamily="34" charset="0"/>
                </a:rPr>
                <a:t>Biophys</a:t>
              </a:r>
              <a:r>
                <a:rPr lang="es-ES" sz="1058" i="1" dirty="0">
                  <a:solidFill>
                    <a:schemeClr val="bg1"/>
                  </a:solidFill>
                  <a:latin typeface="Arial" panose="020B0604020202020204" pitchFamily="34" charset="0"/>
                  <a:cs typeface="Arial" panose="020B0604020202020204" pitchFamily="34" charset="0"/>
                </a:rPr>
                <a:t> Acta. 2008; Forbes LR J </a:t>
              </a:r>
              <a:r>
                <a:rPr lang="es-ES" sz="1058" i="1" dirty="0" err="1">
                  <a:solidFill>
                    <a:schemeClr val="bg1"/>
                  </a:solidFill>
                  <a:latin typeface="Arial" panose="020B0604020202020204" pitchFamily="34" charset="0"/>
                  <a:cs typeface="Arial" panose="020B0604020202020204" pitchFamily="34" charset="0"/>
                </a:rPr>
                <a:t>Allergy</a:t>
              </a:r>
              <a:r>
                <a:rPr lang="es-ES" sz="1058" i="1" dirty="0">
                  <a:solidFill>
                    <a:schemeClr val="bg1"/>
                  </a:solidFill>
                  <a:latin typeface="Arial" panose="020B0604020202020204" pitchFamily="34" charset="0"/>
                  <a:cs typeface="Arial" panose="020B0604020202020204" pitchFamily="34" charset="0"/>
                </a:rPr>
                <a:t> Clin </a:t>
              </a:r>
              <a:r>
                <a:rPr lang="es-ES" sz="1058" i="1" dirty="0" err="1">
                  <a:solidFill>
                    <a:schemeClr val="bg1"/>
                  </a:solidFill>
                  <a:latin typeface="Arial" panose="020B0604020202020204" pitchFamily="34" charset="0"/>
                  <a:cs typeface="Arial" panose="020B0604020202020204" pitchFamily="34" charset="0"/>
                </a:rPr>
                <a:t>Immunol</a:t>
              </a:r>
              <a:r>
                <a:rPr lang="es-ES" sz="1058" i="1" dirty="0">
                  <a:solidFill>
                    <a:schemeClr val="bg1"/>
                  </a:solidFill>
                  <a:latin typeface="Arial" panose="020B0604020202020204" pitchFamily="34" charset="0"/>
                  <a:cs typeface="Arial" panose="020B0604020202020204" pitchFamily="34" charset="0"/>
                </a:rPr>
                <a:t>. 2022.</a:t>
              </a:r>
              <a:endParaRPr lang="en-GB" sz="1058" i="1" dirty="0">
                <a:solidFill>
                  <a:schemeClr val="bg1"/>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41723140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diagram of a circle with text and colorful circles&#10;&#10;AI-generated content may be incorrect.">
            <a:extLst>
              <a:ext uri="{FF2B5EF4-FFF2-40B4-BE49-F238E27FC236}">
                <a16:creationId xmlns:a16="http://schemas.microsoft.com/office/drawing/2014/main" id="{452CF9D0-3640-941B-FB86-2C5924C36119}"/>
              </a:ext>
            </a:extLst>
          </p:cNvPr>
          <p:cNvPicPr>
            <a:picLocks noChangeAspect="1"/>
          </p:cNvPicPr>
          <p:nvPr/>
        </p:nvPicPr>
        <p:blipFill>
          <a:blip r:embed="rId2" cstate="print">
            <a:extLst>
              <a:ext uri="{28A0092B-C50C-407E-A947-70E740481C1C}">
                <a14:useLocalDpi xmlns:a14="http://schemas.microsoft.com/office/drawing/2010/main" val="0"/>
              </a:ext>
            </a:extLst>
          </a:blip>
          <a:srcRect b="3201"/>
          <a:stretch>
            <a:fillRect/>
          </a:stretch>
        </p:blipFill>
        <p:spPr bwMode="auto">
          <a:xfrm>
            <a:off x="2427514" y="835005"/>
            <a:ext cx="7924800" cy="5424281"/>
          </a:xfrm>
          <a:prstGeom prst="rect">
            <a:avLst/>
          </a:prstGeom>
          <a:noFill/>
          <a:ln>
            <a:noFill/>
          </a:ln>
        </p:spPr>
      </p:pic>
      <p:sp>
        <p:nvSpPr>
          <p:cNvPr id="3" name="CuadroTexto 2">
            <a:extLst>
              <a:ext uri="{FF2B5EF4-FFF2-40B4-BE49-F238E27FC236}">
                <a16:creationId xmlns:a16="http://schemas.microsoft.com/office/drawing/2014/main" id="{DB5B0404-BA0B-9D8A-1E19-F97373F61DDB}"/>
              </a:ext>
            </a:extLst>
          </p:cNvPr>
          <p:cNvSpPr txBox="1"/>
          <p:nvPr/>
        </p:nvSpPr>
        <p:spPr>
          <a:xfrm>
            <a:off x="4380123" y="-104268"/>
            <a:ext cx="6548610" cy="1089529"/>
          </a:xfrm>
          <a:prstGeom prst="rect">
            <a:avLst/>
          </a:prstGeom>
        </p:spPr>
        <p:txBody>
          <a:bodyPr vert="horz" wrap="square" lIns="91440" tIns="45720" rIns="91440" bIns="45720" rtlCol="0" anchor="ctr" anchorCtr="0">
            <a:noAutofit/>
          </a:bodyPr>
          <a:lstStyle>
            <a:lvl1pPr algn="ctr">
              <a:lnSpc>
                <a:spcPct val="90000"/>
              </a:lnSpc>
              <a:spcBef>
                <a:spcPct val="0"/>
              </a:spcBef>
              <a:spcAft>
                <a:spcPts val="600"/>
              </a:spcAft>
              <a:buClr>
                <a:schemeClr val="accent1"/>
              </a:buClr>
              <a:buFont typeface="Arial" panose="020B0604020202020204" pitchFamily="34" charset="0"/>
              <a:buNone/>
              <a:defRPr sz="3600" b="1" i="0">
                <a:latin typeface="Arial" panose="020B0604020202020204" pitchFamily="34" charset="0"/>
                <a:ea typeface="+mj-ea"/>
                <a:cs typeface="Arial" panose="020B0604020202020204" pitchFamily="34" charset="0"/>
              </a:defRPr>
            </a:lvl1pPr>
          </a:lstStyle>
          <a:p>
            <a:r>
              <a:rPr lang="es-ES" sz="2800" dirty="0"/>
              <a:t>PID: </a:t>
            </a:r>
            <a:r>
              <a:rPr lang="es-ES" sz="2800" dirty="0" err="1"/>
              <a:t>Mechanisms</a:t>
            </a:r>
            <a:r>
              <a:rPr lang="es-ES" sz="2800" dirty="0"/>
              <a:t> </a:t>
            </a:r>
            <a:r>
              <a:rPr lang="es-ES" sz="2800" dirty="0" err="1"/>
              <a:t>of</a:t>
            </a:r>
            <a:r>
              <a:rPr lang="es-ES" sz="2800" dirty="0"/>
              <a:t> </a:t>
            </a:r>
            <a:r>
              <a:rPr lang="es-ES" sz="2800" dirty="0" err="1"/>
              <a:t>Oncogenesis</a:t>
            </a:r>
            <a:endParaRPr lang="es-ES" sz="2800" dirty="0"/>
          </a:p>
        </p:txBody>
      </p:sp>
      <p:sp>
        <p:nvSpPr>
          <p:cNvPr id="4" name="CuadroTexto 3">
            <a:extLst>
              <a:ext uri="{FF2B5EF4-FFF2-40B4-BE49-F238E27FC236}">
                <a16:creationId xmlns:a16="http://schemas.microsoft.com/office/drawing/2014/main" id="{B00ED829-F9DF-B3AD-445D-4174FBA2041E}"/>
              </a:ext>
            </a:extLst>
          </p:cNvPr>
          <p:cNvSpPr txBox="1"/>
          <p:nvPr/>
        </p:nvSpPr>
        <p:spPr>
          <a:xfrm>
            <a:off x="1317171" y="6433457"/>
            <a:ext cx="8055429" cy="369332"/>
          </a:xfrm>
          <a:prstGeom prst="rect">
            <a:avLst/>
          </a:prstGeom>
          <a:noFill/>
        </p:spPr>
        <p:txBody>
          <a:bodyPr wrap="square" rtlCol="0">
            <a:spAutoFit/>
          </a:bodyPr>
          <a:lstStyle/>
          <a:p>
            <a:r>
              <a:rPr lang="es-ES" dirty="0"/>
              <a:t>Sánchez-Ramón S, </a:t>
            </a:r>
            <a:r>
              <a:rPr lang="es-ES" dirty="0" err="1"/>
              <a:t>Jolles</a:t>
            </a:r>
            <a:r>
              <a:rPr lang="es-ES" dirty="0"/>
              <a:t> S. In </a:t>
            </a:r>
            <a:r>
              <a:rPr lang="es-ES" dirty="0" err="1"/>
              <a:t>press</a:t>
            </a:r>
            <a:r>
              <a:rPr lang="es-ES" dirty="0"/>
              <a:t> 2026</a:t>
            </a:r>
          </a:p>
        </p:txBody>
      </p:sp>
    </p:spTree>
    <p:extLst>
      <p:ext uri="{BB962C8B-B14F-4D97-AF65-F5344CB8AC3E}">
        <p14:creationId xmlns:p14="http://schemas.microsoft.com/office/powerpoint/2010/main" val="378489660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3">
            <a:extLst>
              <a:ext uri="{FF2B5EF4-FFF2-40B4-BE49-F238E27FC236}">
                <a16:creationId xmlns:a16="http://schemas.microsoft.com/office/drawing/2014/main" id="{E9C96E41-11C7-80A2-C0BA-C8E478DF362B}"/>
              </a:ext>
            </a:extLst>
          </p:cNvPr>
          <p:cNvSpPr txBox="1">
            <a:spLocks/>
          </p:cNvSpPr>
          <p:nvPr/>
        </p:nvSpPr>
        <p:spPr>
          <a:xfrm>
            <a:off x="481484" y="770347"/>
            <a:ext cx="10515600" cy="1325563"/>
          </a:xfrm>
          <a:prstGeom prst="rect">
            <a:avLst/>
          </a:prstGeom>
        </p:spPr>
        <p:txBody>
          <a:bodyPr vert="horz" wrap="square" lIns="91440" tIns="45720" rIns="91440" bIns="45720" rtlCol="0" anchor="ctr" anchorCtr="0">
            <a:noAutofit/>
          </a:bodyPr>
          <a:lstStyle>
            <a:lvl1pPr algn="l" defTabSz="914400" rtl="0" eaLnBrk="1" latinLnBrk="0" hangingPunct="1">
              <a:lnSpc>
                <a:spcPct val="90000"/>
              </a:lnSpc>
              <a:spcBef>
                <a:spcPct val="0"/>
              </a:spcBef>
              <a:buNone/>
              <a:defRPr sz="3200" b="1" i="0" kern="1200">
                <a:solidFill>
                  <a:srgbClr val="00385B"/>
                </a:solidFill>
                <a:latin typeface="Arial" panose="020B0604020202020204" pitchFamily="34" charset="0"/>
                <a:ea typeface="+mj-ea"/>
                <a:cs typeface="Arial" panose="020B0604020202020204" pitchFamily="34" charset="0"/>
              </a:defRPr>
            </a:lvl1pPr>
          </a:lstStyle>
          <a:p>
            <a:pPr>
              <a:spcAft>
                <a:spcPts val="600"/>
              </a:spcAft>
              <a:buClr>
                <a:schemeClr val="accent1"/>
              </a:buClr>
            </a:pPr>
            <a:r>
              <a:rPr lang="en-GB" sz="3600" dirty="0">
                <a:solidFill>
                  <a:srgbClr val="3366CC"/>
                </a:solidFill>
              </a:rPr>
              <a:t>Navigating the labyrinth with </a:t>
            </a:r>
            <a:r>
              <a:rPr lang="es-ES" sz="3600" dirty="0" err="1">
                <a:solidFill>
                  <a:srgbClr val="3366CC"/>
                </a:solidFill>
              </a:rPr>
              <a:t>Ariadne's</a:t>
            </a:r>
            <a:r>
              <a:rPr lang="es-ES" sz="3600" dirty="0">
                <a:solidFill>
                  <a:srgbClr val="3366CC"/>
                </a:solidFill>
              </a:rPr>
              <a:t> </a:t>
            </a:r>
            <a:r>
              <a:rPr lang="es-ES" sz="3600" dirty="0" err="1">
                <a:solidFill>
                  <a:srgbClr val="3366CC"/>
                </a:solidFill>
              </a:rPr>
              <a:t>thread</a:t>
            </a:r>
            <a:r>
              <a:rPr lang="en-GB" sz="3600" dirty="0">
                <a:solidFill>
                  <a:srgbClr val="3366CC"/>
                </a:solidFill>
              </a:rPr>
              <a:t>: How to distinguish PID </a:t>
            </a:r>
            <a:r>
              <a:rPr lang="en-GB" sz="3600" dirty="0">
                <a:solidFill>
                  <a:schemeClr val="accent2"/>
                </a:solidFill>
              </a:rPr>
              <a:t>from SID</a:t>
            </a:r>
          </a:p>
        </p:txBody>
      </p:sp>
      <p:grpSp>
        <p:nvGrpSpPr>
          <p:cNvPr id="3" name="Group 4">
            <a:extLst>
              <a:ext uri="{FF2B5EF4-FFF2-40B4-BE49-F238E27FC236}">
                <a16:creationId xmlns:a16="http://schemas.microsoft.com/office/drawing/2014/main" id="{AC7BDDF0-B377-7B02-B748-60C89EC06F9B}"/>
              </a:ext>
            </a:extLst>
          </p:cNvPr>
          <p:cNvGrpSpPr/>
          <p:nvPr/>
        </p:nvGrpSpPr>
        <p:grpSpPr>
          <a:xfrm>
            <a:off x="9645779" y="3438172"/>
            <a:ext cx="2536582" cy="2575320"/>
            <a:chOff x="12438668" y="2087336"/>
            <a:chExt cx="3928971" cy="3928971"/>
          </a:xfrm>
        </p:grpSpPr>
        <p:pic>
          <p:nvPicPr>
            <p:cNvPr id="4" name="Picture 5" descr="A circular maze with a black background&#10;&#10;Description automatically generated">
              <a:extLst>
                <a:ext uri="{FF2B5EF4-FFF2-40B4-BE49-F238E27FC236}">
                  <a16:creationId xmlns:a16="http://schemas.microsoft.com/office/drawing/2014/main" id="{50EAAE93-D063-94B3-F409-FDD479D151B0}"/>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2438668" y="2087336"/>
              <a:ext cx="3928971" cy="3928971"/>
            </a:xfrm>
            <a:prstGeom prst="rect">
              <a:avLst/>
            </a:prstGeom>
          </p:spPr>
        </p:pic>
        <p:sp>
          <p:nvSpPr>
            <p:cNvPr id="5" name="Rounded Rectangle 6">
              <a:extLst>
                <a:ext uri="{FF2B5EF4-FFF2-40B4-BE49-F238E27FC236}">
                  <a16:creationId xmlns:a16="http://schemas.microsoft.com/office/drawing/2014/main" id="{B17CF1B5-F4BE-3037-861A-3029F1238B2C}"/>
                </a:ext>
              </a:extLst>
            </p:cNvPr>
            <p:cNvSpPr/>
            <p:nvPr/>
          </p:nvSpPr>
          <p:spPr>
            <a:xfrm>
              <a:off x="13796869" y="3297053"/>
              <a:ext cx="1128713" cy="442913"/>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3">
              <a:extLst>
                <a:ext uri="{FF2B5EF4-FFF2-40B4-BE49-F238E27FC236}">
                  <a16:creationId xmlns:a16="http://schemas.microsoft.com/office/drawing/2014/main" id="{527D8C1C-A935-EC7D-73DD-F7C65F3B362D}"/>
                </a:ext>
              </a:extLst>
            </p:cNvPr>
            <p:cNvSpPr txBox="1">
              <a:spLocks/>
            </p:cNvSpPr>
            <p:nvPr/>
          </p:nvSpPr>
          <p:spPr>
            <a:xfrm>
              <a:off x="13727035" y="3363680"/>
              <a:ext cx="1268380" cy="309658"/>
            </a:xfrm>
            <a:prstGeom prst="rect">
              <a:avLst/>
            </a:prstGeom>
          </p:spPr>
          <p:txBody>
            <a:bodyPr vert="horz" lIns="0" tIns="0" rIns="0" bIns="0" rtlCol="0" anchor="ctr">
              <a:noAutofit/>
            </a:bodyPr>
            <a:lstStyle>
              <a:lvl1pPr algn="l" defTabSz="914400" rtl="0" eaLnBrk="1" latinLnBrk="0" hangingPunct="1">
                <a:lnSpc>
                  <a:spcPct val="90000"/>
                </a:lnSpc>
                <a:spcBef>
                  <a:spcPct val="0"/>
                </a:spcBef>
                <a:buNone/>
                <a:defRPr sz="3200" b="1" i="0" kern="1200">
                  <a:solidFill>
                    <a:schemeClr val="accent1"/>
                  </a:solidFill>
                  <a:latin typeface="+mn-lt"/>
                  <a:ea typeface="+mj-ea"/>
                  <a:cs typeface="+mj-cs"/>
                </a:defRPr>
              </a:lvl1pPr>
            </a:lstStyle>
            <a:p>
              <a:pPr algn="ctr"/>
              <a:r>
                <a:rPr lang="en-US" sz="2000" dirty="0">
                  <a:solidFill>
                    <a:schemeClr val="bg1"/>
                  </a:solidFill>
                  <a:latin typeface="Calibri" panose="020F0502020204030204" pitchFamily="34" charset="0"/>
                  <a:cs typeface="Calibri" panose="020F0502020204030204" pitchFamily="34" charset="0"/>
                </a:rPr>
                <a:t>PID</a:t>
              </a:r>
              <a:endParaRPr lang="en-US" sz="2000" dirty="0">
                <a:solidFill>
                  <a:schemeClr val="bg1"/>
                </a:solidFill>
              </a:endParaRPr>
            </a:p>
          </p:txBody>
        </p:sp>
        <p:sp>
          <p:nvSpPr>
            <p:cNvPr id="7" name="Rounded Rectangle 8">
              <a:extLst>
                <a:ext uri="{FF2B5EF4-FFF2-40B4-BE49-F238E27FC236}">
                  <a16:creationId xmlns:a16="http://schemas.microsoft.com/office/drawing/2014/main" id="{419FE600-0C14-DCC5-7A77-C14A8C48CA9D}"/>
                </a:ext>
              </a:extLst>
            </p:cNvPr>
            <p:cNvSpPr/>
            <p:nvPr/>
          </p:nvSpPr>
          <p:spPr>
            <a:xfrm>
              <a:off x="12701119" y="3932634"/>
              <a:ext cx="1128713" cy="442913"/>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3">
              <a:extLst>
                <a:ext uri="{FF2B5EF4-FFF2-40B4-BE49-F238E27FC236}">
                  <a16:creationId xmlns:a16="http://schemas.microsoft.com/office/drawing/2014/main" id="{D47EE384-8B39-1A4B-B71D-5227E1B40D67}"/>
                </a:ext>
              </a:extLst>
            </p:cNvPr>
            <p:cNvSpPr txBox="1">
              <a:spLocks/>
            </p:cNvSpPr>
            <p:nvPr/>
          </p:nvSpPr>
          <p:spPr>
            <a:xfrm>
              <a:off x="12631285" y="3999261"/>
              <a:ext cx="1268380" cy="309658"/>
            </a:xfrm>
            <a:prstGeom prst="rect">
              <a:avLst/>
            </a:prstGeom>
          </p:spPr>
          <p:txBody>
            <a:bodyPr vert="horz" lIns="0" tIns="0" rIns="0" bIns="0" rtlCol="0" anchor="ctr">
              <a:noAutofit/>
            </a:bodyPr>
            <a:lstStyle>
              <a:lvl1pPr algn="l" defTabSz="914400" rtl="0" eaLnBrk="1" latinLnBrk="0" hangingPunct="1">
                <a:lnSpc>
                  <a:spcPct val="90000"/>
                </a:lnSpc>
                <a:spcBef>
                  <a:spcPct val="0"/>
                </a:spcBef>
                <a:buNone/>
                <a:defRPr sz="3200" b="1" i="0" kern="1200">
                  <a:solidFill>
                    <a:schemeClr val="accent1"/>
                  </a:solidFill>
                  <a:latin typeface="+mn-lt"/>
                  <a:ea typeface="+mj-ea"/>
                  <a:cs typeface="+mj-cs"/>
                </a:defRPr>
              </a:lvl1pPr>
            </a:lstStyle>
            <a:p>
              <a:pPr algn="ctr"/>
              <a:r>
                <a:rPr lang="en-US" sz="2000">
                  <a:solidFill>
                    <a:schemeClr val="bg1"/>
                  </a:solidFill>
                  <a:latin typeface="Calibri" panose="020F0502020204030204" pitchFamily="34" charset="0"/>
                  <a:cs typeface="Calibri" panose="020F0502020204030204" pitchFamily="34" charset="0"/>
                </a:rPr>
                <a:t>SID</a:t>
              </a:r>
              <a:endParaRPr lang="en-US" sz="2000">
                <a:solidFill>
                  <a:schemeClr val="bg1"/>
                </a:solidFill>
              </a:endParaRPr>
            </a:p>
          </p:txBody>
        </p:sp>
      </p:grpSp>
      <p:graphicFrame>
        <p:nvGraphicFramePr>
          <p:cNvPr id="9" name="Table 2">
            <a:extLst>
              <a:ext uri="{FF2B5EF4-FFF2-40B4-BE49-F238E27FC236}">
                <a16:creationId xmlns:a16="http://schemas.microsoft.com/office/drawing/2014/main" id="{35E0F8E8-3032-62B0-4103-0E52321136C5}"/>
              </a:ext>
            </a:extLst>
          </p:cNvPr>
          <p:cNvGraphicFramePr>
            <a:graphicFrameLocks noGrp="1"/>
          </p:cNvGraphicFramePr>
          <p:nvPr/>
        </p:nvGraphicFramePr>
        <p:xfrm>
          <a:off x="575369" y="2003326"/>
          <a:ext cx="8822754" cy="4297680"/>
        </p:xfrm>
        <a:graphic>
          <a:graphicData uri="http://schemas.openxmlformats.org/drawingml/2006/table">
            <a:tbl>
              <a:tblPr firstRow="1" bandRow="1">
                <a:tableStyleId>{5C22544A-7EE6-4342-B048-85BDC9FD1C3A}</a:tableStyleId>
              </a:tblPr>
              <a:tblGrid>
                <a:gridCol w="2940918">
                  <a:extLst>
                    <a:ext uri="{9D8B030D-6E8A-4147-A177-3AD203B41FA5}">
                      <a16:colId xmlns:a16="http://schemas.microsoft.com/office/drawing/2014/main" val="1053640912"/>
                    </a:ext>
                  </a:extLst>
                </a:gridCol>
                <a:gridCol w="3846871">
                  <a:extLst>
                    <a:ext uri="{9D8B030D-6E8A-4147-A177-3AD203B41FA5}">
                      <a16:colId xmlns:a16="http://schemas.microsoft.com/office/drawing/2014/main" val="2110849133"/>
                    </a:ext>
                  </a:extLst>
                </a:gridCol>
                <a:gridCol w="2034965">
                  <a:extLst>
                    <a:ext uri="{9D8B030D-6E8A-4147-A177-3AD203B41FA5}">
                      <a16:colId xmlns:a16="http://schemas.microsoft.com/office/drawing/2014/main" val="2896660282"/>
                    </a:ext>
                  </a:extLst>
                </a:gridCol>
              </a:tblGrid>
              <a:tr h="260540">
                <a:tc>
                  <a:txBody>
                    <a:bodyPr/>
                    <a:lstStyle/>
                    <a:p>
                      <a:r>
                        <a:rPr lang="en-US" sz="1200" b="1" dirty="0">
                          <a:solidFill>
                            <a:schemeClr val="bg1"/>
                          </a:solidFill>
                          <a:latin typeface="Calibri" panose="020F0502020204030204" pitchFamily="34" charset="0"/>
                          <a:cs typeface="Calibri" panose="020F0502020204030204" pitchFamily="34" charset="0"/>
                        </a:rPr>
                        <a:t>Variables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lgn="ctr"/>
                      <a:r>
                        <a:rPr lang="en-US" sz="1200">
                          <a:solidFill>
                            <a:schemeClr val="bg1"/>
                          </a:solidFill>
                          <a:latin typeface="Calibri" panose="020F0502020204030204" pitchFamily="34" charset="0"/>
                          <a:cs typeface="Calibri" panose="020F0502020204030204" pitchFamily="34" charset="0"/>
                        </a:rPr>
                        <a:t>PID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ctr"/>
                      <a:r>
                        <a:rPr lang="en-US" sz="1200">
                          <a:solidFill>
                            <a:schemeClr val="bg1"/>
                          </a:solidFill>
                          <a:latin typeface="Calibri" panose="020F0502020204030204" pitchFamily="34" charset="0"/>
                          <a:cs typeface="Calibri" panose="020F0502020204030204" pitchFamily="34" charset="0"/>
                        </a:rPr>
                        <a:t>SID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extLst>
                  <a:ext uri="{0D108BD9-81ED-4DB2-BD59-A6C34878D82A}">
                    <a16:rowId xmlns:a16="http://schemas.microsoft.com/office/drawing/2014/main" val="2457365709"/>
                  </a:ext>
                </a:extLst>
              </a:tr>
              <a:tr h="60792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u="none" strike="noStrike" noProof="0" dirty="0">
                          <a:solidFill>
                            <a:srgbClr val="000000"/>
                          </a:solidFill>
                          <a:effectLst/>
                          <a:latin typeface="Calibri" panose="020F0502020204030204" pitchFamily="34" charset="0"/>
                          <a:cs typeface="Calibri" panose="020F0502020204030204" pitchFamily="34" charset="0"/>
                        </a:rPr>
                        <a:t>Recurrent/severe infections, autoimmune disease, enteropathy</a:t>
                      </a:r>
                      <a:endParaRPr lang="en-GB" sz="1200" b="1" noProof="0" dirty="0">
                        <a:effectLst/>
                        <a:latin typeface="Calibri" panose="020F0502020204030204" pitchFamily="34" charset="0"/>
                        <a:cs typeface="Calibri" panose="020F050202020403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baseline="30000" dirty="0">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85750" indent="-285750">
                        <a:buFont typeface="Arial" panose="020B0604020202020204" pitchFamily="34" charset="0"/>
                        <a:buChar char="•"/>
                      </a:pPr>
                      <a:r>
                        <a:rPr lang="en-US" sz="1200" b="1" dirty="0">
                          <a:solidFill>
                            <a:schemeClr val="accent1"/>
                          </a:solidFill>
                          <a:latin typeface="Calibri" panose="020F0502020204030204" pitchFamily="34" charset="0"/>
                          <a:cs typeface="Calibri" panose="020F0502020204030204" pitchFamily="34" charset="0"/>
                        </a:rPr>
                        <a:t>PAST</a:t>
                      </a:r>
                      <a:r>
                        <a:rPr lang="en-US" sz="1200" dirty="0">
                          <a:solidFill>
                            <a:schemeClr val="accent1"/>
                          </a:solidFill>
                          <a:latin typeface="Calibri" panose="020F0502020204030204" pitchFamily="34" charset="0"/>
                          <a:cs typeface="Calibri" panose="020F0502020204030204" pitchFamily="34" charset="0"/>
                        </a:rPr>
                        <a:t> medical history</a:t>
                      </a:r>
                      <a:r>
                        <a:rPr lang="en-US" sz="1200" baseline="30000" dirty="0">
                          <a:solidFill>
                            <a:schemeClr val="accent1"/>
                          </a:solidFill>
                          <a:latin typeface="Calibri" panose="020F0502020204030204" pitchFamily="34" charset="0"/>
                          <a:cs typeface="Calibri" panose="020F0502020204030204" pitchFamily="34" charset="0"/>
                        </a:rPr>
                        <a:t>1</a:t>
                      </a:r>
                      <a:r>
                        <a:rPr lang="en-US" sz="1200" dirty="0">
                          <a:solidFill>
                            <a:schemeClr val="accent1"/>
                          </a:solidFill>
                          <a:latin typeface="Calibri" panose="020F0502020204030204" pitchFamily="34" charset="0"/>
                          <a:cs typeface="Calibri" panose="020F0502020204030204" pitchFamily="34" charset="0"/>
                        </a:rPr>
                        <a:t> </a:t>
                      </a:r>
                    </a:p>
                    <a:p>
                      <a:pPr marL="285750" indent="-285750">
                        <a:buFont typeface="Arial" panose="020B0604020202020204" pitchFamily="34" charset="0"/>
                        <a:buChar char="•"/>
                      </a:pPr>
                      <a:r>
                        <a:rPr lang="en-US" sz="1200" dirty="0">
                          <a:solidFill>
                            <a:schemeClr val="accent1"/>
                          </a:solidFill>
                          <a:latin typeface="Calibri" panose="020F0502020204030204" pitchFamily="34" charset="0"/>
                          <a:cs typeface="Calibri" panose="020F0502020204030204" pitchFamily="34" charset="0"/>
                        </a:rPr>
                        <a:t>Family history</a:t>
                      </a:r>
                      <a:r>
                        <a:rPr lang="en-US" sz="1200" baseline="30000" dirty="0">
                          <a:solidFill>
                            <a:schemeClr val="accent1"/>
                          </a:solidFill>
                          <a:latin typeface="Calibri" panose="020F0502020204030204" pitchFamily="34" charset="0"/>
                          <a:cs typeface="Calibri" panose="020F0502020204030204" pitchFamily="34"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85750" indent="-285750">
                        <a:buFont typeface="Arial" panose="020B0604020202020204" pitchFamily="34" charset="0"/>
                        <a:buChar char="•"/>
                      </a:pPr>
                      <a:r>
                        <a:rPr lang="en-US" sz="1200" b="1">
                          <a:solidFill>
                            <a:schemeClr val="accent2"/>
                          </a:solidFill>
                          <a:latin typeface="Calibri" panose="020F0502020204030204" pitchFamily="34" charset="0"/>
                          <a:cs typeface="Calibri" panose="020F0502020204030204" pitchFamily="34" charset="0"/>
                        </a:rPr>
                        <a:t>AFTER</a:t>
                      </a:r>
                      <a:r>
                        <a:rPr lang="en-US" sz="1200">
                          <a:solidFill>
                            <a:schemeClr val="accent2"/>
                          </a:solidFill>
                          <a:latin typeface="Calibri" panose="020F0502020204030204" pitchFamily="34" charset="0"/>
                          <a:cs typeface="Calibri" panose="020F0502020204030204" pitchFamily="34" charset="0"/>
                        </a:rPr>
                        <a:t> cancer and/or cancer therapy, other causes</a:t>
                      </a:r>
                      <a:r>
                        <a:rPr lang="en-US" sz="1200" baseline="30000">
                          <a:solidFill>
                            <a:schemeClr val="accent2"/>
                          </a:solidFill>
                          <a:latin typeface="Calibri" panose="020F0502020204030204" pitchFamily="34" charset="0"/>
                          <a:cs typeface="Calibri" panose="020F0502020204030204" pitchFamily="34"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40239267"/>
                  </a:ext>
                </a:extLst>
              </a:tr>
              <a:tr h="130269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u="none" strike="noStrike" noProof="0" dirty="0">
                          <a:solidFill>
                            <a:srgbClr val="000000"/>
                          </a:solidFill>
                          <a:effectLst/>
                          <a:latin typeface="Calibri" panose="020F0502020204030204" pitchFamily="34" charset="0"/>
                          <a:cs typeface="Calibri" panose="020F0502020204030204" pitchFamily="34" charset="0"/>
                        </a:rPr>
                        <a:t>Immunological variables </a:t>
                      </a:r>
                      <a:r>
                        <a:rPr lang="en-GB" sz="1200" b="1" u="none" noProof="0" dirty="0">
                          <a:solidFill>
                            <a:srgbClr val="000000"/>
                          </a:solidFill>
                          <a:effectLst/>
                          <a:latin typeface="Calibri" panose="020F0502020204030204" pitchFamily="34" charset="0"/>
                          <a:cs typeface="Calibri" panose="020F0502020204030204" pitchFamily="34" charset="0"/>
                        </a:rPr>
                        <a:t>at B-CLPD diagnosis</a:t>
                      </a:r>
                      <a:endParaRPr lang="en-GB" sz="1200" b="1" u="none" noProof="0" dirty="0">
                        <a:effectLst/>
                        <a:latin typeface="Calibri" panose="020F0502020204030204" pitchFamily="34" charset="0"/>
                        <a:cs typeface="Calibri" panose="020F0502020204030204" pitchFamily="34" charset="0"/>
                      </a:endParaRPr>
                    </a:p>
                    <a:p>
                      <a:endParaRPr lang="en-US" sz="1200" b="1" dirty="0">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85750" indent="-285750">
                        <a:buFont typeface="Arial" panose="020B0604020202020204" pitchFamily="34" charset="0"/>
                        <a:buChar char="•"/>
                      </a:pPr>
                      <a:r>
                        <a:rPr lang="en-US" sz="1200" dirty="0">
                          <a:solidFill>
                            <a:schemeClr val="accent1"/>
                          </a:solidFill>
                          <a:latin typeface="Calibri" panose="020F0502020204030204" pitchFamily="34" charset="0"/>
                          <a:cs typeface="Calibri" panose="020F0502020204030204" pitchFamily="34" charset="0"/>
                        </a:rPr>
                        <a:t>Low IgG/IgA (&lt;2 SD)</a:t>
                      </a:r>
                      <a:r>
                        <a:rPr lang="en-US" sz="1200" baseline="30000" dirty="0">
                          <a:solidFill>
                            <a:schemeClr val="accent1"/>
                          </a:solidFill>
                          <a:latin typeface="Calibri" panose="020F0502020204030204" pitchFamily="34" charset="0"/>
                          <a:cs typeface="Calibri" panose="020F0502020204030204" pitchFamily="34" charset="0"/>
                        </a:rPr>
                        <a:t>1</a:t>
                      </a:r>
                    </a:p>
                    <a:p>
                      <a:pPr marL="285750" indent="-285750">
                        <a:buFont typeface="Arial" panose="020B0604020202020204" pitchFamily="34" charset="0"/>
                        <a:buChar char="•"/>
                      </a:pPr>
                      <a:r>
                        <a:rPr lang="en-US" sz="1200" baseline="0" dirty="0">
                          <a:solidFill>
                            <a:schemeClr val="accent1"/>
                          </a:solidFill>
                          <a:latin typeface="Calibri" panose="020F0502020204030204" pitchFamily="34" charset="0"/>
                          <a:cs typeface="Calibri" panose="020F0502020204030204" pitchFamily="34" charset="0"/>
                        </a:rPr>
                        <a:t>Low levels of natural Ab</a:t>
                      </a:r>
                      <a:r>
                        <a:rPr lang="en-US" sz="1200" baseline="30000" dirty="0">
                          <a:solidFill>
                            <a:schemeClr val="accent1"/>
                          </a:solidFill>
                          <a:latin typeface="Calibri" panose="020F0502020204030204" pitchFamily="34" charset="0"/>
                          <a:cs typeface="Calibri" panose="020F0502020204030204" pitchFamily="34" charset="0"/>
                        </a:rPr>
                        <a:t>1</a:t>
                      </a:r>
                    </a:p>
                    <a:p>
                      <a:pPr marL="285750" indent="-285750">
                        <a:buFont typeface="Arial" panose="020B0604020202020204" pitchFamily="34" charset="0"/>
                        <a:buChar char="•"/>
                      </a:pPr>
                      <a:r>
                        <a:rPr lang="en-US" sz="1200" baseline="0" dirty="0">
                          <a:solidFill>
                            <a:schemeClr val="accent1"/>
                          </a:solidFill>
                          <a:latin typeface="Calibri" panose="020F0502020204030204" pitchFamily="34" charset="0"/>
                          <a:cs typeface="Calibri" panose="020F0502020204030204" pitchFamily="34" charset="0"/>
                        </a:rPr>
                        <a:t>Low Ab responses at cancer diagnosis (primary and secondary)</a:t>
                      </a:r>
                      <a:r>
                        <a:rPr lang="en-US" sz="1200" baseline="30000" dirty="0">
                          <a:solidFill>
                            <a:schemeClr val="accent1"/>
                          </a:solidFill>
                          <a:latin typeface="Calibri" panose="020F0502020204030204" pitchFamily="34" charset="0"/>
                          <a:cs typeface="Calibri" panose="020F0502020204030204" pitchFamily="34" charset="0"/>
                        </a:rPr>
                        <a:t>1</a:t>
                      </a:r>
                    </a:p>
                    <a:p>
                      <a:pPr marL="285750" indent="-285750">
                        <a:buFont typeface="Arial" panose="020B0604020202020204" pitchFamily="34" charset="0"/>
                        <a:buChar char="•"/>
                      </a:pPr>
                      <a:r>
                        <a:rPr lang="en-US" sz="1200" baseline="0" dirty="0">
                          <a:solidFill>
                            <a:schemeClr val="accent1"/>
                          </a:solidFill>
                          <a:latin typeface="Calibri" panose="020F0502020204030204" pitchFamily="34" charset="0"/>
                          <a:cs typeface="Calibri" panose="020F0502020204030204" pitchFamily="34" charset="0"/>
                        </a:rPr>
                        <a:t>Very low serum-free kappa/lambda (CVID)</a:t>
                      </a:r>
                      <a:r>
                        <a:rPr lang="en-US" sz="1200" baseline="30000" dirty="0">
                          <a:solidFill>
                            <a:schemeClr val="accent1"/>
                          </a:solidFill>
                          <a:latin typeface="Calibri" panose="020F0502020204030204" pitchFamily="34" charset="0"/>
                          <a:cs typeface="Calibri" panose="020F0502020204030204" pitchFamily="34" charset="0"/>
                        </a:rPr>
                        <a:t>1</a:t>
                      </a:r>
                    </a:p>
                    <a:p>
                      <a:pPr marL="285750" indent="-285750">
                        <a:buFont typeface="Arial" panose="020B0604020202020204" pitchFamily="34" charset="0"/>
                        <a:buChar char="•"/>
                      </a:pPr>
                      <a:r>
                        <a:rPr lang="en-US" sz="1200" baseline="0" dirty="0">
                          <a:solidFill>
                            <a:schemeClr val="accent1"/>
                          </a:solidFill>
                          <a:latin typeface="Calibri" panose="020F0502020204030204" pitchFamily="34" charset="0"/>
                          <a:cs typeface="Calibri" panose="020F0502020204030204" pitchFamily="34" charset="0"/>
                        </a:rPr>
                        <a:t>Defect in memory B-cell phenotype</a:t>
                      </a:r>
                      <a:r>
                        <a:rPr lang="en-US" sz="1200" baseline="30000" dirty="0">
                          <a:solidFill>
                            <a:schemeClr val="accent1"/>
                          </a:solidFill>
                          <a:latin typeface="Calibri" panose="020F0502020204030204" pitchFamily="34" charset="0"/>
                          <a:cs typeface="Calibri" panose="020F0502020204030204" pitchFamily="34" charset="0"/>
                        </a:rPr>
                        <a:t>1</a:t>
                      </a:r>
                    </a:p>
                    <a:p>
                      <a:pPr marL="285750" indent="-285750">
                        <a:buFont typeface="Arial" panose="020B0604020202020204" pitchFamily="34" charset="0"/>
                        <a:buChar char="•"/>
                      </a:pPr>
                      <a:r>
                        <a:rPr lang="en-US" sz="1200" baseline="0" dirty="0">
                          <a:solidFill>
                            <a:schemeClr val="accent1"/>
                          </a:solidFill>
                          <a:latin typeface="Calibri" panose="020F0502020204030204" pitchFamily="34" charset="0"/>
                          <a:cs typeface="Calibri" panose="020F0502020204030204" pitchFamily="34" charset="0"/>
                        </a:rPr>
                        <a:t>Specific PID signatures of T-cell subsets</a:t>
                      </a:r>
                      <a:r>
                        <a:rPr lang="en-US" sz="1200" baseline="30000" dirty="0">
                          <a:solidFill>
                            <a:schemeClr val="accent1"/>
                          </a:solidFill>
                          <a:latin typeface="Calibri" panose="020F0502020204030204" pitchFamily="34" charset="0"/>
                          <a:cs typeface="Calibri" panose="020F0502020204030204" pitchFamily="34" charset="0"/>
                        </a:rPr>
                        <a:t>2</a:t>
                      </a:r>
                      <a:endParaRPr lang="en-US" sz="1200" baseline="0" dirty="0">
                        <a:solidFill>
                          <a:schemeClr val="accent1"/>
                        </a:solidFill>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71450" indent="-171450">
                        <a:buFont typeface="Arial" panose="020B0604020202020204" pitchFamily="34" charset="0"/>
                        <a:buChar char="•"/>
                      </a:pPr>
                      <a:r>
                        <a:rPr lang="en-US" sz="1200">
                          <a:solidFill>
                            <a:schemeClr val="accent2"/>
                          </a:solidFill>
                          <a:latin typeface="Calibri" panose="020F0502020204030204" pitchFamily="34" charset="0"/>
                          <a:cs typeface="Calibri" panose="020F0502020204030204" pitchFamily="34" charset="0"/>
                        </a:rPr>
                        <a:t>Normal/low secondary responses</a:t>
                      </a:r>
                      <a:r>
                        <a:rPr lang="en-US" sz="1200" baseline="30000">
                          <a:solidFill>
                            <a:schemeClr val="accent2"/>
                          </a:solidFill>
                          <a:latin typeface="Calibri" panose="020F0502020204030204" pitchFamily="34" charset="0"/>
                          <a:cs typeface="Calibri" panose="020F0502020204030204" pitchFamily="34" charset="0"/>
                        </a:rPr>
                        <a:t>1</a:t>
                      </a:r>
                      <a:endParaRPr lang="en-US" sz="1200">
                        <a:solidFill>
                          <a:schemeClr val="accent2"/>
                        </a:solidFill>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10884593"/>
                  </a:ext>
                </a:extLst>
              </a:tr>
              <a:tr h="260540">
                <a:tc>
                  <a:txBody>
                    <a:bodyPr/>
                    <a:lstStyle/>
                    <a:p>
                      <a:r>
                        <a:rPr lang="en-US" sz="1200" b="1">
                          <a:latin typeface="Calibri" panose="020F0502020204030204" pitchFamily="34" charset="0"/>
                          <a:cs typeface="Calibri" panose="020F0502020204030204" pitchFamily="34" charset="0"/>
                        </a:rPr>
                        <a:t>B-cell reconstitution after therapy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71450" indent="-171450">
                        <a:buFont typeface="Arial" panose="020B0604020202020204" pitchFamily="34" charset="0"/>
                        <a:buChar char="•"/>
                      </a:pPr>
                      <a:r>
                        <a:rPr lang="en-US" sz="1200" dirty="0">
                          <a:solidFill>
                            <a:schemeClr val="accent1"/>
                          </a:solidFill>
                          <a:latin typeface="Calibri" panose="020F0502020204030204" pitchFamily="34" charset="0"/>
                          <a:cs typeface="Calibri" panose="020F0502020204030204" pitchFamily="34" charset="0"/>
                        </a:rPr>
                        <a:t>Not applicable</a:t>
                      </a:r>
                      <a:r>
                        <a:rPr lang="en-US" sz="1200" baseline="30000" dirty="0">
                          <a:solidFill>
                            <a:schemeClr val="accent1"/>
                          </a:solidFill>
                          <a:latin typeface="Calibri" panose="020F0502020204030204" pitchFamily="34" charset="0"/>
                          <a:cs typeface="Calibri" panose="020F0502020204030204" pitchFamily="34" charset="0"/>
                        </a:rPr>
                        <a:t>1</a:t>
                      </a:r>
                      <a:endParaRPr lang="en-US" sz="1200" dirty="0">
                        <a:solidFill>
                          <a:schemeClr val="accent1"/>
                        </a:solidFill>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71450" indent="-171450">
                        <a:buFont typeface="Arial" panose="020B0604020202020204" pitchFamily="34" charset="0"/>
                        <a:buChar char="•"/>
                      </a:pPr>
                      <a:r>
                        <a:rPr lang="en-US" sz="1200">
                          <a:solidFill>
                            <a:schemeClr val="accent2"/>
                          </a:solidFill>
                          <a:latin typeface="Calibri" panose="020F0502020204030204" pitchFamily="34" charset="0"/>
                          <a:cs typeface="Calibri" panose="020F0502020204030204" pitchFamily="34" charset="0"/>
                        </a:rPr>
                        <a:t>Rare but </a:t>
                      </a:r>
                      <a:r>
                        <a:rPr lang="en-US" sz="1200" b="1">
                          <a:solidFill>
                            <a:schemeClr val="accent2"/>
                          </a:solidFill>
                          <a:latin typeface="Calibri" panose="020F0502020204030204" pitchFamily="34" charset="0"/>
                          <a:cs typeface="Calibri" panose="020F0502020204030204" pitchFamily="34" charset="0"/>
                        </a:rPr>
                        <a:t>possible</a:t>
                      </a:r>
                      <a:r>
                        <a:rPr lang="en-US" sz="1200" baseline="30000">
                          <a:solidFill>
                            <a:schemeClr val="accent2"/>
                          </a:solidFill>
                          <a:latin typeface="Calibri" panose="020F0502020204030204" pitchFamily="34" charset="0"/>
                          <a:cs typeface="Calibri" panose="020F0502020204030204" pitchFamily="34" charset="0"/>
                        </a:rPr>
                        <a:t>1</a:t>
                      </a:r>
                      <a:endParaRPr lang="en-US" sz="1200">
                        <a:solidFill>
                          <a:schemeClr val="accent2"/>
                        </a:solidFill>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34454150"/>
                  </a:ext>
                </a:extLst>
              </a:tr>
              <a:tr h="260540">
                <a:tc>
                  <a:txBody>
                    <a:bodyPr/>
                    <a:lstStyle/>
                    <a:p>
                      <a:r>
                        <a:rPr lang="en-US" sz="1200" b="1">
                          <a:latin typeface="Calibri" panose="020F0502020204030204" pitchFamily="34" charset="0"/>
                          <a:cs typeface="Calibri" panose="020F0502020204030204" pitchFamily="34" charset="0"/>
                        </a:rPr>
                        <a:t>Response to cancer therapy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71450" indent="-171450">
                        <a:buFont typeface="Arial" panose="020B0604020202020204" pitchFamily="34" charset="0"/>
                        <a:buChar char="•"/>
                      </a:pPr>
                      <a:r>
                        <a:rPr lang="en-US" sz="1200" dirty="0">
                          <a:solidFill>
                            <a:schemeClr val="accent1"/>
                          </a:solidFill>
                          <a:latin typeface="Calibri" panose="020F0502020204030204" pitchFamily="34" charset="0"/>
                          <a:cs typeface="Calibri" panose="020F0502020204030204" pitchFamily="34" charset="0"/>
                        </a:rPr>
                        <a:t>Toxicity, infections, secondary cancer, recurrence</a:t>
                      </a:r>
                      <a:r>
                        <a:rPr lang="en-US" sz="1200" baseline="30000" dirty="0">
                          <a:solidFill>
                            <a:schemeClr val="accent1"/>
                          </a:solidFill>
                          <a:latin typeface="Calibri" panose="020F0502020204030204" pitchFamily="34" charset="0"/>
                          <a:cs typeface="Calibri" panose="020F0502020204030204" pitchFamily="34" charset="0"/>
                        </a:rPr>
                        <a:t>1</a:t>
                      </a:r>
                      <a:endParaRPr lang="en-US" sz="1200" dirty="0">
                        <a:solidFill>
                          <a:schemeClr val="accent1"/>
                        </a:solidFill>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200" dirty="0">
                          <a:solidFill>
                            <a:schemeClr val="accent2"/>
                          </a:solidFill>
                          <a:latin typeface="Calibri" panose="020F0502020204030204" pitchFamily="34" charset="0"/>
                          <a:cs typeface="Calibri" panose="020F0502020204030204" pitchFamily="34" charset="0"/>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09272664"/>
                  </a:ext>
                </a:extLst>
              </a:tr>
              <a:tr h="260540">
                <a:tc>
                  <a:txBody>
                    <a:bodyPr/>
                    <a:lstStyle/>
                    <a:p>
                      <a:r>
                        <a:rPr lang="en-US" sz="1200" b="1" dirty="0">
                          <a:latin typeface="Calibri" panose="020F0502020204030204" pitchFamily="34" charset="0"/>
                          <a:cs typeface="Calibri" panose="020F0502020204030204" pitchFamily="34" charset="0"/>
                        </a:rPr>
                        <a:t>Genetic studies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71450" indent="-171450">
                        <a:buFont typeface="Arial" panose="020B0604020202020204" pitchFamily="34" charset="0"/>
                        <a:buChar char="•"/>
                      </a:pPr>
                      <a:r>
                        <a:rPr lang="en-US" sz="1200" dirty="0">
                          <a:solidFill>
                            <a:schemeClr val="accent1"/>
                          </a:solidFill>
                          <a:latin typeface="Calibri" panose="020F0502020204030204" pitchFamily="34" charset="0"/>
                          <a:cs typeface="Calibri" panose="020F0502020204030204" pitchFamily="34" charset="0"/>
                        </a:rPr>
                        <a:t>Germline mutations associated with PID/B-CLPD</a:t>
                      </a:r>
                      <a:r>
                        <a:rPr lang="en-US" sz="1200" baseline="30000" dirty="0">
                          <a:solidFill>
                            <a:schemeClr val="accent1"/>
                          </a:solidFill>
                          <a:latin typeface="Calibri" panose="020F0502020204030204" pitchFamily="34" charset="0"/>
                          <a:cs typeface="Calibri" panose="020F0502020204030204" pitchFamily="34" charset="0"/>
                        </a:rPr>
                        <a:t>1</a:t>
                      </a:r>
                      <a:endParaRPr lang="en-US" sz="1200" dirty="0">
                        <a:solidFill>
                          <a:schemeClr val="accent1"/>
                        </a:solidFill>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accent2"/>
                          </a:solidFill>
                          <a:latin typeface="Calibri" panose="020F0502020204030204" pitchFamily="34" charset="0"/>
                          <a:cs typeface="Calibri" panose="020F0502020204030204" pitchFamily="34" charset="0"/>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55209051"/>
                  </a:ext>
                </a:extLst>
              </a:tr>
              <a:tr h="1129005">
                <a:tc>
                  <a:txBody>
                    <a:bodyPr/>
                    <a:lstStyle/>
                    <a:p>
                      <a:r>
                        <a:rPr lang="en-US" sz="1200" b="1" dirty="0">
                          <a:latin typeface="Calibri" panose="020F0502020204030204" pitchFamily="34" charset="0"/>
                          <a:cs typeface="Calibri" panose="020F0502020204030204" pitchFamily="34" charset="0"/>
                        </a:rPr>
                        <a:t>Preventive strategies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71450" indent="-171450">
                        <a:buFont typeface="Arial" panose="020B0604020202020204" pitchFamily="34" charset="0"/>
                        <a:buChar char="•"/>
                      </a:pPr>
                      <a:r>
                        <a:rPr lang="en-US" sz="1200" dirty="0">
                          <a:solidFill>
                            <a:schemeClr val="accent1"/>
                          </a:solidFill>
                          <a:latin typeface="Calibri" panose="020F0502020204030204" pitchFamily="34" charset="0"/>
                          <a:cs typeface="Calibri" panose="020F0502020204030204" pitchFamily="34" charset="0"/>
                        </a:rPr>
                        <a:t>Active surveillance of other complications (endoscopy), choose cancer immunotherapy, PCR/IH oncogenic viruses</a:t>
                      </a:r>
                      <a:r>
                        <a:rPr lang="en-US" sz="1200" baseline="30000" dirty="0">
                          <a:solidFill>
                            <a:schemeClr val="accent1"/>
                          </a:solidFill>
                          <a:latin typeface="Calibri" panose="020F0502020204030204" pitchFamily="34" charset="0"/>
                          <a:cs typeface="Calibri" panose="020F0502020204030204" pitchFamily="34" charset="0"/>
                        </a:rPr>
                        <a:t>1</a:t>
                      </a:r>
                    </a:p>
                    <a:p>
                      <a:pPr marL="171450" indent="-171450">
                        <a:buFont typeface="Arial" panose="020B0604020202020204" pitchFamily="34" charset="0"/>
                        <a:buChar char="•"/>
                      </a:pPr>
                      <a:r>
                        <a:rPr lang="en-US" sz="1200" baseline="0" dirty="0">
                          <a:solidFill>
                            <a:schemeClr val="accent1"/>
                          </a:solidFill>
                          <a:latin typeface="Calibri" panose="020F0502020204030204" pitchFamily="34" charset="0"/>
                          <a:cs typeface="Calibri" panose="020F0502020204030204" pitchFamily="34" charset="0"/>
                        </a:rPr>
                        <a:t>Family evaluation</a:t>
                      </a:r>
                      <a:r>
                        <a:rPr lang="en-US" sz="1200" baseline="30000" dirty="0">
                          <a:solidFill>
                            <a:schemeClr val="accent1"/>
                          </a:solidFill>
                          <a:latin typeface="Calibri" panose="020F0502020204030204" pitchFamily="34" charset="0"/>
                          <a:cs typeface="Calibri" panose="020F0502020204030204" pitchFamily="34" charset="0"/>
                        </a:rPr>
                        <a:t>3,4</a:t>
                      </a:r>
                    </a:p>
                    <a:p>
                      <a:pPr marL="171450" indent="-171450">
                        <a:buFont typeface="Arial" panose="020B0604020202020204" pitchFamily="34" charset="0"/>
                        <a:buChar char="•"/>
                      </a:pPr>
                      <a:r>
                        <a:rPr lang="en-US" sz="1200" baseline="0" dirty="0">
                          <a:solidFill>
                            <a:schemeClr val="accent1"/>
                          </a:solidFill>
                          <a:latin typeface="Calibri" panose="020F0502020204030204" pitchFamily="34" charset="0"/>
                          <a:cs typeface="Calibri" panose="020F0502020204030204" pitchFamily="34" charset="0"/>
                        </a:rPr>
                        <a:t>Genetic counselling</a:t>
                      </a:r>
                      <a:r>
                        <a:rPr lang="en-US" sz="1200" baseline="30000" dirty="0">
                          <a:solidFill>
                            <a:schemeClr val="accent1"/>
                          </a:solidFill>
                          <a:latin typeface="Calibri" panose="020F0502020204030204" pitchFamily="34" charset="0"/>
                          <a:cs typeface="Calibri" panose="020F0502020204030204" pitchFamily="34" charset="0"/>
                        </a:rPr>
                        <a:t>3,4</a:t>
                      </a:r>
                    </a:p>
                    <a:p>
                      <a:pPr marL="171450" indent="-171450">
                        <a:buFont typeface="Arial" panose="020B0604020202020204" pitchFamily="34" charset="0"/>
                        <a:buChar char="•"/>
                      </a:pPr>
                      <a:r>
                        <a:rPr lang="en-US" sz="1200" baseline="0" dirty="0">
                          <a:solidFill>
                            <a:schemeClr val="accent1"/>
                          </a:solidFill>
                          <a:latin typeface="Calibri" panose="020F0502020204030204" pitchFamily="34" charset="0"/>
                          <a:cs typeface="Calibri" panose="020F0502020204030204" pitchFamily="34" charset="0"/>
                        </a:rPr>
                        <a:t>Specific targeted therapies</a:t>
                      </a:r>
                      <a:r>
                        <a:rPr lang="en-US" sz="1200" baseline="30000" dirty="0">
                          <a:solidFill>
                            <a:schemeClr val="accent1"/>
                          </a:solidFill>
                          <a:latin typeface="Calibri" panose="020F0502020204030204" pitchFamily="34" charset="0"/>
                          <a:cs typeface="Calibri" panose="020F0502020204030204" pitchFamily="34" charset="0"/>
                        </a:rPr>
                        <a:t>4,5</a:t>
                      </a:r>
                      <a:endParaRPr lang="en-US" sz="1200" baseline="0" dirty="0">
                        <a:solidFill>
                          <a:schemeClr val="accent1"/>
                        </a:solidFill>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accent2"/>
                          </a:solidFill>
                          <a:latin typeface="Calibri" panose="020F0502020204030204" pitchFamily="34" charset="0"/>
                          <a:cs typeface="Calibri" panose="020F0502020204030204" pitchFamily="34" charset="0"/>
                        </a:rPr>
                        <a:t>-</a:t>
                      </a:r>
                    </a:p>
                    <a:p>
                      <a:endParaRPr lang="en-US" sz="1200" dirty="0">
                        <a:solidFill>
                          <a:schemeClr val="accent2"/>
                        </a:solidFill>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16448766"/>
                  </a:ext>
                </a:extLst>
              </a:tr>
            </a:tbl>
          </a:graphicData>
        </a:graphic>
      </p:graphicFrame>
      <p:sp>
        <p:nvSpPr>
          <p:cNvPr id="10" name="Footer Placeholder 1">
            <a:extLst>
              <a:ext uri="{FF2B5EF4-FFF2-40B4-BE49-F238E27FC236}">
                <a16:creationId xmlns:a16="http://schemas.microsoft.com/office/drawing/2014/main" id="{532BB5B4-2213-1146-E022-0C01686FF9BA}"/>
              </a:ext>
            </a:extLst>
          </p:cNvPr>
          <p:cNvSpPr txBox="1">
            <a:spLocks/>
          </p:cNvSpPr>
          <p:nvPr/>
        </p:nvSpPr>
        <p:spPr>
          <a:xfrm>
            <a:off x="9526138" y="5939332"/>
            <a:ext cx="2536581" cy="148321"/>
          </a:xfrm>
          <a:prstGeom prst="rect">
            <a:avLst/>
          </a:prstGeom>
        </p:spPr>
        <p:txBody>
          <a:bodyPr vert="horz" lIns="0" tIns="0" rIns="0" bIns="0" rtlCol="0" anchor="b" anchorCtr="0"/>
          <a:lstStyle>
            <a:defPPr>
              <a:defRPr lang="en-US"/>
            </a:defPPr>
            <a:lvl1pPr marL="0" algn="l" defTabSz="914400" rtl="0" eaLnBrk="1" latinLnBrk="0" hangingPunct="1">
              <a:defRPr sz="1000" kern="120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a:solidFill>
                  <a:schemeClr val="tx1"/>
                </a:solidFill>
                <a:latin typeface="Calibri" panose="020F0502020204030204" pitchFamily="34" charset="0"/>
                <a:cs typeface="Calibri" panose="020F0502020204030204" pitchFamily="34" charset="0"/>
              </a:rPr>
              <a:t>Image developed courtesy of speaker.</a:t>
            </a:r>
            <a:r>
              <a:rPr lang="en-US" baseline="30000" dirty="0">
                <a:solidFill>
                  <a:schemeClr val="tx1"/>
                </a:solidFill>
                <a:latin typeface="Calibri" panose="020F0502020204030204" pitchFamily="34" charset="0"/>
                <a:cs typeface="Calibri" panose="020F0502020204030204" pitchFamily="34" charset="0"/>
              </a:rPr>
              <a:t>4</a:t>
            </a:r>
            <a:endParaRPr lang="en-US" dirty="0">
              <a:solidFill>
                <a:schemeClr val="tx1"/>
              </a:solidFill>
              <a:latin typeface="Calibri" panose="020F0502020204030204" pitchFamily="34" charset="0"/>
              <a:cs typeface="Calibri" panose="020F0502020204030204" pitchFamily="34" charset="0"/>
            </a:endParaRPr>
          </a:p>
        </p:txBody>
      </p:sp>
      <p:pic>
        <p:nvPicPr>
          <p:cNvPr id="11" name="Imagen 10" descr="Una caricatura de una persona&#10;&#10;El contenido generado por IA puede ser incorrecto.">
            <a:extLst>
              <a:ext uri="{FF2B5EF4-FFF2-40B4-BE49-F238E27FC236}">
                <a16:creationId xmlns:a16="http://schemas.microsoft.com/office/drawing/2014/main" id="{801CE466-4FA2-814D-2417-D93A78CD5789}"/>
              </a:ext>
            </a:extLst>
          </p:cNvPr>
          <p:cNvPicPr>
            <a:picLocks noChangeAspect="1"/>
          </p:cNvPicPr>
          <p:nvPr/>
        </p:nvPicPr>
        <p:blipFill>
          <a:blip r:embed="rId4"/>
          <a:stretch>
            <a:fillRect/>
          </a:stretch>
        </p:blipFill>
        <p:spPr>
          <a:xfrm>
            <a:off x="10158841" y="1501133"/>
            <a:ext cx="1676486" cy="2190863"/>
          </a:xfrm>
          <a:prstGeom prst="rect">
            <a:avLst/>
          </a:prstGeom>
        </p:spPr>
      </p:pic>
      <p:sp>
        <p:nvSpPr>
          <p:cNvPr id="12" name="Footer Placeholder 1">
            <a:extLst>
              <a:ext uri="{FF2B5EF4-FFF2-40B4-BE49-F238E27FC236}">
                <a16:creationId xmlns:a16="http://schemas.microsoft.com/office/drawing/2014/main" id="{F0F610CB-EBE4-B9E2-7CD2-CC3783E80594}"/>
              </a:ext>
            </a:extLst>
          </p:cNvPr>
          <p:cNvSpPr txBox="1">
            <a:spLocks/>
          </p:cNvSpPr>
          <p:nvPr/>
        </p:nvSpPr>
        <p:spPr>
          <a:xfrm>
            <a:off x="9236" y="6346935"/>
            <a:ext cx="11282322" cy="743748"/>
          </a:xfrm>
          <a:prstGeom prst="rect">
            <a:avLst/>
          </a:prstGeom>
        </p:spPr>
        <p:txBody>
          <a:bodyPr/>
          <a:lst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GB" sz="900" dirty="0">
                <a:solidFill>
                  <a:srgbClr val="231F20">
                    <a:tint val="75000"/>
                  </a:srgbClr>
                </a:solidFill>
                <a:latin typeface="Montserrat Light"/>
              </a:rPr>
              <a:t> Ab, antibody; CVID, common variable immunodeficiency; Ig, immunoglobulin; IH, immunohistochemistry; PCR, polymerase chain reaction; PID, primary immunodeficiency; SD, standard deviation; SID, secondary immunodeficiency.</a:t>
            </a:r>
            <a:br>
              <a:rPr lang="en-GB" sz="900" dirty="0">
                <a:solidFill>
                  <a:srgbClr val="231F20">
                    <a:tint val="75000"/>
                  </a:srgbClr>
                </a:solidFill>
                <a:latin typeface="Montserrat Light"/>
              </a:rPr>
            </a:br>
            <a:r>
              <a:rPr lang="en-GB" sz="900" dirty="0">
                <a:solidFill>
                  <a:srgbClr val="231F20">
                    <a:tint val="75000"/>
                  </a:srgbClr>
                </a:solidFill>
                <a:latin typeface="Montserrat Light"/>
              </a:rPr>
              <a:t>1. Ballow M, et al. </a:t>
            </a:r>
            <a:r>
              <a:rPr lang="en-GB" sz="900" i="1" dirty="0">
                <a:solidFill>
                  <a:srgbClr val="231F20">
                    <a:tint val="75000"/>
                  </a:srgbClr>
                </a:solidFill>
                <a:latin typeface="Montserrat Light"/>
              </a:rPr>
              <a:t>Front Immunol </a:t>
            </a:r>
            <a:r>
              <a:rPr lang="en-GB" sz="900" dirty="0">
                <a:solidFill>
                  <a:srgbClr val="231F20">
                    <a:tint val="75000"/>
                  </a:srgbClr>
                </a:solidFill>
                <a:latin typeface="Montserrat Light"/>
              </a:rPr>
              <a:t>2022;13:928062; 2. Yi S, et al. </a:t>
            </a:r>
            <a:r>
              <a:rPr lang="en-GB" sz="900" i="1" dirty="0">
                <a:solidFill>
                  <a:srgbClr val="231F20">
                    <a:tint val="75000"/>
                  </a:srgbClr>
                </a:solidFill>
                <a:latin typeface="Montserrat Light"/>
              </a:rPr>
              <a:t>Clin </a:t>
            </a:r>
            <a:r>
              <a:rPr lang="en-GB" sz="900" i="1" dirty="0" err="1">
                <a:solidFill>
                  <a:srgbClr val="231F20">
                    <a:tint val="75000"/>
                  </a:srgbClr>
                </a:solidFill>
                <a:latin typeface="Montserrat Light"/>
              </a:rPr>
              <a:t>Transl</a:t>
            </a:r>
            <a:r>
              <a:rPr lang="en-GB" sz="900" i="1" dirty="0">
                <a:solidFill>
                  <a:srgbClr val="231F20">
                    <a:tint val="75000"/>
                  </a:srgbClr>
                </a:solidFill>
                <a:latin typeface="Montserrat Light"/>
              </a:rPr>
              <a:t> Immunol </a:t>
            </a:r>
            <a:r>
              <a:rPr lang="en-GB" sz="900" dirty="0">
                <a:solidFill>
                  <a:srgbClr val="231F20">
                    <a:tint val="75000"/>
                  </a:srgbClr>
                </a:solidFill>
                <a:latin typeface="Montserrat Light"/>
              </a:rPr>
              <a:t>2020;e1105; 3. Lehman H, et al. </a:t>
            </a:r>
            <a:r>
              <a:rPr lang="en-GB" sz="900" i="1" dirty="0">
                <a:solidFill>
                  <a:srgbClr val="231F20">
                    <a:tint val="75000"/>
                  </a:srgbClr>
                </a:solidFill>
                <a:latin typeface="Montserrat Light"/>
              </a:rPr>
              <a:t>Curr Med Res </a:t>
            </a:r>
            <a:r>
              <a:rPr lang="en-GB" sz="900" i="1" dirty="0" err="1">
                <a:solidFill>
                  <a:srgbClr val="231F20">
                    <a:tint val="75000"/>
                  </a:srgbClr>
                </a:solidFill>
                <a:latin typeface="Montserrat Light"/>
              </a:rPr>
              <a:t>Opin</a:t>
            </a:r>
            <a:r>
              <a:rPr lang="en-GB" sz="900" i="1" dirty="0">
                <a:solidFill>
                  <a:srgbClr val="231F20">
                    <a:tint val="75000"/>
                  </a:srgbClr>
                </a:solidFill>
                <a:latin typeface="Montserrat Light"/>
              </a:rPr>
              <a:t>. </a:t>
            </a:r>
            <a:r>
              <a:rPr lang="en-GB" sz="900" dirty="0">
                <a:solidFill>
                  <a:srgbClr val="231F20">
                    <a:tint val="75000"/>
                  </a:srgbClr>
                </a:solidFill>
                <a:latin typeface="Montserrat Light"/>
              </a:rPr>
              <a:t>2015;31(4):697–706; 4. </a:t>
            </a:r>
          </a:p>
        </p:txBody>
      </p:sp>
    </p:spTree>
    <p:extLst>
      <p:ext uri="{BB962C8B-B14F-4D97-AF65-F5344CB8AC3E}">
        <p14:creationId xmlns:p14="http://schemas.microsoft.com/office/powerpoint/2010/main" val="47513540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95A7572C-E15D-DCDD-432E-401C1A16209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45109" y="1124525"/>
            <a:ext cx="4238110" cy="5208373"/>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a:extLst>
            <a:ext uri="{909E8E84-426E-40DD-AFC4-6F175D3DCCD1}">
              <a14:hiddenFill xmlns:a14="http://schemas.microsoft.com/office/drawing/2010/main">
                <a:solidFill>
                  <a:srgbClr val="FFFFFF"/>
                </a:solidFill>
              </a14:hiddenFill>
            </a:ext>
          </a:extLst>
        </p:spPr>
      </p:pic>
      <p:pic>
        <p:nvPicPr>
          <p:cNvPr id="3" name="Picture 6" descr="Logo IdISSC">
            <a:extLst>
              <a:ext uri="{FF2B5EF4-FFF2-40B4-BE49-F238E27FC236}">
                <a16:creationId xmlns:a16="http://schemas.microsoft.com/office/drawing/2014/main" id="{FC4D1044-16E0-CCE9-C604-60FC897A0D9F}"/>
              </a:ext>
            </a:extLst>
          </p:cNvPr>
          <p:cNvPicPr>
            <a:picLocks noChangeAspect="1" noChangeArrowheads="1"/>
          </p:cNvPicPr>
          <p:nvPr/>
        </p:nvPicPr>
        <p:blipFill rotWithShape="1">
          <a:blip r:embed="rId3" cstate="hqprint">
            <a:extLst>
              <a:ext uri="{28A0092B-C50C-407E-A947-70E740481C1C}">
                <a14:useLocalDpi xmlns:a14="http://schemas.microsoft.com/office/drawing/2010/main" val="0"/>
              </a:ext>
            </a:extLst>
          </a:blip>
          <a:srcRect r="-9199"/>
          <a:stretch/>
        </p:blipFill>
        <p:spPr bwMode="auto">
          <a:xfrm>
            <a:off x="38035" y="483554"/>
            <a:ext cx="1028575" cy="412341"/>
          </a:xfrm>
          <a:prstGeom prst="rect">
            <a:avLst/>
          </a:prstGeom>
          <a:solidFill>
            <a:schemeClr val="bg1"/>
          </a:solid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 name="Picture 2">
            <a:extLst>
              <a:ext uri="{FF2B5EF4-FFF2-40B4-BE49-F238E27FC236}">
                <a16:creationId xmlns:a16="http://schemas.microsoft.com/office/drawing/2014/main" id="{360BA30D-C8F3-AF4C-7DAA-FEA50180EFD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01718" y="1124528"/>
            <a:ext cx="4238110" cy="5208373"/>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a:extLst>
            <a:ext uri="{909E8E84-426E-40DD-AFC4-6F175D3DCCD1}">
              <a14:hiddenFill xmlns:a14="http://schemas.microsoft.com/office/drawing/2010/main">
                <a:solidFill>
                  <a:srgbClr val="FFFFFF"/>
                </a:solidFill>
              </a14:hiddenFill>
            </a:ext>
          </a:extLst>
        </p:spPr>
      </p:pic>
      <p:sp>
        <p:nvSpPr>
          <p:cNvPr id="5" name="CuadroTexto 4">
            <a:extLst>
              <a:ext uri="{FF2B5EF4-FFF2-40B4-BE49-F238E27FC236}">
                <a16:creationId xmlns:a16="http://schemas.microsoft.com/office/drawing/2014/main" id="{70E3DA8A-7744-61A7-1F44-E78FDDE5A044}"/>
              </a:ext>
            </a:extLst>
          </p:cNvPr>
          <p:cNvSpPr txBox="1"/>
          <p:nvPr/>
        </p:nvSpPr>
        <p:spPr>
          <a:xfrm>
            <a:off x="1398557" y="6463504"/>
            <a:ext cx="4489115" cy="320409"/>
          </a:xfrm>
          <a:prstGeom prst="rect">
            <a:avLst/>
          </a:prstGeom>
          <a:noFill/>
        </p:spPr>
        <p:txBody>
          <a:bodyPr wrap="square" rtlCol="0">
            <a:spAutoFit/>
          </a:bodyPr>
          <a:lstStyle>
            <a:defPPr>
              <a:defRPr lang="es-ES"/>
            </a:defPPr>
            <a:lvl1pPr algn="ctr">
              <a:defRPr sz="700">
                <a:solidFill>
                  <a:schemeClr val="bg1">
                    <a:lumMod val="50000"/>
                  </a:schemeClr>
                </a:solidFill>
                <a:latin typeface="Arial" panose="020B0604020202020204" pitchFamily="34" charset="0"/>
              </a:defRPr>
            </a:lvl1pPr>
          </a:lstStyle>
          <a:p>
            <a:r>
              <a:rPr lang="es-ES" sz="1482" i="1" dirty="0" err="1">
                <a:solidFill>
                  <a:schemeClr val="tx1"/>
                </a:solidFill>
              </a:rPr>
              <a:t>Cunningham-Rundles</a:t>
            </a:r>
            <a:r>
              <a:rPr lang="es-ES" sz="1482" i="1" dirty="0">
                <a:solidFill>
                  <a:schemeClr val="tx1"/>
                </a:solidFill>
              </a:rPr>
              <a:t> C J </a:t>
            </a:r>
            <a:r>
              <a:rPr lang="es-ES" sz="1482" i="1" dirty="0" err="1">
                <a:solidFill>
                  <a:schemeClr val="tx1"/>
                </a:solidFill>
              </a:rPr>
              <a:t>Clin</a:t>
            </a:r>
            <a:r>
              <a:rPr lang="es-ES" sz="1482" i="1" dirty="0">
                <a:solidFill>
                  <a:schemeClr val="tx1"/>
                </a:solidFill>
              </a:rPr>
              <a:t> </a:t>
            </a:r>
            <a:r>
              <a:rPr lang="es-ES" sz="1482" i="1" dirty="0" err="1">
                <a:solidFill>
                  <a:schemeClr val="tx1"/>
                </a:solidFill>
              </a:rPr>
              <a:t>Immunol</a:t>
            </a:r>
            <a:r>
              <a:rPr lang="es-ES" sz="1482" i="1" dirty="0">
                <a:solidFill>
                  <a:schemeClr val="tx1"/>
                </a:solidFill>
              </a:rPr>
              <a:t> 1989</a:t>
            </a:r>
          </a:p>
        </p:txBody>
      </p:sp>
      <p:sp>
        <p:nvSpPr>
          <p:cNvPr id="6" name="Título 1">
            <a:extLst>
              <a:ext uri="{FF2B5EF4-FFF2-40B4-BE49-F238E27FC236}">
                <a16:creationId xmlns:a16="http://schemas.microsoft.com/office/drawing/2014/main" id="{43F6488B-4B74-7356-2CD2-92F4BB7BD27C}"/>
              </a:ext>
            </a:extLst>
          </p:cNvPr>
          <p:cNvSpPr txBox="1">
            <a:spLocks/>
          </p:cNvSpPr>
          <p:nvPr/>
        </p:nvSpPr>
        <p:spPr>
          <a:xfrm>
            <a:off x="4131246" y="-186073"/>
            <a:ext cx="8060754" cy="807550"/>
          </a:xfrm>
          <a:prstGeom prst="rect">
            <a:avLst/>
          </a:prstGeom>
        </p:spPr>
        <p:txBody>
          <a:bodyPr vert="horz" lIns="193543" tIns="96771" rIns="193543" bIns="96771" rtlCol="0" anchor="b">
            <a:noAutofit/>
          </a:bodyPr>
          <a:lstStyle>
            <a:lvl1pPr algn="ctr" defTabSz="431963" rtl="0" eaLnBrk="1" latinLnBrk="0" hangingPunct="1">
              <a:lnSpc>
                <a:spcPct val="90000"/>
              </a:lnSpc>
              <a:spcBef>
                <a:spcPct val="0"/>
              </a:spcBef>
              <a:buNone/>
              <a:defRPr sz="2834" b="1" kern="1200">
                <a:solidFill>
                  <a:srgbClr val="009DC2"/>
                </a:solidFill>
                <a:latin typeface="Arial" panose="020B0604020202020204" pitchFamily="34" charset="0"/>
                <a:ea typeface="+mj-ea"/>
                <a:cs typeface="Arial" panose="020B0604020202020204" pitchFamily="34" charset="0"/>
              </a:defRPr>
            </a:lvl1pPr>
          </a:lstStyle>
          <a:p>
            <a:r>
              <a:rPr lang="en-US" sz="2800" dirty="0">
                <a:solidFill>
                  <a:srgbClr val="0070C0"/>
                </a:solidFill>
              </a:rPr>
              <a:t>SID and PID show similar infection profiles</a:t>
            </a:r>
            <a:endParaRPr lang="es-ES" sz="2800" dirty="0">
              <a:solidFill>
                <a:srgbClr val="0070C0"/>
              </a:solidFill>
            </a:endParaRPr>
          </a:p>
        </p:txBody>
      </p:sp>
      <p:graphicFrame>
        <p:nvGraphicFramePr>
          <p:cNvPr id="7" name="Tabla 6">
            <a:extLst>
              <a:ext uri="{FF2B5EF4-FFF2-40B4-BE49-F238E27FC236}">
                <a16:creationId xmlns:a16="http://schemas.microsoft.com/office/drawing/2014/main" id="{AC4464EB-25A8-F067-2E99-E39C777CEC8D}"/>
              </a:ext>
            </a:extLst>
          </p:cNvPr>
          <p:cNvGraphicFramePr>
            <a:graphicFrameLocks noGrp="1"/>
          </p:cNvGraphicFramePr>
          <p:nvPr/>
        </p:nvGraphicFramePr>
        <p:xfrm>
          <a:off x="6945107" y="1340693"/>
          <a:ext cx="4238113" cy="4910962"/>
        </p:xfrm>
        <a:graphic>
          <a:graphicData uri="http://schemas.openxmlformats.org/drawingml/2006/table">
            <a:tbl>
              <a:tblPr firstRow="1" firstCol="1" bandRow="1">
                <a:tableStyleId>{5C22544A-7EE6-4342-B048-85BDC9FD1C3A}</a:tableStyleId>
              </a:tblPr>
              <a:tblGrid>
                <a:gridCol w="2773099">
                  <a:extLst>
                    <a:ext uri="{9D8B030D-6E8A-4147-A177-3AD203B41FA5}">
                      <a16:colId xmlns:a16="http://schemas.microsoft.com/office/drawing/2014/main" val="4165069337"/>
                    </a:ext>
                  </a:extLst>
                </a:gridCol>
                <a:gridCol w="1079179">
                  <a:extLst>
                    <a:ext uri="{9D8B030D-6E8A-4147-A177-3AD203B41FA5}">
                      <a16:colId xmlns:a16="http://schemas.microsoft.com/office/drawing/2014/main" val="1259026909"/>
                    </a:ext>
                  </a:extLst>
                </a:gridCol>
                <a:gridCol w="385835">
                  <a:extLst>
                    <a:ext uri="{9D8B030D-6E8A-4147-A177-3AD203B41FA5}">
                      <a16:colId xmlns:a16="http://schemas.microsoft.com/office/drawing/2014/main" val="2674535461"/>
                    </a:ext>
                  </a:extLst>
                </a:gridCol>
              </a:tblGrid>
              <a:tr h="484608">
                <a:tc>
                  <a:txBody>
                    <a:bodyPr/>
                    <a:lstStyle/>
                    <a:p>
                      <a:pPr algn="ctr">
                        <a:spcAft>
                          <a:spcPts val="0"/>
                        </a:spcAft>
                      </a:pPr>
                      <a:r>
                        <a:rPr lang="en-GB" sz="1100" dirty="0">
                          <a:solidFill>
                            <a:schemeClr val="tx1"/>
                          </a:solidFill>
                          <a:effectLst/>
                          <a:latin typeface="Arial" panose="020B0604020202020204" pitchFamily="34" charset="0"/>
                          <a:cs typeface="Arial" panose="020B0604020202020204" pitchFamily="34" charset="0"/>
                        </a:rPr>
                        <a:t> </a:t>
                      </a:r>
                      <a:endParaRPr lang="es-ES" sz="11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993" marR="50993" marT="0" marB="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en-GB" sz="1100" dirty="0">
                          <a:solidFill>
                            <a:schemeClr val="tx1"/>
                          </a:solidFill>
                          <a:effectLst/>
                          <a:latin typeface="Arial" panose="020B0604020202020204" pitchFamily="34" charset="0"/>
                          <a:cs typeface="Arial" panose="020B0604020202020204" pitchFamily="34" charset="0"/>
                        </a:rPr>
                        <a:t>No. of patients</a:t>
                      </a:r>
                      <a:endParaRPr lang="es-ES" sz="1100" dirty="0">
                        <a:solidFill>
                          <a:schemeClr val="tx1"/>
                        </a:solidFill>
                        <a:effectLst/>
                        <a:latin typeface="Arial" panose="020B0604020202020204" pitchFamily="34" charset="0"/>
                        <a:cs typeface="Arial" panose="020B0604020202020204" pitchFamily="34" charset="0"/>
                      </a:endParaRPr>
                    </a:p>
                    <a:p>
                      <a:pPr algn="ctr">
                        <a:spcAft>
                          <a:spcPts val="0"/>
                        </a:spcAft>
                      </a:pPr>
                      <a:r>
                        <a:rPr lang="en-GB" sz="1100" dirty="0">
                          <a:solidFill>
                            <a:schemeClr val="tx1"/>
                          </a:solidFill>
                          <a:effectLst/>
                          <a:latin typeface="Arial" panose="020B0604020202020204" pitchFamily="34" charset="0"/>
                          <a:cs typeface="Arial" panose="020B0604020202020204" pitchFamily="34" charset="0"/>
                        </a:rPr>
                        <a:t>n=77</a:t>
                      </a:r>
                      <a:endParaRPr lang="es-ES" sz="11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993" marR="50993" marT="0" marB="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spcAft>
                          <a:spcPts val="0"/>
                        </a:spcAft>
                      </a:pPr>
                      <a:endParaRPr lang="en-GB" sz="1100" dirty="0">
                        <a:solidFill>
                          <a:schemeClr val="tx1"/>
                        </a:solidFill>
                        <a:effectLst/>
                        <a:latin typeface="Arial" panose="020B0604020202020204" pitchFamily="34" charset="0"/>
                        <a:cs typeface="Arial" panose="020B0604020202020204" pitchFamily="34" charset="0"/>
                      </a:endParaRPr>
                    </a:p>
                    <a:p>
                      <a:pPr algn="r">
                        <a:spcAft>
                          <a:spcPts val="0"/>
                        </a:spcAft>
                      </a:pPr>
                      <a:r>
                        <a:rPr lang="en-GB" sz="1100" dirty="0">
                          <a:solidFill>
                            <a:schemeClr val="tx1"/>
                          </a:solidFill>
                          <a:effectLst/>
                          <a:latin typeface="Arial" panose="020B0604020202020204" pitchFamily="34" charset="0"/>
                          <a:cs typeface="Arial" panose="020B0604020202020204" pitchFamily="34" charset="0"/>
                        </a:rPr>
                        <a:t>%</a:t>
                      </a:r>
                      <a:endParaRPr lang="es-ES" sz="11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993" marR="50993" marT="0" marB="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582664184"/>
                  </a:ext>
                </a:extLst>
              </a:tr>
              <a:tr h="330445">
                <a:tc>
                  <a:txBody>
                    <a:bodyPr/>
                    <a:lstStyle/>
                    <a:p>
                      <a:pPr algn="l">
                        <a:spcAft>
                          <a:spcPts val="0"/>
                        </a:spcAft>
                      </a:pPr>
                      <a:r>
                        <a:rPr lang="en-GB" sz="1100">
                          <a:solidFill>
                            <a:schemeClr val="tx1"/>
                          </a:solidFill>
                          <a:effectLst/>
                          <a:latin typeface="Arial" panose="020B0604020202020204" pitchFamily="34" charset="0"/>
                          <a:cs typeface="Arial" panose="020B0604020202020204" pitchFamily="34" charset="0"/>
                        </a:rPr>
                        <a:t>Recurrent bronchitis, sinusitis, pneumonia</a:t>
                      </a:r>
                      <a:endParaRPr lang="es-ES" sz="11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993" marR="50993" marT="0" marB="0">
                    <a:lnT w="12700" cap="flat" cmpd="sng" algn="ctr">
                      <a:solidFill>
                        <a:schemeClr val="tx1"/>
                      </a:solidFill>
                      <a:prstDash val="solid"/>
                      <a:round/>
                      <a:headEnd type="none" w="med" len="med"/>
                      <a:tailEnd type="none" w="med" len="med"/>
                    </a:lnT>
                    <a:solidFill>
                      <a:schemeClr val="bg1"/>
                    </a:solidFill>
                  </a:tcPr>
                </a:tc>
                <a:tc>
                  <a:txBody>
                    <a:bodyPr/>
                    <a:lstStyle/>
                    <a:p>
                      <a:pPr algn="ctr">
                        <a:spcAft>
                          <a:spcPts val="0"/>
                        </a:spcAft>
                      </a:pPr>
                      <a:r>
                        <a:rPr lang="en-GB" sz="1100">
                          <a:solidFill>
                            <a:schemeClr val="tx1"/>
                          </a:solidFill>
                          <a:effectLst/>
                          <a:latin typeface="Arial" panose="020B0604020202020204" pitchFamily="34" charset="0"/>
                          <a:cs typeface="Arial" panose="020B0604020202020204" pitchFamily="34" charset="0"/>
                        </a:rPr>
                        <a:t>66</a:t>
                      </a:r>
                      <a:endParaRPr lang="es-ES" sz="11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993" marR="50993" marT="0" marB="0">
                    <a:lnT w="12700" cap="flat" cmpd="sng" algn="ctr">
                      <a:solidFill>
                        <a:schemeClr val="tx1"/>
                      </a:solidFill>
                      <a:prstDash val="solid"/>
                      <a:round/>
                      <a:headEnd type="none" w="med" len="med"/>
                      <a:tailEnd type="none" w="med" len="med"/>
                    </a:lnT>
                    <a:solidFill>
                      <a:schemeClr val="bg1"/>
                    </a:solidFill>
                  </a:tcPr>
                </a:tc>
                <a:tc>
                  <a:txBody>
                    <a:bodyPr/>
                    <a:lstStyle/>
                    <a:p>
                      <a:pPr algn="ctr">
                        <a:spcAft>
                          <a:spcPts val="0"/>
                        </a:spcAft>
                      </a:pPr>
                      <a:r>
                        <a:rPr lang="en-GB" sz="1100">
                          <a:solidFill>
                            <a:schemeClr val="tx1"/>
                          </a:solidFill>
                          <a:effectLst/>
                          <a:latin typeface="Arial" panose="020B0604020202020204" pitchFamily="34" charset="0"/>
                          <a:cs typeface="Arial" panose="020B0604020202020204" pitchFamily="34" charset="0"/>
                        </a:rPr>
                        <a:t>78</a:t>
                      </a:r>
                      <a:endParaRPr lang="es-ES" sz="11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993" marR="50993" marT="0" marB="0">
                    <a:lnT w="12700" cap="flat" cmpd="sng" algn="ctr">
                      <a:solidFill>
                        <a:schemeClr val="tx1"/>
                      </a:solidFill>
                      <a:prstDash val="solid"/>
                      <a:round/>
                      <a:headEnd type="none" w="med" len="med"/>
                      <a:tailEnd type="none" w="med" len="med"/>
                    </a:lnT>
                    <a:solidFill>
                      <a:schemeClr val="bg1"/>
                    </a:solidFill>
                  </a:tcPr>
                </a:tc>
                <a:extLst>
                  <a:ext uri="{0D108BD9-81ED-4DB2-BD59-A6C34878D82A}">
                    <a16:rowId xmlns:a16="http://schemas.microsoft.com/office/drawing/2014/main" val="1451061477"/>
                  </a:ext>
                </a:extLst>
              </a:tr>
              <a:tr h="165223">
                <a:tc>
                  <a:txBody>
                    <a:bodyPr/>
                    <a:lstStyle/>
                    <a:p>
                      <a:pPr algn="l">
                        <a:spcAft>
                          <a:spcPts val="0"/>
                        </a:spcAft>
                      </a:pPr>
                      <a:r>
                        <a:rPr lang="en-GB" sz="1100">
                          <a:solidFill>
                            <a:schemeClr val="tx1"/>
                          </a:solidFill>
                          <a:effectLst/>
                          <a:latin typeface="Arial" panose="020B0604020202020204" pitchFamily="34" charset="0"/>
                          <a:cs typeface="Arial" panose="020B0604020202020204" pitchFamily="34" charset="0"/>
                        </a:rPr>
                        <a:t>Pneumonia</a:t>
                      </a:r>
                      <a:endParaRPr lang="es-ES" sz="11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993" marR="50993" marT="0" marB="0">
                    <a:solidFill>
                      <a:schemeClr val="bg1"/>
                    </a:solidFill>
                  </a:tcPr>
                </a:tc>
                <a:tc>
                  <a:txBody>
                    <a:bodyPr/>
                    <a:lstStyle/>
                    <a:p>
                      <a:pPr algn="ctr">
                        <a:spcAft>
                          <a:spcPts val="0"/>
                        </a:spcAft>
                      </a:pPr>
                      <a:r>
                        <a:rPr lang="en-GB" sz="1100">
                          <a:solidFill>
                            <a:schemeClr val="tx1"/>
                          </a:solidFill>
                          <a:effectLst/>
                          <a:latin typeface="Arial" panose="020B0604020202020204" pitchFamily="34" charset="0"/>
                          <a:cs typeface="Arial" panose="020B0604020202020204" pitchFamily="34" charset="0"/>
                        </a:rPr>
                        <a:t>32</a:t>
                      </a:r>
                      <a:endParaRPr lang="es-ES" sz="11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993" marR="50993" marT="0" marB="0">
                    <a:solidFill>
                      <a:schemeClr val="bg1"/>
                    </a:solidFill>
                  </a:tcPr>
                </a:tc>
                <a:tc>
                  <a:txBody>
                    <a:bodyPr/>
                    <a:lstStyle/>
                    <a:p>
                      <a:pPr algn="ctr">
                        <a:spcAft>
                          <a:spcPts val="0"/>
                        </a:spcAft>
                      </a:pPr>
                      <a:r>
                        <a:rPr lang="en-GB" sz="1100">
                          <a:solidFill>
                            <a:schemeClr val="tx1"/>
                          </a:solidFill>
                          <a:effectLst/>
                          <a:latin typeface="Arial" panose="020B0604020202020204" pitchFamily="34" charset="0"/>
                          <a:cs typeface="Arial" panose="020B0604020202020204" pitchFamily="34" charset="0"/>
                        </a:rPr>
                        <a:t>42</a:t>
                      </a:r>
                      <a:endParaRPr lang="es-ES" sz="11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993" marR="50993" marT="0" marB="0">
                    <a:solidFill>
                      <a:schemeClr val="bg1"/>
                    </a:solidFill>
                  </a:tcPr>
                </a:tc>
                <a:extLst>
                  <a:ext uri="{0D108BD9-81ED-4DB2-BD59-A6C34878D82A}">
                    <a16:rowId xmlns:a16="http://schemas.microsoft.com/office/drawing/2014/main" val="4649367"/>
                  </a:ext>
                </a:extLst>
              </a:tr>
              <a:tr h="165223">
                <a:tc>
                  <a:txBody>
                    <a:bodyPr/>
                    <a:lstStyle/>
                    <a:p>
                      <a:pPr algn="l">
                        <a:spcAft>
                          <a:spcPts val="0"/>
                        </a:spcAft>
                      </a:pPr>
                      <a:r>
                        <a:rPr lang="en-GB" sz="1100">
                          <a:solidFill>
                            <a:schemeClr val="tx1"/>
                          </a:solidFill>
                          <a:effectLst/>
                          <a:latin typeface="Arial" panose="020B0604020202020204" pitchFamily="34" charset="0"/>
                          <a:cs typeface="Arial" panose="020B0604020202020204" pitchFamily="34" charset="0"/>
                        </a:rPr>
                        <a:t>History of Herpes Zoster</a:t>
                      </a:r>
                      <a:endParaRPr lang="es-ES" sz="11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993" marR="50993" marT="0" marB="0">
                    <a:solidFill>
                      <a:schemeClr val="bg1"/>
                    </a:solidFill>
                  </a:tcPr>
                </a:tc>
                <a:tc>
                  <a:txBody>
                    <a:bodyPr/>
                    <a:lstStyle/>
                    <a:p>
                      <a:pPr algn="ctr">
                        <a:spcAft>
                          <a:spcPts val="0"/>
                        </a:spcAft>
                      </a:pPr>
                      <a:r>
                        <a:rPr lang="en-GB" sz="1100">
                          <a:solidFill>
                            <a:schemeClr val="tx1"/>
                          </a:solidFill>
                          <a:effectLst/>
                          <a:latin typeface="Arial" panose="020B0604020202020204" pitchFamily="34" charset="0"/>
                          <a:cs typeface="Arial" panose="020B0604020202020204" pitchFamily="34" charset="0"/>
                        </a:rPr>
                        <a:t>17</a:t>
                      </a:r>
                      <a:endParaRPr lang="es-ES" sz="11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993" marR="50993" marT="0" marB="0">
                    <a:solidFill>
                      <a:schemeClr val="bg1"/>
                    </a:solidFill>
                  </a:tcPr>
                </a:tc>
                <a:tc>
                  <a:txBody>
                    <a:bodyPr/>
                    <a:lstStyle/>
                    <a:p>
                      <a:pPr algn="ctr">
                        <a:spcAft>
                          <a:spcPts val="0"/>
                        </a:spcAft>
                      </a:pPr>
                      <a:r>
                        <a:rPr lang="en-GB" sz="1100">
                          <a:solidFill>
                            <a:schemeClr val="tx1"/>
                          </a:solidFill>
                          <a:effectLst/>
                          <a:latin typeface="Arial" panose="020B0604020202020204" pitchFamily="34" charset="0"/>
                          <a:cs typeface="Arial" panose="020B0604020202020204" pitchFamily="34" charset="0"/>
                        </a:rPr>
                        <a:t>22</a:t>
                      </a:r>
                      <a:endParaRPr lang="es-ES" sz="11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993" marR="50993" marT="0" marB="0">
                    <a:solidFill>
                      <a:schemeClr val="bg1"/>
                    </a:solidFill>
                  </a:tcPr>
                </a:tc>
                <a:extLst>
                  <a:ext uri="{0D108BD9-81ED-4DB2-BD59-A6C34878D82A}">
                    <a16:rowId xmlns:a16="http://schemas.microsoft.com/office/drawing/2014/main" val="1830873260"/>
                  </a:ext>
                </a:extLst>
              </a:tr>
              <a:tr h="165223">
                <a:tc>
                  <a:txBody>
                    <a:bodyPr/>
                    <a:lstStyle/>
                    <a:p>
                      <a:pPr algn="l">
                        <a:spcAft>
                          <a:spcPts val="0"/>
                        </a:spcAft>
                      </a:pPr>
                      <a:r>
                        <a:rPr lang="en-GB" sz="1100" i="1" dirty="0">
                          <a:solidFill>
                            <a:schemeClr val="tx1"/>
                          </a:solidFill>
                          <a:effectLst/>
                          <a:latin typeface="Arial" panose="020B0604020202020204" pitchFamily="34" charset="0"/>
                          <a:cs typeface="Arial" panose="020B0604020202020204" pitchFamily="34" charset="0"/>
                        </a:rPr>
                        <a:t>H. Pylori </a:t>
                      </a:r>
                      <a:r>
                        <a:rPr lang="en-GB" sz="1100" dirty="0">
                          <a:solidFill>
                            <a:schemeClr val="tx1"/>
                          </a:solidFill>
                          <a:effectLst/>
                          <a:latin typeface="Arial" panose="020B0604020202020204" pitchFamily="34" charset="0"/>
                          <a:cs typeface="Arial" panose="020B0604020202020204" pitchFamily="34" charset="0"/>
                        </a:rPr>
                        <a:t>infection</a:t>
                      </a:r>
                      <a:endParaRPr lang="es-ES" sz="11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993" marR="50993" marT="0" marB="0">
                    <a:solidFill>
                      <a:schemeClr val="bg1"/>
                    </a:solidFill>
                  </a:tcPr>
                </a:tc>
                <a:tc>
                  <a:txBody>
                    <a:bodyPr/>
                    <a:lstStyle/>
                    <a:p>
                      <a:pPr algn="ctr">
                        <a:spcAft>
                          <a:spcPts val="0"/>
                        </a:spcAft>
                      </a:pPr>
                      <a:r>
                        <a:rPr lang="en-GB" sz="1100">
                          <a:solidFill>
                            <a:schemeClr val="tx1"/>
                          </a:solidFill>
                          <a:effectLst/>
                          <a:latin typeface="Arial" panose="020B0604020202020204" pitchFamily="34" charset="0"/>
                          <a:cs typeface="Arial" panose="020B0604020202020204" pitchFamily="34" charset="0"/>
                        </a:rPr>
                        <a:t>15</a:t>
                      </a:r>
                      <a:endParaRPr lang="es-ES" sz="11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993" marR="50993" marT="0" marB="0">
                    <a:solidFill>
                      <a:schemeClr val="bg1"/>
                    </a:solidFill>
                  </a:tcPr>
                </a:tc>
                <a:tc>
                  <a:txBody>
                    <a:bodyPr/>
                    <a:lstStyle/>
                    <a:p>
                      <a:pPr algn="ctr">
                        <a:spcAft>
                          <a:spcPts val="0"/>
                        </a:spcAft>
                      </a:pPr>
                      <a:r>
                        <a:rPr lang="en-GB" sz="1100">
                          <a:solidFill>
                            <a:schemeClr val="tx1"/>
                          </a:solidFill>
                          <a:effectLst/>
                          <a:latin typeface="Arial" panose="020B0604020202020204" pitchFamily="34" charset="0"/>
                          <a:cs typeface="Arial" panose="020B0604020202020204" pitchFamily="34" charset="0"/>
                        </a:rPr>
                        <a:t>19</a:t>
                      </a:r>
                      <a:endParaRPr lang="es-ES" sz="11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993" marR="50993" marT="0" marB="0">
                    <a:solidFill>
                      <a:schemeClr val="bg1"/>
                    </a:solidFill>
                  </a:tcPr>
                </a:tc>
                <a:extLst>
                  <a:ext uri="{0D108BD9-81ED-4DB2-BD59-A6C34878D82A}">
                    <a16:rowId xmlns:a16="http://schemas.microsoft.com/office/drawing/2014/main" val="3733202445"/>
                  </a:ext>
                </a:extLst>
              </a:tr>
              <a:tr h="344942">
                <a:tc>
                  <a:txBody>
                    <a:bodyPr/>
                    <a:lstStyle/>
                    <a:p>
                      <a:pPr algn="l">
                        <a:spcAft>
                          <a:spcPts val="0"/>
                        </a:spcAft>
                      </a:pPr>
                      <a:r>
                        <a:rPr lang="en-GB" sz="1100" dirty="0">
                          <a:solidFill>
                            <a:schemeClr val="tx1"/>
                          </a:solidFill>
                          <a:effectLst/>
                          <a:latin typeface="Arial" panose="020B0604020202020204" pitchFamily="34" charset="0"/>
                          <a:cs typeface="Arial" panose="020B0604020202020204" pitchFamily="34" charset="0"/>
                        </a:rPr>
                        <a:t>Sepsis (</a:t>
                      </a:r>
                      <a:r>
                        <a:rPr lang="en-GB" sz="1100" i="1" dirty="0" err="1">
                          <a:solidFill>
                            <a:schemeClr val="tx1"/>
                          </a:solidFill>
                          <a:effectLst/>
                          <a:latin typeface="Arial" panose="020B0604020202020204" pitchFamily="34" charset="0"/>
                          <a:cs typeface="Arial" panose="020B0604020202020204" pitchFamily="34" charset="0"/>
                        </a:rPr>
                        <a:t>Pseudomona</a:t>
                      </a:r>
                      <a:r>
                        <a:rPr lang="en-GB" sz="1100" i="1" dirty="0">
                          <a:solidFill>
                            <a:schemeClr val="tx1"/>
                          </a:solidFill>
                          <a:effectLst/>
                          <a:latin typeface="Arial" panose="020B0604020202020204" pitchFamily="34" charset="0"/>
                          <a:cs typeface="Arial" panose="020B0604020202020204" pitchFamily="34" charset="0"/>
                        </a:rPr>
                        <a:t> </a:t>
                      </a:r>
                      <a:r>
                        <a:rPr lang="en-GB" sz="1100" i="1" dirty="0" err="1">
                          <a:solidFill>
                            <a:schemeClr val="tx1"/>
                          </a:solidFill>
                          <a:effectLst/>
                          <a:latin typeface="Arial" panose="020B0604020202020204" pitchFamily="34" charset="0"/>
                          <a:cs typeface="Arial" panose="020B0604020202020204" pitchFamily="34" charset="0"/>
                        </a:rPr>
                        <a:t>sp</a:t>
                      </a:r>
                      <a:r>
                        <a:rPr lang="en-GB" sz="1100" i="1" dirty="0">
                          <a:solidFill>
                            <a:schemeClr val="tx1"/>
                          </a:solidFill>
                          <a:effectLst/>
                          <a:latin typeface="Arial" panose="020B0604020202020204" pitchFamily="34" charset="0"/>
                          <a:cs typeface="Arial" panose="020B0604020202020204" pitchFamily="34" charset="0"/>
                        </a:rPr>
                        <a:t>, pneumococcus, H. influenzae, Listeria</a:t>
                      </a:r>
                      <a:r>
                        <a:rPr lang="en-GB" sz="1100" dirty="0">
                          <a:solidFill>
                            <a:schemeClr val="tx1"/>
                          </a:solidFill>
                          <a:effectLst/>
                          <a:latin typeface="Arial" panose="020B0604020202020204" pitchFamily="34" charset="0"/>
                          <a:cs typeface="Arial" panose="020B0604020202020204" pitchFamily="34" charset="0"/>
                        </a:rPr>
                        <a:t>)</a:t>
                      </a:r>
                      <a:endParaRPr lang="es-ES" sz="11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993" marR="50993" marT="0" marB="0">
                    <a:solidFill>
                      <a:schemeClr val="bg1"/>
                    </a:solidFill>
                  </a:tcPr>
                </a:tc>
                <a:tc>
                  <a:txBody>
                    <a:bodyPr/>
                    <a:lstStyle/>
                    <a:p>
                      <a:pPr algn="ctr">
                        <a:spcAft>
                          <a:spcPts val="0"/>
                        </a:spcAft>
                      </a:pPr>
                      <a:br>
                        <a:rPr lang="en-GB" sz="1100">
                          <a:solidFill>
                            <a:schemeClr val="tx1"/>
                          </a:solidFill>
                          <a:effectLst/>
                          <a:latin typeface="Arial" panose="020B0604020202020204" pitchFamily="34" charset="0"/>
                          <a:cs typeface="Arial" panose="020B0604020202020204" pitchFamily="34" charset="0"/>
                        </a:rPr>
                      </a:br>
                      <a:r>
                        <a:rPr lang="en-GB" sz="1100">
                          <a:solidFill>
                            <a:schemeClr val="tx1"/>
                          </a:solidFill>
                          <a:effectLst/>
                          <a:latin typeface="Arial" panose="020B0604020202020204" pitchFamily="34" charset="0"/>
                          <a:cs typeface="Arial" panose="020B0604020202020204" pitchFamily="34" charset="0"/>
                        </a:rPr>
                        <a:t>13</a:t>
                      </a:r>
                      <a:endParaRPr lang="es-ES" sz="11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993" marR="50993" marT="0" marB="0">
                    <a:solidFill>
                      <a:schemeClr val="bg1"/>
                    </a:solidFill>
                  </a:tcPr>
                </a:tc>
                <a:tc>
                  <a:txBody>
                    <a:bodyPr/>
                    <a:lstStyle/>
                    <a:p>
                      <a:pPr algn="ctr">
                        <a:spcAft>
                          <a:spcPts val="0"/>
                        </a:spcAft>
                      </a:pPr>
                      <a:br>
                        <a:rPr lang="en-GB" sz="1100">
                          <a:solidFill>
                            <a:schemeClr val="tx1"/>
                          </a:solidFill>
                          <a:effectLst/>
                          <a:latin typeface="Arial" panose="020B0604020202020204" pitchFamily="34" charset="0"/>
                          <a:cs typeface="Arial" panose="020B0604020202020204" pitchFamily="34" charset="0"/>
                        </a:rPr>
                      </a:br>
                      <a:r>
                        <a:rPr lang="en-GB" sz="1100">
                          <a:solidFill>
                            <a:schemeClr val="tx1"/>
                          </a:solidFill>
                          <a:effectLst/>
                          <a:latin typeface="Arial" panose="020B0604020202020204" pitchFamily="34" charset="0"/>
                          <a:cs typeface="Arial" panose="020B0604020202020204" pitchFamily="34" charset="0"/>
                        </a:rPr>
                        <a:t>17</a:t>
                      </a:r>
                      <a:endParaRPr lang="es-ES" sz="11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993" marR="50993" marT="0" marB="0">
                    <a:solidFill>
                      <a:schemeClr val="bg1"/>
                    </a:solidFill>
                  </a:tcPr>
                </a:tc>
                <a:extLst>
                  <a:ext uri="{0D108BD9-81ED-4DB2-BD59-A6C34878D82A}">
                    <a16:rowId xmlns:a16="http://schemas.microsoft.com/office/drawing/2014/main" val="2007554998"/>
                  </a:ext>
                </a:extLst>
              </a:tr>
              <a:tr h="165223">
                <a:tc>
                  <a:txBody>
                    <a:bodyPr/>
                    <a:lstStyle/>
                    <a:p>
                      <a:pPr algn="l">
                        <a:spcAft>
                          <a:spcPts val="0"/>
                        </a:spcAft>
                      </a:pPr>
                      <a:r>
                        <a:rPr lang="en-GB" sz="1100">
                          <a:solidFill>
                            <a:schemeClr val="tx1"/>
                          </a:solidFill>
                          <a:effectLst/>
                          <a:latin typeface="Arial" panose="020B0604020202020204" pitchFamily="34" charset="0"/>
                          <a:cs typeface="Arial" panose="020B0604020202020204" pitchFamily="34" charset="0"/>
                        </a:rPr>
                        <a:t>Recurrent urinary tract infections</a:t>
                      </a:r>
                      <a:endParaRPr lang="es-ES" sz="11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993" marR="50993" marT="0" marB="0">
                    <a:solidFill>
                      <a:schemeClr val="bg1"/>
                    </a:solidFill>
                  </a:tcPr>
                </a:tc>
                <a:tc>
                  <a:txBody>
                    <a:bodyPr/>
                    <a:lstStyle/>
                    <a:p>
                      <a:pPr algn="ctr">
                        <a:spcAft>
                          <a:spcPts val="0"/>
                        </a:spcAft>
                      </a:pPr>
                      <a:r>
                        <a:rPr lang="en-GB" sz="1100">
                          <a:solidFill>
                            <a:schemeClr val="tx1"/>
                          </a:solidFill>
                          <a:effectLst/>
                          <a:latin typeface="Arial" panose="020B0604020202020204" pitchFamily="34" charset="0"/>
                          <a:cs typeface="Arial" panose="020B0604020202020204" pitchFamily="34" charset="0"/>
                        </a:rPr>
                        <a:t>12</a:t>
                      </a:r>
                      <a:endParaRPr lang="es-ES" sz="11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993" marR="50993" marT="0" marB="0">
                    <a:solidFill>
                      <a:schemeClr val="bg1"/>
                    </a:solidFill>
                  </a:tcPr>
                </a:tc>
                <a:tc>
                  <a:txBody>
                    <a:bodyPr/>
                    <a:lstStyle/>
                    <a:p>
                      <a:pPr algn="ctr">
                        <a:spcAft>
                          <a:spcPts val="0"/>
                        </a:spcAft>
                      </a:pPr>
                      <a:r>
                        <a:rPr lang="en-GB" sz="1100">
                          <a:solidFill>
                            <a:schemeClr val="tx1"/>
                          </a:solidFill>
                          <a:effectLst/>
                          <a:latin typeface="Arial" panose="020B0604020202020204" pitchFamily="34" charset="0"/>
                          <a:cs typeface="Arial" panose="020B0604020202020204" pitchFamily="34" charset="0"/>
                        </a:rPr>
                        <a:t>16</a:t>
                      </a:r>
                      <a:endParaRPr lang="es-ES" sz="11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993" marR="50993" marT="0" marB="0">
                    <a:solidFill>
                      <a:schemeClr val="bg1"/>
                    </a:solidFill>
                  </a:tcPr>
                </a:tc>
                <a:extLst>
                  <a:ext uri="{0D108BD9-81ED-4DB2-BD59-A6C34878D82A}">
                    <a16:rowId xmlns:a16="http://schemas.microsoft.com/office/drawing/2014/main" val="1720957602"/>
                  </a:ext>
                </a:extLst>
              </a:tr>
              <a:tr h="165223">
                <a:tc>
                  <a:txBody>
                    <a:bodyPr/>
                    <a:lstStyle/>
                    <a:p>
                      <a:pPr algn="l">
                        <a:spcAft>
                          <a:spcPts val="0"/>
                        </a:spcAft>
                      </a:pPr>
                      <a:r>
                        <a:rPr lang="en-GB" sz="1100">
                          <a:solidFill>
                            <a:schemeClr val="tx1"/>
                          </a:solidFill>
                          <a:effectLst/>
                          <a:latin typeface="Arial" panose="020B0604020202020204" pitchFamily="34" charset="0"/>
                          <a:cs typeface="Arial" panose="020B0604020202020204" pitchFamily="34" charset="0"/>
                        </a:rPr>
                        <a:t>Recurrent oral herpes</a:t>
                      </a:r>
                      <a:endParaRPr lang="es-ES" sz="11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993" marR="50993" marT="0" marB="0">
                    <a:solidFill>
                      <a:schemeClr val="bg1"/>
                    </a:solidFill>
                  </a:tcPr>
                </a:tc>
                <a:tc>
                  <a:txBody>
                    <a:bodyPr/>
                    <a:lstStyle/>
                    <a:p>
                      <a:pPr algn="ctr">
                        <a:spcAft>
                          <a:spcPts val="0"/>
                        </a:spcAft>
                      </a:pPr>
                      <a:r>
                        <a:rPr lang="en-GB" sz="1100">
                          <a:solidFill>
                            <a:schemeClr val="tx1"/>
                          </a:solidFill>
                          <a:effectLst/>
                          <a:latin typeface="Arial" panose="020B0604020202020204" pitchFamily="34" charset="0"/>
                          <a:cs typeface="Arial" panose="020B0604020202020204" pitchFamily="34" charset="0"/>
                        </a:rPr>
                        <a:t>7</a:t>
                      </a:r>
                      <a:endParaRPr lang="es-ES" sz="11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993" marR="50993" marT="0" marB="0">
                    <a:solidFill>
                      <a:schemeClr val="bg1"/>
                    </a:solidFill>
                  </a:tcPr>
                </a:tc>
                <a:tc>
                  <a:txBody>
                    <a:bodyPr/>
                    <a:lstStyle/>
                    <a:p>
                      <a:pPr algn="ctr">
                        <a:spcAft>
                          <a:spcPts val="0"/>
                        </a:spcAft>
                      </a:pPr>
                      <a:r>
                        <a:rPr lang="en-GB" sz="1100">
                          <a:solidFill>
                            <a:schemeClr val="tx1"/>
                          </a:solidFill>
                          <a:effectLst/>
                          <a:latin typeface="Arial" panose="020B0604020202020204" pitchFamily="34" charset="0"/>
                          <a:cs typeface="Arial" panose="020B0604020202020204" pitchFamily="34" charset="0"/>
                        </a:rPr>
                        <a:t>9</a:t>
                      </a:r>
                      <a:endParaRPr lang="es-ES" sz="11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993" marR="50993" marT="0" marB="0">
                    <a:solidFill>
                      <a:schemeClr val="bg1"/>
                    </a:solidFill>
                  </a:tcPr>
                </a:tc>
                <a:extLst>
                  <a:ext uri="{0D108BD9-81ED-4DB2-BD59-A6C34878D82A}">
                    <a16:rowId xmlns:a16="http://schemas.microsoft.com/office/drawing/2014/main" val="320915881"/>
                  </a:ext>
                </a:extLst>
              </a:tr>
              <a:tr h="165223">
                <a:tc>
                  <a:txBody>
                    <a:bodyPr/>
                    <a:lstStyle/>
                    <a:p>
                      <a:pPr algn="l">
                        <a:spcAft>
                          <a:spcPts val="0"/>
                        </a:spcAft>
                      </a:pPr>
                      <a:r>
                        <a:rPr lang="en-GB" sz="1100">
                          <a:solidFill>
                            <a:schemeClr val="tx1"/>
                          </a:solidFill>
                          <a:effectLst/>
                          <a:latin typeface="Arial" panose="020B0604020202020204" pitchFamily="34" charset="0"/>
                          <a:cs typeface="Arial" panose="020B0604020202020204" pitchFamily="34" charset="0"/>
                        </a:rPr>
                        <a:t>Mycoplasma pneumonia</a:t>
                      </a:r>
                      <a:endParaRPr lang="es-ES" sz="11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993" marR="50993" marT="0" marB="0">
                    <a:solidFill>
                      <a:schemeClr val="bg1"/>
                    </a:solidFill>
                  </a:tcPr>
                </a:tc>
                <a:tc>
                  <a:txBody>
                    <a:bodyPr/>
                    <a:lstStyle/>
                    <a:p>
                      <a:pPr algn="ctr">
                        <a:spcAft>
                          <a:spcPts val="0"/>
                        </a:spcAft>
                      </a:pPr>
                      <a:r>
                        <a:rPr lang="en-GB" sz="1100">
                          <a:solidFill>
                            <a:schemeClr val="tx1"/>
                          </a:solidFill>
                          <a:effectLst/>
                          <a:latin typeface="Arial" panose="020B0604020202020204" pitchFamily="34" charset="0"/>
                          <a:cs typeface="Arial" panose="020B0604020202020204" pitchFamily="34" charset="0"/>
                        </a:rPr>
                        <a:t> </a:t>
                      </a:r>
                      <a:endParaRPr lang="es-ES" sz="11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993" marR="50993" marT="0" marB="0">
                    <a:solidFill>
                      <a:schemeClr val="bg1"/>
                    </a:solidFill>
                  </a:tcPr>
                </a:tc>
                <a:tc>
                  <a:txBody>
                    <a:bodyPr/>
                    <a:lstStyle/>
                    <a:p>
                      <a:pPr algn="ctr">
                        <a:spcAft>
                          <a:spcPts val="0"/>
                        </a:spcAft>
                      </a:pPr>
                      <a:r>
                        <a:rPr lang="en-GB" sz="1100">
                          <a:solidFill>
                            <a:schemeClr val="tx1"/>
                          </a:solidFill>
                          <a:effectLst/>
                          <a:latin typeface="Arial" panose="020B0604020202020204" pitchFamily="34" charset="0"/>
                          <a:cs typeface="Arial" panose="020B0604020202020204" pitchFamily="34" charset="0"/>
                        </a:rPr>
                        <a:t> </a:t>
                      </a:r>
                      <a:endParaRPr lang="es-ES" sz="11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993" marR="50993" marT="0" marB="0">
                    <a:solidFill>
                      <a:schemeClr val="bg1"/>
                    </a:solidFill>
                  </a:tcPr>
                </a:tc>
                <a:extLst>
                  <a:ext uri="{0D108BD9-81ED-4DB2-BD59-A6C34878D82A}">
                    <a16:rowId xmlns:a16="http://schemas.microsoft.com/office/drawing/2014/main" val="4063856357"/>
                  </a:ext>
                </a:extLst>
              </a:tr>
              <a:tr h="165223">
                <a:tc>
                  <a:txBody>
                    <a:bodyPr/>
                    <a:lstStyle/>
                    <a:p>
                      <a:pPr algn="l">
                        <a:spcAft>
                          <a:spcPts val="0"/>
                        </a:spcAft>
                      </a:pPr>
                      <a:r>
                        <a:rPr lang="en-GB" sz="1100">
                          <a:solidFill>
                            <a:schemeClr val="tx1"/>
                          </a:solidFill>
                          <a:effectLst/>
                          <a:latin typeface="Arial" panose="020B0604020202020204" pitchFamily="34" charset="0"/>
                          <a:cs typeface="Arial" panose="020B0604020202020204" pitchFamily="34" charset="0"/>
                        </a:rPr>
                        <a:t>VEB</a:t>
                      </a:r>
                      <a:endParaRPr lang="es-ES" sz="11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993" marR="50993" marT="0" marB="0">
                    <a:solidFill>
                      <a:schemeClr val="bg1"/>
                    </a:solidFill>
                  </a:tcPr>
                </a:tc>
                <a:tc>
                  <a:txBody>
                    <a:bodyPr/>
                    <a:lstStyle/>
                    <a:p>
                      <a:pPr algn="ctr">
                        <a:spcAft>
                          <a:spcPts val="0"/>
                        </a:spcAft>
                      </a:pPr>
                      <a:r>
                        <a:rPr lang="en-GB" sz="1100">
                          <a:solidFill>
                            <a:schemeClr val="tx1"/>
                          </a:solidFill>
                          <a:effectLst/>
                          <a:latin typeface="Arial" panose="020B0604020202020204" pitchFamily="34" charset="0"/>
                          <a:cs typeface="Arial" panose="020B0604020202020204" pitchFamily="34" charset="0"/>
                        </a:rPr>
                        <a:t>5</a:t>
                      </a:r>
                      <a:endParaRPr lang="es-ES" sz="11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993" marR="50993" marT="0" marB="0">
                    <a:solidFill>
                      <a:schemeClr val="bg1"/>
                    </a:solidFill>
                  </a:tcPr>
                </a:tc>
                <a:tc>
                  <a:txBody>
                    <a:bodyPr/>
                    <a:lstStyle/>
                    <a:p>
                      <a:pPr algn="ctr">
                        <a:spcAft>
                          <a:spcPts val="0"/>
                        </a:spcAft>
                      </a:pPr>
                      <a:r>
                        <a:rPr lang="en-GB" sz="1100">
                          <a:solidFill>
                            <a:schemeClr val="tx1"/>
                          </a:solidFill>
                          <a:effectLst/>
                          <a:latin typeface="Arial" panose="020B0604020202020204" pitchFamily="34" charset="0"/>
                          <a:cs typeface="Arial" panose="020B0604020202020204" pitchFamily="34" charset="0"/>
                        </a:rPr>
                        <a:t>6</a:t>
                      </a:r>
                      <a:endParaRPr lang="es-ES" sz="11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993" marR="50993" marT="0" marB="0">
                    <a:solidFill>
                      <a:schemeClr val="bg1"/>
                    </a:solidFill>
                  </a:tcPr>
                </a:tc>
                <a:extLst>
                  <a:ext uri="{0D108BD9-81ED-4DB2-BD59-A6C34878D82A}">
                    <a16:rowId xmlns:a16="http://schemas.microsoft.com/office/drawing/2014/main" val="3027394785"/>
                  </a:ext>
                </a:extLst>
              </a:tr>
              <a:tr h="165223">
                <a:tc>
                  <a:txBody>
                    <a:bodyPr/>
                    <a:lstStyle/>
                    <a:p>
                      <a:pPr algn="l">
                        <a:spcAft>
                          <a:spcPts val="0"/>
                        </a:spcAft>
                      </a:pPr>
                      <a:r>
                        <a:rPr lang="en-GB" sz="1100">
                          <a:solidFill>
                            <a:schemeClr val="tx1"/>
                          </a:solidFill>
                          <a:effectLst/>
                          <a:latin typeface="Arial" panose="020B0604020202020204" pitchFamily="34" charset="0"/>
                          <a:cs typeface="Arial" panose="020B0604020202020204" pitchFamily="34" charset="0"/>
                        </a:rPr>
                        <a:t>Pulmonary TB</a:t>
                      </a:r>
                      <a:endParaRPr lang="es-ES" sz="11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993" marR="50993" marT="0" marB="0">
                    <a:solidFill>
                      <a:schemeClr val="bg1"/>
                    </a:solidFill>
                  </a:tcPr>
                </a:tc>
                <a:tc>
                  <a:txBody>
                    <a:bodyPr/>
                    <a:lstStyle/>
                    <a:p>
                      <a:pPr algn="ctr">
                        <a:spcAft>
                          <a:spcPts val="0"/>
                        </a:spcAft>
                      </a:pPr>
                      <a:r>
                        <a:rPr lang="en-GB" sz="1100">
                          <a:solidFill>
                            <a:schemeClr val="tx1"/>
                          </a:solidFill>
                          <a:effectLst/>
                          <a:latin typeface="Arial" panose="020B0604020202020204" pitchFamily="34" charset="0"/>
                          <a:cs typeface="Arial" panose="020B0604020202020204" pitchFamily="34" charset="0"/>
                        </a:rPr>
                        <a:t>5</a:t>
                      </a:r>
                      <a:endParaRPr lang="es-ES" sz="11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993" marR="50993" marT="0" marB="0">
                    <a:solidFill>
                      <a:schemeClr val="bg1"/>
                    </a:solidFill>
                  </a:tcPr>
                </a:tc>
                <a:tc>
                  <a:txBody>
                    <a:bodyPr/>
                    <a:lstStyle/>
                    <a:p>
                      <a:pPr algn="ctr">
                        <a:spcAft>
                          <a:spcPts val="0"/>
                        </a:spcAft>
                      </a:pPr>
                      <a:r>
                        <a:rPr lang="en-GB" sz="1100">
                          <a:solidFill>
                            <a:schemeClr val="tx1"/>
                          </a:solidFill>
                          <a:effectLst/>
                          <a:latin typeface="Arial" panose="020B0604020202020204" pitchFamily="34" charset="0"/>
                          <a:cs typeface="Arial" panose="020B0604020202020204" pitchFamily="34" charset="0"/>
                        </a:rPr>
                        <a:t>6</a:t>
                      </a:r>
                      <a:endParaRPr lang="es-ES" sz="11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993" marR="50993" marT="0" marB="0">
                    <a:solidFill>
                      <a:schemeClr val="bg1"/>
                    </a:solidFill>
                  </a:tcPr>
                </a:tc>
                <a:extLst>
                  <a:ext uri="{0D108BD9-81ED-4DB2-BD59-A6C34878D82A}">
                    <a16:rowId xmlns:a16="http://schemas.microsoft.com/office/drawing/2014/main" val="1776286916"/>
                  </a:ext>
                </a:extLst>
              </a:tr>
              <a:tr h="165223">
                <a:tc>
                  <a:txBody>
                    <a:bodyPr/>
                    <a:lstStyle/>
                    <a:p>
                      <a:pPr algn="l">
                        <a:spcAft>
                          <a:spcPts val="0"/>
                        </a:spcAft>
                      </a:pPr>
                      <a:r>
                        <a:rPr lang="en-GB" sz="1100">
                          <a:solidFill>
                            <a:schemeClr val="tx1"/>
                          </a:solidFill>
                          <a:effectLst/>
                          <a:latin typeface="Arial" panose="020B0604020202020204" pitchFamily="34" charset="0"/>
                          <a:cs typeface="Arial" panose="020B0604020202020204" pitchFamily="34" charset="0"/>
                        </a:rPr>
                        <a:t>Oropharyngeal candidiasis</a:t>
                      </a:r>
                      <a:endParaRPr lang="es-ES" sz="11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993" marR="50993" marT="0" marB="0">
                    <a:solidFill>
                      <a:schemeClr val="bg1"/>
                    </a:solidFill>
                  </a:tcPr>
                </a:tc>
                <a:tc>
                  <a:txBody>
                    <a:bodyPr/>
                    <a:lstStyle/>
                    <a:p>
                      <a:pPr algn="ctr">
                        <a:spcAft>
                          <a:spcPts val="0"/>
                        </a:spcAft>
                      </a:pPr>
                      <a:r>
                        <a:rPr lang="en-GB" sz="1100">
                          <a:solidFill>
                            <a:schemeClr val="tx1"/>
                          </a:solidFill>
                          <a:effectLst/>
                          <a:latin typeface="Arial" panose="020B0604020202020204" pitchFamily="34" charset="0"/>
                          <a:cs typeface="Arial" panose="020B0604020202020204" pitchFamily="34" charset="0"/>
                        </a:rPr>
                        <a:t>4</a:t>
                      </a:r>
                      <a:endParaRPr lang="es-ES" sz="11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993" marR="50993" marT="0" marB="0">
                    <a:solidFill>
                      <a:schemeClr val="bg1"/>
                    </a:solidFill>
                  </a:tcPr>
                </a:tc>
                <a:tc>
                  <a:txBody>
                    <a:bodyPr/>
                    <a:lstStyle/>
                    <a:p>
                      <a:pPr algn="ctr">
                        <a:spcAft>
                          <a:spcPts val="0"/>
                        </a:spcAft>
                      </a:pPr>
                      <a:r>
                        <a:rPr lang="en-GB" sz="1100">
                          <a:solidFill>
                            <a:schemeClr val="tx1"/>
                          </a:solidFill>
                          <a:effectLst/>
                          <a:latin typeface="Arial" panose="020B0604020202020204" pitchFamily="34" charset="0"/>
                          <a:cs typeface="Arial" panose="020B0604020202020204" pitchFamily="34" charset="0"/>
                        </a:rPr>
                        <a:t>5</a:t>
                      </a:r>
                      <a:endParaRPr lang="es-ES" sz="11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993" marR="50993" marT="0" marB="0">
                    <a:solidFill>
                      <a:schemeClr val="bg1"/>
                    </a:solidFill>
                  </a:tcPr>
                </a:tc>
                <a:extLst>
                  <a:ext uri="{0D108BD9-81ED-4DB2-BD59-A6C34878D82A}">
                    <a16:rowId xmlns:a16="http://schemas.microsoft.com/office/drawing/2014/main" val="3429983499"/>
                  </a:ext>
                </a:extLst>
              </a:tr>
              <a:tr h="165223">
                <a:tc>
                  <a:txBody>
                    <a:bodyPr/>
                    <a:lstStyle/>
                    <a:p>
                      <a:pPr algn="l">
                        <a:spcAft>
                          <a:spcPts val="0"/>
                        </a:spcAft>
                      </a:pPr>
                      <a:r>
                        <a:rPr lang="en-GB" sz="1100">
                          <a:solidFill>
                            <a:schemeClr val="tx1"/>
                          </a:solidFill>
                          <a:effectLst/>
                          <a:latin typeface="Arial" panose="020B0604020202020204" pitchFamily="34" charset="0"/>
                          <a:cs typeface="Arial" panose="020B0604020202020204" pitchFamily="34" charset="0"/>
                        </a:rPr>
                        <a:t>Viral hepatitis</a:t>
                      </a:r>
                      <a:endParaRPr lang="es-ES" sz="11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993" marR="50993" marT="0" marB="0">
                    <a:solidFill>
                      <a:schemeClr val="bg1"/>
                    </a:solidFill>
                  </a:tcPr>
                </a:tc>
                <a:tc>
                  <a:txBody>
                    <a:bodyPr/>
                    <a:lstStyle/>
                    <a:p>
                      <a:pPr algn="ctr">
                        <a:spcAft>
                          <a:spcPts val="0"/>
                        </a:spcAft>
                      </a:pPr>
                      <a:r>
                        <a:rPr lang="en-GB" sz="1100">
                          <a:solidFill>
                            <a:schemeClr val="tx1"/>
                          </a:solidFill>
                          <a:effectLst/>
                          <a:latin typeface="Arial" panose="020B0604020202020204" pitchFamily="34" charset="0"/>
                          <a:cs typeface="Arial" panose="020B0604020202020204" pitchFamily="34" charset="0"/>
                        </a:rPr>
                        <a:t>4</a:t>
                      </a:r>
                      <a:endParaRPr lang="es-ES" sz="11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993" marR="50993" marT="0" marB="0">
                    <a:solidFill>
                      <a:schemeClr val="bg1"/>
                    </a:solidFill>
                  </a:tcPr>
                </a:tc>
                <a:tc>
                  <a:txBody>
                    <a:bodyPr/>
                    <a:lstStyle/>
                    <a:p>
                      <a:pPr algn="ctr">
                        <a:spcAft>
                          <a:spcPts val="0"/>
                        </a:spcAft>
                      </a:pPr>
                      <a:r>
                        <a:rPr lang="en-GB" sz="1100">
                          <a:solidFill>
                            <a:schemeClr val="tx1"/>
                          </a:solidFill>
                          <a:effectLst/>
                          <a:latin typeface="Arial" panose="020B0604020202020204" pitchFamily="34" charset="0"/>
                          <a:cs typeface="Arial" panose="020B0604020202020204" pitchFamily="34" charset="0"/>
                        </a:rPr>
                        <a:t>5</a:t>
                      </a:r>
                      <a:endParaRPr lang="es-ES" sz="11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993" marR="50993" marT="0" marB="0">
                    <a:solidFill>
                      <a:schemeClr val="bg1"/>
                    </a:solidFill>
                  </a:tcPr>
                </a:tc>
                <a:extLst>
                  <a:ext uri="{0D108BD9-81ED-4DB2-BD59-A6C34878D82A}">
                    <a16:rowId xmlns:a16="http://schemas.microsoft.com/office/drawing/2014/main" val="1321238568"/>
                  </a:ext>
                </a:extLst>
              </a:tr>
              <a:tr h="165223">
                <a:tc>
                  <a:txBody>
                    <a:bodyPr/>
                    <a:lstStyle/>
                    <a:p>
                      <a:pPr algn="l">
                        <a:spcAft>
                          <a:spcPts val="0"/>
                        </a:spcAft>
                      </a:pPr>
                      <a:r>
                        <a:rPr lang="en-GB" sz="1100">
                          <a:solidFill>
                            <a:schemeClr val="tx1"/>
                          </a:solidFill>
                          <a:effectLst/>
                          <a:latin typeface="Arial" panose="020B0604020202020204" pitchFamily="34" charset="0"/>
                          <a:cs typeface="Arial" panose="020B0604020202020204" pitchFamily="34" charset="0"/>
                        </a:rPr>
                        <a:t>Campylobacter enteritis</a:t>
                      </a:r>
                      <a:endParaRPr lang="es-ES" sz="11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993" marR="50993" marT="0" marB="0">
                    <a:solidFill>
                      <a:schemeClr val="bg1"/>
                    </a:solidFill>
                  </a:tcPr>
                </a:tc>
                <a:tc>
                  <a:txBody>
                    <a:bodyPr/>
                    <a:lstStyle/>
                    <a:p>
                      <a:pPr algn="ctr">
                        <a:spcAft>
                          <a:spcPts val="0"/>
                        </a:spcAft>
                      </a:pPr>
                      <a:r>
                        <a:rPr lang="en-GB" sz="1100">
                          <a:solidFill>
                            <a:schemeClr val="tx1"/>
                          </a:solidFill>
                          <a:effectLst/>
                          <a:latin typeface="Arial" panose="020B0604020202020204" pitchFamily="34" charset="0"/>
                          <a:cs typeface="Arial" panose="020B0604020202020204" pitchFamily="34" charset="0"/>
                        </a:rPr>
                        <a:t>3</a:t>
                      </a:r>
                      <a:endParaRPr lang="es-ES" sz="11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993" marR="50993" marT="0" marB="0">
                    <a:solidFill>
                      <a:schemeClr val="bg1"/>
                    </a:solidFill>
                  </a:tcPr>
                </a:tc>
                <a:tc>
                  <a:txBody>
                    <a:bodyPr/>
                    <a:lstStyle/>
                    <a:p>
                      <a:pPr algn="ctr">
                        <a:spcAft>
                          <a:spcPts val="0"/>
                        </a:spcAft>
                      </a:pPr>
                      <a:r>
                        <a:rPr lang="en-GB" sz="1100">
                          <a:solidFill>
                            <a:schemeClr val="tx1"/>
                          </a:solidFill>
                          <a:effectLst/>
                          <a:latin typeface="Arial" panose="020B0604020202020204" pitchFamily="34" charset="0"/>
                          <a:cs typeface="Arial" panose="020B0604020202020204" pitchFamily="34" charset="0"/>
                        </a:rPr>
                        <a:t>4</a:t>
                      </a:r>
                      <a:endParaRPr lang="es-ES" sz="11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993" marR="50993" marT="0" marB="0">
                    <a:solidFill>
                      <a:schemeClr val="bg1"/>
                    </a:solidFill>
                  </a:tcPr>
                </a:tc>
                <a:extLst>
                  <a:ext uri="{0D108BD9-81ED-4DB2-BD59-A6C34878D82A}">
                    <a16:rowId xmlns:a16="http://schemas.microsoft.com/office/drawing/2014/main" val="3330827447"/>
                  </a:ext>
                </a:extLst>
              </a:tr>
              <a:tr h="165223">
                <a:tc>
                  <a:txBody>
                    <a:bodyPr/>
                    <a:lstStyle/>
                    <a:p>
                      <a:pPr algn="l">
                        <a:spcAft>
                          <a:spcPts val="0"/>
                        </a:spcAft>
                      </a:pPr>
                      <a:r>
                        <a:rPr lang="en-GB" sz="1100" i="1" dirty="0">
                          <a:solidFill>
                            <a:schemeClr val="tx1"/>
                          </a:solidFill>
                          <a:effectLst/>
                          <a:latin typeface="Arial" panose="020B0604020202020204" pitchFamily="34" charset="0"/>
                          <a:cs typeface="Arial" panose="020B0604020202020204" pitchFamily="34" charset="0"/>
                        </a:rPr>
                        <a:t>Aspergillus</a:t>
                      </a:r>
                      <a:r>
                        <a:rPr lang="en-GB" sz="1100" dirty="0">
                          <a:solidFill>
                            <a:schemeClr val="tx1"/>
                          </a:solidFill>
                          <a:effectLst/>
                          <a:latin typeface="Arial" panose="020B0604020202020204" pitchFamily="34" charset="0"/>
                          <a:cs typeface="Arial" panose="020B0604020202020204" pitchFamily="34" charset="0"/>
                        </a:rPr>
                        <a:t> sp.</a:t>
                      </a:r>
                      <a:endParaRPr lang="es-ES" sz="11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993" marR="50993" marT="0" marB="0">
                    <a:solidFill>
                      <a:schemeClr val="bg1"/>
                    </a:solidFill>
                  </a:tcPr>
                </a:tc>
                <a:tc>
                  <a:txBody>
                    <a:bodyPr/>
                    <a:lstStyle/>
                    <a:p>
                      <a:pPr algn="ctr">
                        <a:spcAft>
                          <a:spcPts val="0"/>
                        </a:spcAft>
                      </a:pPr>
                      <a:r>
                        <a:rPr lang="en-GB" sz="1100">
                          <a:solidFill>
                            <a:schemeClr val="tx1"/>
                          </a:solidFill>
                          <a:effectLst/>
                          <a:latin typeface="Arial" panose="020B0604020202020204" pitchFamily="34" charset="0"/>
                          <a:cs typeface="Arial" panose="020B0604020202020204" pitchFamily="34" charset="0"/>
                        </a:rPr>
                        <a:t>3</a:t>
                      </a:r>
                      <a:endParaRPr lang="es-ES" sz="11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993" marR="50993" marT="0" marB="0">
                    <a:solidFill>
                      <a:schemeClr val="bg1"/>
                    </a:solidFill>
                  </a:tcPr>
                </a:tc>
                <a:tc>
                  <a:txBody>
                    <a:bodyPr/>
                    <a:lstStyle/>
                    <a:p>
                      <a:pPr algn="ctr">
                        <a:spcAft>
                          <a:spcPts val="0"/>
                        </a:spcAft>
                      </a:pPr>
                      <a:r>
                        <a:rPr lang="en-GB" sz="1100">
                          <a:solidFill>
                            <a:schemeClr val="tx1"/>
                          </a:solidFill>
                          <a:effectLst/>
                          <a:latin typeface="Arial" panose="020B0604020202020204" pitchFamily="34" charset="0"/>
                          <a:cs typeface="Arial" panose="020B0604020202020204" pitchFamily="34" charset="0"/>
                        </a:rPr>
                        <a:t>4</a:t>
                      </a:r>
                      <a:endParaRPr lang="es-ES" sz="11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993" marR="50993" marT="0" marB="0">
                    <a:solidFill>
                      <a:schemeClr val="bg1"/>
                    </a:solidFill>
                  </a:tcPr>
                </a:tc>
                <a:extLst>
                  <a:ext uri="{0D108BD9-81ED-4DB2-BD59-A6C34878D82A}">
                    <a16:rowId xmlns:a16="http://schemas.microsoft.com/office/drawing/2014/main" val="3618679086"/>
                  </a:ext>
                </a:extLst>
              </a:tr>
              <a:tr h="165223">
                <a:tc>
                  <a:txBody>
                    <a:bodyPr/>
                    <a:lstStyle/>
                    <a:p>
                      <a:pPr algn="l">
                        <a:spcAft>
                          <a:spcPts val="0"/>
                        </a:spcAft>
                      </a:pPr>
                      <a:r>
                        <a:rPr lang="en-GB" sz="1100">
                          <a:solidFill>
                            <a:schemeClr val="tx1"/>
                          </a:solidFill>
                          <a:effectLst/>
                          <a:latin typeface="Arial" panose="020B0604020202020204" pitchFamily="34" charset="0"/>
                          <a:cs typeface="Arial" panose="020B0604020202020204" pitchFamily="34" charset="0"/>
                        </a:rPr>
                        <a:t>Cellulitis</a:t>
                      </a:r>
                      <a:endParaRPr lang="es-ES" sz="11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993" marR="50993" marT="0" marB="0">
                    <a:solidFill>
                      <a:schemeClr val="bg1"/>
                    </a:solidFill>
                  </a:tcPr>
                </a:tc>
                <a:tc>
                  <a:txBody>
                    <a:bodyPr/>
                    <a:lstStyle/>
                    <a:p>
                      <a:pPr algn="ctr">
                        <a:spcAft>
                          <a:spcPts val="0"/>
                        </a:spcAft>
                      </a:pPr>
                      <a:r>
                        <a:rPr lang="en-GB" sz="1100">
                          <a:solidFill>
                            <a:schemeClr val="tx1"/>
                          </a:solidFill>
                          <a:effectLst/>
                          <a:latin typeface="Arial" panose="020B0604020202020204" pitchFamily="34" charset="0"/>
                          <a:cs typeface="Arial" panose="020B0604020202020204" pitchFamily="34" charset="0"/>
                        </a:rPr>
                        <a:t>3</a:t>
                      </a:r>
                      <a:endParaRPr lang="es-ES" sz="11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993" marR="50993" marT="0" marB="0">
                    <a:solidFill>
                      <a:schemeClr val="bg1"/>
                    </a:solidFill>
                  </a:tcPr>
                </a:tc>
                <a:tc>
                  <a:txBody>
                    <a:bodyPr/>
                    <a:lstStyle/>
                    <a:p>
                      <a:pPr algn="ctr">
                        <a:spcAft>
                          <a:spcPts val="0"/>
                        </a:spcAft>
                      </a:pPr>
                      <a:r>
                        <a:rPr lang="en-GB" sz="1100">
                          <a:solidFill>
                            <a:schemeClr val="tx1"/>
                          </a:solidFill>
                          <a:effectLst/>
                          <a:latin typeface="Arial" panose="020B0604020202020204" pitchFamily="34" charset="0"/>
                          <a:cs typeface="Arial" panose="020B0604020202020204" pitchFamily="34" charset="0"/>
                        </a:rPr>
                        <a:t>4</a:t>
                      </a:r>
                      <a:endParaRPr lang="es-ES" sz="11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993" marR="50993" marT="0" marB="0">
                    <a:solidFill>
                      <a:schemeClr val="bg1"/>
                    </a:solidFill>
                  </a:tcPr>
                </a:tc>
                <a:extLst>
                  <a:ext uri="{0D108BD9-81ED-4DB2-BD59-A6C34878D82A}">
                    <a16:rowId xmlns:a16="http://schemas.microsoft.com/office/drawing/2014/main" val="515620204"/>
                  </a:ext>
                </a:extLst>
              </a:tr>
              <a:tr h="165223">
                <a:tc>
                  <a:txBody>
                    <a:bodyPr/>
                    <a:lstStyle/>
                    <a:p>
                      <a:pPr algn="l">
                        <a:spcAft>
                          <a:spcPts val="0"/>
                        </a:spcAft>
                      </a:pPr>
                      <a:r>
                        <a:rPr lang="en-GB" sz="1100">
                          <a:solidFill>
                            <a:schemeClr val="tx1"/>
                          </a:solidFill>
                          <a:effectLst/>
                          <a:latin typeface="Arial" panose="020B0604020202020204" pitchFamily="34" charset="0"/>
                          <a:cs typeface="Arial" panose="020B0604020202020204" pitchFamily="34" charset="0"/>
                        </a:rPr>
                        <a:t>Cytomegalovirus infection</a:t>
                      </a:r>
                      <a:endParaRPr lang="es-ES" sz="11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993" marR="50993" marT="0" marB="0">
                    <a:solidFill>
                      <a:schemeClr val="bg1"/>
                    </a:solidFill>
                  </a:tcPr>
                </a:tc>
                <a:tc>
                  <a:txBody>
                    <a:bodyPr/>
                    <a:lstStyle/>
                    <a:p>
                      <a:pPr algn="ctr">
                        <a:spcAft>
                          <a:spcPts val="0"/>
                        </a:spcAft>
                      </a:pPr>
                      <a:r>
                        <a:rPr lang="en-GB" sz="1100">
                          <a:solidFill>
                            <a:schemeClr val="tx1"/>
                          </a:solidFill>
                          <a:effectLst/>
                          <a:latin typeface="Arial" panose="020B0604020202020204" pitchFamily="34" charset="0"/>
                          <a:cs typeface="Arial" panose="020B0604020202020204" pitchFamily="34" charset="0"/>
                        </a:rPr>
                        <a:t>2</a:t>
                      </a:r>
                      <a:endParaRPr lang="es-ES" sz="11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993" marR="50993" marT="0" marB="0">
                    <a:solidFill>
                      <a:schemeClr val="bg1"/>
                    </a:solidFill>
                  </a:tcPr>
                </a:tc>
                <a:tc>
                  <a:txBody>
                    <a:bodyPr/>
                    <a:lstStyle/>
                    <a:p>
                      <a:pPr algn="ctr">
                        <a:spcAft>
                          <a:spcPts val="0"/>
                        </a:spcAft>
                      </a:pPr>
                      <a:r>
                        <a:rPr lang="en-GB" sz="1100">
                          <a:solidFill>
                            <a:schemeClr val="tx1"/>
                          </a:solidFill>
                          <a:effectLst/>
                          <a:latin typeface="Arial" panose="020B0604020202020204" pitchFamily="34" charset="0"/>
                          <a:cs typeface="Arial" panose="020B0604020202020204" pitchFamily="34" charset="0"/>
                        </a:rPr>
                        <a:t>3</a:t>
                      </a:r>
                      <a:endParaRPr lang="es-ES" sz="11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993" marR="50993" marT="0" marB="0">
                    <a:solidFill>
                      <a:schemeClr val="bg1"/>
                    </a:solidFill>
                  </a:tcPr>
                </a:tc>
                <a:extLst>
                  <a:ext uri="{0D108BD9-81ED-4DB2-BD59-A6C34878D82A}">
                    <a16:rowId xmlns:a16="http://schemas.microsoft.com/office/drawing/2014/main" val="2010822902"/>
                  </a:ext>
                </a:extLst>
              </a:tr>
              <a:tr h="330445">
                <a:tc>
                  <a:txBody>
                    <a:bodyPr/>
                    <a:lstStyle/>
                    <a:p>
                      <a:pPr algn="l">
                        <a:spcAft>
                          <a:spcPts val="0"/>
                        </a:spcAft>
                      </a:pPr>
                      <a:r>
                        <a:rPr lang="en-GB" sz="1100" dirty="0">
                          <a:solidFill>
                            <a:schemeClr val="tx1"/>
                          </a:solidFill>
                          <a:effectLst/>
                          <a:latin typeface="Arial" panose="020B0604020202020204" pitchFamily="34" charset="0"/>
                          <a:cs typeface="Arial" panose="020B0604020202020204" pitchFamily="34" charset="0"/>
                        </a:rPr>
                        <a:t>Meningitis (</a:t>
                      </a:r>
                      <a:r>
                        <a:rPr lang="en-GB" sz="1100" i="1" dirty="0" err="1">
                          <a:solidFill>
                            <a:schemeClr val="tx1"/>
                          </a:solidFill>
                          <a:effectLst/>
                          <a:latin typeface="Arial" panose="020B0604020202020204" pitchFamily="34" charset="0"/>
                          <a:cs typeface="Arial" panose="020B0604020202020204" pitchFamily="34" charset="0"/>
                        </a:rPr>
                        <a:t>Pseudomona</a:t>
                      </a:r>
                      <a:r>
                        <a:rPr lang="en-GB" sz="1100" dirty="0">
                          <a:solidFill>
                            <a:schemeClr val="tx1"/>
                          </a:solidFill>
                          <a:effectLst/>
                          <a:latin typeface="Arial" panose="020B0604020202020204" pitchFamily="34" charset="0"/>
                          <a:cs typeface="Arial" panose="020B0604020202020204" pitchFamily="34" charset="0"/>
                        </a:rPr>
                        <a:t> </a:t>
                      </a:r>
                      <a:r>
                        <a:rPr lang="en-GB" sz="1100" dirty="0" err="1">
                          <a:solidFill>
                            <a:schemeClr val="tx1"/>
                          </a:solidFill>
                          <a:effectLst/>
                          <a:latin typeface="Arial" panose="020B0604020202020204" pitchFamily="34" charset="0"/>
                          <a:cs typeface="Arial" panose="020B0604020202020204" pitchFamily="34" charset="0"/>
                        </a:rPr>
                        <a:t>sp</a:t>
                      </a:r>
                      <a:r>
                        <a:rPr lang="en-GB" sz="1100" dirty="0">
                          <a:solidFill>
                            <a:schemeClr val="tx1"/>
                          </a:solidFill>
                          <a:effectLst/>
                          <a:latin typeface="Arial" panose="020B0604020202020204" pitchFamily="34" charset="0"/>
                          <a:cs typeface="Arial" panose="020B0604020202020204" pitchFamily="34" charset="0"/>
                        </a:rPr>
                        <a:t>, pneumococcus, </a:t>
                      </a:r>
                      <a:r>
                        <a:rPr lang="en-GB" sz="1100" i="1" dirty="0">
                          <a:solidFill>
                            <a:schemeClr val="tx1"/>
                          </a:solidFill>
                          <a:effectLst/>
                          <a:latin typeface="Arial" panose="020B0604020202020204" pitchFamily="34" charset="0"/>
                          <a:cs typeface="Arial" panose="020B0604020202020204" pitchFamily="34" charset="0"/>
                        </a:rPr>
                        <a:t>H. influenzae</a:t>
                      </a:r>
                      <a:r>
                        <a:rPr lang="en-GB" sz="1100" dirty="0">
                          <a:solidFill>
                            <a:schemeClr val="tx1"/>
                          </a:solidFill>
                          <a:effectLst/>
                          <a:latin typeface="Arial" panose="020B0604020202020204" pitchFamily="34" charset="0"/>
                          <a:cs typeface="Arial" panose="020B0604020202020204" pitchFamily="34" charset="0"/>
                        </a:rPr>
                        <a:t>)</a:t>
                      </a:r>
                      <a:endParaRPr lang="es-ES" sz="11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993" marR="50993" marT="0" marB="0">
                    <a:solidFill>
                      <a:schemeClr val="bg1"/>
                    </a:solidFill>
                  </a:tcPr>
                </a:tc>
                <a:tc>
                  <a:txBody>
                    <a:bodyPr/>
                    <a:lstStyle/>
                    <a:p>
                      <a:pPr algn="ctr">
                        <a:spcAft>
                          <a:spcPts val="0"/>
                        </a:spcAft>
                      </a:pPr>
                      <a:r>
                        <a:rPr lang="en-GB" sz="1100">
                          <a:solidFill>
                            <a:schemeClr val="tx1"/>
                          </a:solidFill>
                          <a:effectLst/>
                          <a:latin typeface="Arial" panose="020B0604020202020204" pitchFamily="34" charset="0"/>
                          <a:cs typeface="Arial" panose="020B0604020202020204" pitchFamily="34" charset="0"/>
                        </a:rPr>
                        <a:t>1</a:t>
                      </a:r>
                      <a:endParaRPr lang="es-ES" sz="11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993" marR="50993" marT="0" marB="0">
                    <a:solidFill>
                      <a:schemeClr val="bg1"/>
                    </a:solidFill>
                  </a:tcPr>
                </a:tc>
                <a:tc>
                  <a:txBody>
                    <a:bodyPr/>
                    <a:lstStyle/>
                    <a:p>
                      <a:pPr algn="ctr">
                        <a:spcAft>
                          <a:spcPts val="0"/>
                        </a:spcAft>
                      </a:pPr>
                      <a:r>
                        <a:rPr lang="en-GB" sz="1100">
                          <a:solidFill>
                            <a:schemeClr val="tx1"/>
                          </a:solidFill>
                          <a:effectLst/>
                          <a:latin typeface="Arial" panose="020B0604020202020204" pitchFamily="34" charset="0"/>
                          <a:cs typeface="Arial" panose="020B0604020202020204" pitchFamily="34" charset="0"/>
                        </a:rPr>
                        <a:t>1</a:t>
                      </a:r>
                      <a:endParaRPr lang="es-ES" sz="11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993" marR="50993" marT="0" marB="0">
                    <a:solidFill>
                      <a:schemeClr val="bg1"/>
                    </a:solidFill>
                  </a:tcPr>
                </a:tc>
                <a:extLst>
                  <a:ext uri="{0D108BD9-81ED-4DB2-BD59-A6C34878D82A}">
                    <a16:rowId xmlns:a16="http://schemas.microsoft.com/office/drawing/2014/main" val="1069667820"/>
                  </a:ext>
                </a:extLst>
              </a:tr>
              <a:tr h="165223">
                <a:tc>
                  <a:txBody>
                    <a:bodyPr/>
                    <a:lstStyle/>
                    <a:p>
                      <a:pPr algn="l">
                        <a:spcAft>
                          <a:spcPts val="0"/>
                        </a:spcAft>
                      </a:pPr>
                      <a:r>
                        <a:rPr lang="en-GB" sz="1100">
                          <a:solidFill>
                            <a:schemeClr val="tx1"/>
                          </a:solidFill>
                          <a:effectLst/>
                          <a:latin typeface="Arial" panose="020B0604020202020204" pitchFamily="34" charset="0"/>
                          <a:cs typeface="Arial" panose="020B0604020202020204" pitchFamily="34" charset="0"/>
                        </a:rPr>
                        <a:t>Human Papillomavirus</a:t>
                      </a:r>
                      <a:endParaRPr lang="es-ES" sz="11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993" marR="50993" marT="0" marB="0">
                    <a:solidFill>
                      <a:schemeClr val="bg1"/>
                    </a:solidFill>
                  </a:tcPr>
                </a:tc>
                <a:tc>
                  <a:txBody>
                    <a:bodyPr/>
                    <a:lstStyle/>
                    <a:p>
                      <a:pPr algn="ctr">
                        <a:spcAft>
                          <a:spcPts val="0"/>
                        </a:spcAft>
                      </a:pPr>
                      <a:r>
                        <a:rPr lang="en-GB" sz="1100">
                          <a:solidFill>
                            <a:schemeClr val="tx1"/>
                          </a:solidFill>
                          <a:effectLst/>
                          <a:latin typeface="Arial" panose="020B0604020202020204" pitchFamily="34" charset="0"/>
                          <a:cs typeface="Arial" panose="020B0604020202020204" pitchFamily="34" charset="0"/>
                        </a:rPr>
                        <a:t>1</a:t>
                      </a:r>
                      <a:endParaRPr lang="es-ES" sz="11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993" marR="50993" marT="0" marB="0">
                    <a:solidFill>
                      <a:schemeClr val="bg1"/>
                    </a:solidFill>
                  </a:tcPr>
                </a:tc>
                <a:tc>
                  <a:txBody>
                    <a:bodyPr/>
                    <a:lstStyle/>
                    <a:p>
                      <a:pPr algn="ctr">
                        <a:spcAft>
                          <a:spcPts val="0"/>
                        </a:spcAft>
                      </a:pPr>
                      <a:r>
                        <a:rPr lang="en-GB" sz="1100">
                          <a:solidFill>
                            <a:schemeClr val="tx1"/>
                          </a:solidFill>
                          <a:effectLst/>
                          <a:latin typeface="Arial" panose="020B0604020202020204" pitchFamily="34" charset="0"/>
                          <a:cs typeface="Arial" panose="020B0604020202020204" pitchFamily="34" charset="0"/>
                        </a:rPr>
                        <a:t>1</a:t>
                      </a:r>
                      <a:endParaRPr lang="es-ES" sz="11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993" marR="50993" marT="0" marB="0">
                    <a:solidFill>
                      <a:schemeClr val="bg1"/>
                    </a:solidFill>
                  </a:tcPr>
                </a:tc>
                <a:extLst>
                  <a:ext uri="{0D108BD9-81ED-4DB2-BD59-A6C34878D82A}">
                    <a16:rowId xmlns:a16="http://schemas.microsoft.com/office/drawing/2014/main" val="1815685294"/>
                  </a:ext>
                </a:extLst>
              </a:tr>
              <a:tr h="225692">
                <a:tc>
                  <a:txBody>
                    <a:bodyPr/>
                    <a:lstStyle/>
                    <a:p>
                      <a:pPr algn="l">
                        <a:spcAft>
                          <a:spcPts val="0"/>
                        </a:spcAft>
                      </a:pPr>
                      <a:r>
                        <a:rPr lang="en-GB" sz="1100" dirty="0">
                          <a:solidFill>
                            <a:schemeClr val="tx1"/>
                          </a:solidFill>
                          <a:effectLst/>
                          <a:latin typeface="Arial" panose="020B0604020202020204" pitchFamily="34" charset="0"/>
                          <a:cs typeface="Arial" panose="020B0604020202020204" pitchFamily="34" charset="0"/>
                        </a:rPr>
                        <a:t>Cryptogenic Organizing Pneumonia</a:t>
                      </a:r>
                      <a:endParaRPr lang="es-ES" sz="11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993" marR="50993" marT="0" marB="0">
                    <a:solidFill>
                      <a:schemeClr val="bg1"/>
                    </a:solidFill>
                  </a:tcPr>
                </a:tc>
                <a:tc>
                  <a:txBody>
                    <a:bodyPr/>
                    <a:lstStyle/>
                    <a:p>
                      <a:pPr algn="ctr">
                        <a:spcAft>
                          <a:spcPts val="0"/>
                        </a:spcAft>
                      </a:pPr>
                      <a:r>
                        <a:rPr lang="en-GB" sz="1100">
                          <a:solidFill>
                            <a:schemeClr val="tx1"/>
                          </a:solidFill>
                          <a:effectLst/>
                          <a:latin typeface="Arial" panose="020B0604020202020204" pitchFamily="34" charset="0"/>
                          <a:cs typeface="Arial" panose="020B0604020202020204" pitchFamily="34" charset="0"/>
                        </a:rPr>
                        <a:t>1</a:t>
                      </a:r>
                      <a:endParaRPr lang="es-ES" sz="11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993" marR="50993" marT="0" marB="0">
                    <a:solidFill>
                      <a:schemeClr val="bg1"/>
                    </a:solidFill>
                  </a:tcPr>
                </a:tc>
                <a:tc>
                  <a:txBody>
                    <a:bodyPr/>
                    <a:lstStyle/>
                    <a:p>
                      <a:pPr algn="ctr">
                        <a:spcAft>
                          <a:spcPts val="0"/>
                        </a:spcAft>
                      </a:pPr>
                      <a:r>
                        <a:rPr lang="en-GB" sz="1100">
                          <a:solidFill>
                            <a:schemeClr val="tx1"/>
                          </a:solidFill>
                          <a:effectLst/>
                          <a:latin typeface="Arial" panose="020B0604020202020204" pitchFamily="34" charset="0"/>
                          <a:cs typeface="Arial" panose="020B0604020202020204" pitchFamily="34" charset="0"/>
                        </a:rPr>
                        <a:t>1</a:t>
                      </a:r>
                      <a:endParaRPr lang="es-ES" sz="11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993" marR="50993" marT="0" marB="0">
                    <a:solidFill>
                      <a:schemeClr val="bg1"/>
                    </a:solidFill>
                  </a:tcPr>
                </a:tc>
                <a:extLst>
                  <a:ext uri="{0D108BD9-81ED-4DB2-BD59-A6C34878D82A}">
                    <a16:rowId xmlns:a16="http://schemas.microsoft.com/office/drawing/2014/main" val="2102494436"/>
                  </a:ext>
                </a:extLst>
              </a:tr>
              <a:tr h="165223">
                <a:tc>
                  <a:txBody>
                    <a:bodyPr/>
                    <a:lstStyle/>
                    <a:p>
                      <a:pPr algn="l">
                        <a:spcAft>
                          <a:spcPts val="0"/>
                        </a:spcAft>
                      </a:pPr>
                      <a:r>
                        <a:rPr lang="en-GB" sz="1100">
                          <a:solidFill>
                            <a:schemeClr val="tx1"/>
                          </a:solidFill>
                          <a:effectLst/>
                          <a:latin typeface="Arial" panose="020B0604020202020204" pitchFamily="34" charset="0"/>
                          <a:cs typeface="Arial" panose="020B0604020202020204" pitchFamily="34" charset="0"/>
                        </a:rPr>
                        <a:t>Recurrent parotitis</a:t>
                      </a:r>
                      <a:endParaRPr lang="es-ES" sz="11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993" marR="50993" marT="0" marB="0">
                    <a:solidFill>
                      <a:schemeClr val="bg1"/>
                    </a:solidFill>
                  </a:tcPr>
                </a:tc>
                <a:tc>
                  <a:txBody>
                    <a:bodyPr/>
                    <a:lstStyle/>
                    <a:p>
                      <a:pPr algn="ctr">
                        <a:spcAft>
                          <a:spcPts val="0"/>
                        </a:spcAft>
                      </a:pPr>
                      <a:r>
                        <a:rPr lang="en-GB" sz="1100">
                          <a:solidFill>
                            <a:schemeClr val="tx1"/>
                          </a:solidFill>
                          <a:effectLst/>
                          <a:latin typeface="Arial" panose="020B0604020202020204" pitchFamily="34" charset="0"/>
                          <a:cs typeface="Arial" panose="020B0604020202020204" pitchFamily="34" charset="0"/>
                        </a:rPr>
                        <a:t>1</a:t>
                      </a:r>
                      <a:endParaRPr lang="es-ES" sz="11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993" marR="50993" marT="0" marB="0">
                    <a:solidFill>
                      <a:schemeClr val="bg1"/>
                    </a:solidFill>
                  </a:tcPr>
                </a:tc>
                <a:tc>
                  <a:txBody>
                    <a:bodyPr/>
                    <a:lstStyle/>
                    <a:p>
                      <a:pPr algn="ctr">
                        <a:spcAft>
                          <a:spcPts val="0"/>
                        </a:spcAft>
                      </a:pPr>
                      <a:r>
                        <a:rPr lang="en-GB" sz="1100">
                          <a:solidFill>
                            <a:schemeClr val="tx1"/>
                          </a:solidFill>
                          <a:effectLst/>
                          <a:latin typeface="Arial" panose="020B0604020202020204" pitchFamily="34" charset="0"/>
                          <a:cs typeface="Arial" panose="020B0604020202020204" pitchFamily="34" charset="0"/>
                        </a:rPr>
                        <a:t>1</a:t>
                      </a:r>
                      <a:endParaRPr lang="es-ES" sz="11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993" marR="50993" marT="0" marB="0">
                    <a:solidFill>
                      <a:schemeClr val="bg1"/>
                    </a:solidFill>
                  </a:tcPr>
                </a:tc>
                <a:extLst>
                  <a:ext uri="{0D108BD9-81ED-4DB2-BD59-A6C34878D82A}">
                    <a16:rowId xmlns:a16="http://schemas.microsoft.com/office/drawing/2014/main" val="3777445932"/>
                  </a:ext>
                </a:extLst>
              </a:tr>
              <a:tr h="165223">
                <a:tc>
                  <a:txBody>
                    <a:bodyPr/>
                    <a:lstStyle/>
                    <a:p>
                      <a:pPr algn="l">
                        <a:spcAft>
                          <a:spcPts val="0"/>
                        </a:spcAft>
                      </a:pPr>
                      <a:r>
                        <a:rPr lang="en-GB" sz="1100" i="1" dirty="0">
                          <a:solidFill>
                            <a:schemeClr val="tx1"/>
                          </a:solidFill>
                          <a:effectLst/>
                          <a:latin typeface="Arial" panose="020B0604020202020204" pitchFamily="34" charset="0"/>
                          <a:cs typeface="Arial" panose="020B0604020202020204" pitchFamily="34" charset="0"/>
                        </a:rPr>
                        <a:t>Pneumocystis </a:t>
                      </a:r>
                      <a:r>
                        <a:rPr lang="en-GB" sz="1100" i="1" dirty="0" err="1">
                          <a:solidFill>
                            <a:schemeClr val="tx1"/>
                          </a:solidFill>
                          <a:effectLst/>
                          <a:latin typeface="Arial" panose="020B0604020202020204" pitchFamily="34" charset="0"/>
                          <a:cs typeface="Arial" panose="020B0604020202020204" pitchFamily="34" charset="0"/>
                        </a:rPr>
                        <a:t>jirovecii</a:t>
                      </a:r>
                      <a:r>
                        <a:rPr lang="en-GB" sz="1100" i="1" dirty="0">
                          <a:solidFill>
                            <a:schemeClr val="tx1"/>
                          </a:solidFill>
                          <a:effectLst/>
                          <a:latin typeface="Arial" panose="020B0604020202020204" pitchFamily="34" charset="0"/>
                          <a:cs typeface="Arial" panose="020B0604020202020204" pitchFamily="34" charset="0"/>
                        </a:rPr>
                        <a:t> </a:t>
                      </a:r>
                      <a:r>
                        <a:rPr lang="en-GB" sz="1100" dirty="0">
                          <a:solidFill>
                            <a:schemeClr val="tx1"/>
                          </a:solidFill>
                          <a:effectLst/>
                          <a:latin typeface="Arial" panose="020B0604020202020204" pitchFamily="34" charset="0"/>
                          <a:cs typeface="Arial" panose="020B0604020202020204" pitchFamily="34" charset="0"/>
                        </a:rPr>
                        <a:t>infection</a:t>
                      </a:r>
                      <a:endParaRPr lang="es-ES" sz="11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993" marR="50993" marT="0" marB="0">
                    <a:solidFill>
                      <a:schemeClr val="bg1"/>
                    </a:solidFill>
                  </a:tcPr>
                </a:tc>
                <a:tc>
                  <a:txBody>
                    <a:bodyPr/>
                    <a:lstStyle/>
                    <a:p>
                      <a:pPr algn="ctr">
                        <a:spcAft>
                          <a:spcPts val="0"/>
                        </a:spcAft>
                      </a:pPr>
                      <a:r>
                        <a:rPr lang="en-GB" sz="1100">
                          <a:solidFill>
                            <a:schemeClr val="tx1"/>
                          </a:solidFill>
                          <a:effectLst/>
                          <a:latin typeface="Arial" panose="020B0604020202020204" pitchFamily="34" charset="0"/>
                          <a:cs typeface="Arial" panose="020B0604020202020204" pitchFamily="34" charset="0"/>
                        </a:rPr>
                        <a:t>1</a:t>
                      </a:r>
                      <a:endParaRPr lang="es-ES" sz="11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993" marR="50993" marT="0" marB="0">
                    <a:solidFill>
                      <a:schemeClr val="bg1"/>
                    </a:solidFill>
                  </a:tcPr>
                </a:tc>
                <a:tc>
                  <a:txBody>
                    <a:bodyPr/>
                    <a:lstStyle/>
                    <a:p>
                      <a:pPr algn="ctr">
                        <a:spcAft>
                          <a:spcPts val="0"/>
                        </a:spcAft>
                      </a:pPr>
                      <a:r>
                        <a:rPr lang="en-GB" sz="1100">
                          <a:solidFill>
                            <a:schemeClr val="tx1"/>
                          </a:solidFill>
                          <a:effectLst/>
                          <a:latin typeface="Arial" panose="020B0604020202020204" pitchFamily="34" charset="0"/>
                          <a:cs typeface="Arial" panose="020B0604020202020204" pitchFamily="34" charset="0"/>
                        </a:rPr>
                        <a:t>1</a:t>
                      </a:r>
                      <a:endParaRPr lang="es-ES" sz="11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993" marR="50993" marT="0" marB="0">
                    <a:solidFill>
                      <a:schemeClr val="bg1"/>
                    </a:solidFill>
                  </a:tcPr>
                </a:tc>
                <a:extLst>
                  <a:ext uri="{0D108BD9-81ED-4DB2-BD59-A6C34878D82A}">
                    <a16:rowId xmlns:a16="http://schemas.microsoft.com/office/drawing/2014/main" val="2471909912"/>
                  </a:ext>
                </a:extLst>
              </a:tr>
              <a:tr h="165223">
                <a:tc>
                  <a:txBody>
                    <a:bodyPr/>
                    <a:lstStyle/>
                    <a:p>
                      <a:pPr algn="l">
                        <a:spcAft>
                          <a:spcPts val="0"/>
                        </a:spcAft>
                      </a:pPr>
                      <a:r>
                        <a:rPr lang="en-GB" sz="1100" dirty="0">
                          <a:solidFill>
                            <a:schemeClr val="tx1"/>
                          </a:solidFill>
                          <a:effectLst/>
                          <a:latin typeface="Arial" panose="020B0604020202020204" pitchFamily="34" charset="0"/>
                          <a:cs typeface="Arial" panose="020B0604020202020204" pitchFamily="34" charset="0"/>
                        </a:rPr>
                        <a:t>Osteomyelitis</a:t>
                      </a:r>
                      <a:endParaRPr lang="es-ES" sz="11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993" marR="50993" marT="0" marB="0">
                    <a:solidFill>
                      <a:schemeClr val="bg1"/>
                    </a:solidFill>
                  </a:tcPr>
                </a:tc>
                <a:tc>
                  <a:txBody>
                    <a:bodyPr/>
                    <a:lstStyle/>
                    <a:p>
                      <a:pPr algn="ctr">
                        <a:spcAft>
                          <a:spcPts val="0"/>
                        </a:spcAft>
                      </a:pPr>
                      <a:r>
                        <a:rPr lang="en-GB" sz="1100">
                          <a:solidFill>
                            <a:schemeClr val="tx1"/>
                          </a:solidFill>
                          <a:effectLst/>
                          <a:latin typeface="Arial" panose="020B0604020202020204" pitchFamily="34" charset="0"/>
                          <a:cs typeface="Arial" panose="020B0604020202020204" pitchFamily="34" charset="0"/>
                        </a:rPr>
                        <a:t>1</a:t>
                      </a:r>
                      <a:endParaRPr lang="es-ES" sz="11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993" marR="50993" marT="0" marB="0">
                    <a:solidFill>
                      <a:schemeClr val="bg1"/>
                    </a:solidFill>
                  </a:tcPr>
                </a:tc>
                <a:tc>
                  <a:txBody>
                    <a:bodyPr/>
                    <a:lstStyle/>
                    <a:p>
                      <a:pPr algn="ctr">
                        <a:spcAft>
                          <a:spcPts val="0"/>
                        </a:spcAft>
                      </a:pPr>
                      <a:r>
                        <a:rPr lang="en-GB" sz="1100">
                          <a:solidFill>
                            <a:schemeClr val="tx1"/>
                          </a:solidFill>
                          <a:effectLst/>
                          <a:latin typeface="Arial" panose="020B0604020202020204" pitchFamily="34" charset="0"/>
                          <a:cs typeface="Arial" panose="020B0604020202020204" pitchFamily="34" charset="0"/>
                        </a:rPr>
                        <a:t>1</a:t>
                      </a:r>
                      <a:endParaRPr lang="es-ES" sz="11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993" marR="50993" marT="0" marB="0">
                    <a:solidFill>
                      <a:schemeClr val="bg1"/>
                    </a:solidFill>
                  </a:tcPr>
                </a:tc>
                <a:extLst>
                  <a:ext uri="{0D108BD9-81ED-4DB2-BD59-A6C34878D82A}">
                    <a16:rowId xmlns:a16="http://schemas.microsoft.com/office/drawing/2014/main" val="1422092107"/>
                  </a:ext>
                </a:extLst>
              </a:tr>
              <a:tr h="165223">
                <a:tc>
                  <a:txBody>
                    <a:bodyPr/>
                    <a:lstStyle/>
                    <a:p>
                      <a:pPr algn="l">
                        <a:spcAft>
                          <a:spcPts val="0"/>
                        </a:spcAft>
                      </a:pPr>
                      <a:r>
                        <a:rPr lang="en-GB" sz="1100">
                          <a:solidFill>
                            <a:schemeClr val="tx1"/>
                          </a:solidFill>
                          <a:effectLst/>
                          <a:latin typeface="Arial" panose="020B0604020202020204" pitchFamily="34" charset="0"/>
                          <a:cs typeface="Arial" panose="020B0604020202020204" pitchFamily="34" charset="0"/>
                        </a:rPr>
                        <a:t>Pyoderma gangrenosum</a:t>
                      </a:r>
                      <a:endParaRPr lang="es-ES" sz="11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993" marR="50993" marT="0" marB="0">
                    <a:solidFill>
                      <a:schemeClr val="bg1"/>
                    </a:solidFill>
                  </a:tcPr>
                </a:tc>
                <a:tc>
                  <a:txBody>
                    <a:bodyPr/>
                    <a:lstStyle/>
                    <a:p>
                      <a:pPr algn="ctr">
                        <a:spcAft>
                          <a:spcPts val="0"/>
                        </a:spcAft>
                      </a:pPr>
                      <a:r>
                        <a:rPr lang="en-GB" sz="1100">
                          <a:solidFill>
                            <a:schemeClr val="tx1"/>
                          </a:solidFill>
                          <a:effectLst/>
                          <a:latin typeface="Arial" panose="020B0604020202020204" pitchFamily="34" charset="0"/>
                          <a:cs typeface="Arial" panose="020B0604020202020204" pitchFamily="34" charset="0"/>
                        </a:rPr>
                        <a:t>1</a:t>
                      </a:r>
                      <a:endParaRPr lang="es-ES" sz="11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993" marR="50993" marT="0" marB="0">
                    <a:solidFill>
                      <a:schemeClr val="bg1"/>
                    </a:solidFill>
                  </a:tcPr>
                </a:tc>
                <a:tc>
                  <a:txBody>
                    <a:bodyPr/>
                    <a:lstStyle/>
                    <a:p>
                      <a:pPr algn="ctr">
                        <a:spcAft>
                          <a:spcPts val="0"/>
                        </a:spcAft>
                      </a:pPr>
                      <a:r>
                        <a:rPr lang="en-GB" sz="1100" dirty="0">
                          <a:solidFill>
                            <a:schemeClr val="tx1"/>
                          </a:solidFill>
                          <a:effectLst/>
                          <a:latin typeface="Arial" panose="020B0604020202020204" pitchFamily="34" charset="0"/>
                          <a:cs typeface="Arial" panose="020B0604020202020204" pitchFamily="34" charset="0"/>
                        </a:rPr>
                        <a:t>1</a:t>
                      </a:r>
                      <a:endParaRPr lang="es-ES" sz="11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993" marR="50993" marT="0" marB="0">
                    <a:solidFill>
                      <a:schemeClr val="bg1"/>
                    </a:solidFill>
                  </a:tcPr>
                </a:tc>
                <a:extLst>
                  <a:ext uri="{0D108BD9-81ED-4DB2-BD59-A6C34878D82A}">
                    <a16:rowId xmlns:a16="http://schemas.microsoft.com/office/drawing/2014/main" val="4070831516"/>
                  </a:ext>
                </a:extLst>
              </a:tr>
            </a:tbl>
          </a:graphicData>
        </a:graphic>
      </p:graphicFrame>
      <p:sp>
        <p:nvSpPr>
          <p:cNvPr id="8" name="CuadroTexto 7">
            <a:extLst>
              <a:ext uri="{FF2B5EF4-FFF2-40B4-BE49-F238E27FC236}">
                <a16:creationId xmlns:a16="http://schemas.microsoft.com/office/drawing/2014/main" id="{36733B72-364C-AF2A-E332-68325AC4D825}"/>
              </a:ext>
            </a:extLst>
          </p:cNvPr>
          <p:cNvSpPr txBox="1"/>
          <p:nvPr/>
        </p:nvSpPr>
        <p:spPr>
          <a:xfrm>
            <a:off x="6819604" y="6463504"/>
            <a:ext cx="4489115" cy="320409"/>
          </a:xfrm>
          <a:prstGeom prst="rect">
            <a:avLst/>
          </a:prstGeom>
          <a:noFill/>
        </p:spPr>
        <p:txBody>
          <a:bodyPr wrap="square" rtlCol="0">
            <a:spAutoFit/>
          </a:bodyPr>
          <a:lstStyle>
            <a:defPPr>
              <a:defRPr lang="es-ES"/>
            </a:defPPr>
            <a:lvl1pPr algn="ctr">
              <a:defRPr sz="700">
                <a:solidFill>
                  <a:schemeClr val="bg1">
                    <a:lumMod val="50000"/>
                  </a:schemeClr>
                </a:solidFill>
                <a:latin typeface="Arial" panose="020B0604020202020204" pitchFamily="34" charset="0"/>
              </a:defRPr>
            </a:lvl1pPr>
            <a:lvl2pPr marL="720000" indent="-360000">
              <a:spcBef>
                <a:spcPct val="20000"/>
              </a:spcBef>
              <a:buFont typeface="Arial" pitchFamily="34" charset="0"/>
              <a:buChar char="–"/>
              <a:defRPr sz="2000">
                <a:solidFill>
                  <a:schemeClr val="bg2">
                    <a:lumMod val="75000"/>
                  </a:schemeClr>
                </a:solidFill>
              </a:defRPr>
            </a:lvl2pPr>
            <a:lvl3pPr marL="1080000" indent="-360000">
              <a:spcBef>
                <a:spcPct val="20000"/>
              </a:spcBef>
              <a:buFont typeface="Arial" pitchFamily="34" charset="0"/>
              <a:buChar char="–"/>
              <a:defRPr>
                <a:solidFill>
                  <a:schemeClr val="bg2">
                    <a:lumMod val="75000"/>
                  </a:schemeClr>
                </a:solidFill>
              </a:defRPr>
            </a:lvl3pPr>
            <a:lvl4pPr marL="1439863" indent="-358775">
              <a:spcBef>
                <a:spcPct val="20000"/>
              </a:spcBef>
              <a:buFont typeface="Arial" pitchFamily="34" charset="0"/>
              <a:buChar char="–"/>
              <a:defRPr>
                <a:solidFill>
                  <a:schemeClr val="bg2">
                    <a:lumMod val="75000"/>
                  </a:schemeClr>
                </a:solidFill>
              </a:defRPr>
            </a:lvl4pPr>
            <a:lvl5pPr marL="1798638" indent="-358775">
              <a:spcBef>
                <a:spcPct val="20000"/>
              </a:spcBef>
              <a:buFont typeface="Arial" pitchFamily="34" charset="0"/>
              <a:buChar char="–"/>
              <a:defRPr>
                <a:solidFill>
                  <a:schemeClr val="bg2">
                    <a:lumMod val="75000"/>
                  </a:schemeClr>
                </a:solidFill>
              </a:defRPr>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lang="es-ES" sz="1482" i="1" dirty="0">
                <a:solidFill>
                  <a:schemeClr val="tx1"/>
                </a:solidFill>
              </a:rPr>
              <a:t>Ochoa J  2020 Clin </a:t>
            </a:r>
            <a:r>
              <a:rPr lang="es-ES" sz="1482" i="1" dirty="0" err="1">
                <a:solidFill>
                  <a:schemeClr val="tx1"/>
                </a:solidFill>
              </a:rPr>
              <a:t>Immunol</a:t>
            </a:r>
            <a:endParaRPr lang="es-ES" sz="1482" dirty="0">
              <a:solidFill>
                <a:schemeClr val="tx1"/>
              </a:solidFill>
            </a:endParaRPr>
          </a:p>
        </p:txBody>
      </p:sp>
      <p:sp>
        <p:nvSpPr>
          <p:cNvPr id="9" name="Rectángulo redondeado 11">
            <a:extLst>
              <a:ext uri="{FF2B5EF4-FFF2-40B4-BE49-F238E27FC236}">
                <a16:creationId xmlns:a16="http://schemas.microsoft.com/office/drawing/2014/main" id="{0A2429DC-5B90-D6B7-FD7D-4EC67FD06EA5}"/>
              </a:ext>
            </a:extLst>
          </p:cNvPr>
          <p:cNvSpPr/>
          <p:nvPr/>
        </p:nvSpPr>
        <p:spPr>
          <a:xfrm>
            <a:off x="1459036" y="1730325"/>
            <a:ext cx="4368153" cy="750844"/>
          </a:xfrm>
          <a:prstGeom prst="roundRect">
            <a:avLst/>
          </a:prstGeom>
          <a:noFill/>
          <a:ln w="12700">
            <a:solidFill>
              <a:srgbClr val="FF9500"/>
            </a:solidFill>
          </a:ln>
        </p:spPr>
        <p:txBody>
          <a:bodyPr wrap="square" rtlCol="0">
            <a:spAutoFit/>
          </a:bodyPr>
          <a:lstStyle/>
          <a:p>
            <a:endParaRPr lang="es-ES" sz="3810"/>
          </a:p>
        </p:txBody>
      </p:sp>
      <p:sp>
        <p:nvSpPr>
          <p:cNvPr id="10" name="CuadroTexto 9">
            <a:extLst>
              <a:ext uri="{FF2B5EF4-FFF2-40B4-BE49-F238E27FC236}">
                <a16:creationId xmlns:a16="http://schemas.microsoft.com/office/drawing/2014/main" id="{D7143DEF-1E86-9BC8-EF9E-EC7B7C6E6C70}"/>
              </a:ext>
            </a:extLst>
          </p:cNvPr>
          <p:cNvSpPr txBox="1"/>
          <p:nvPr/>
        </p:nvSpPr>
        <p:spPr>
          <a:xfrm>
            <a:off x="3158146" y="976853"/>
            <a:ext cx="787395" cy="450573"/>
          </a:xfrm>
          <a:prstGeom prst="rect">
            <a:avLst/>
          </a:prstGeom>
          <a:solidFill>
            <a:schemeClr val="bg1">
              <a:lumMod val="65000"/>
            </a:schemeClr>
          </a:solidFill>
        </p:spPr>
        <p:txBody>
          <a:bodyPr wrap="none" rtlCol="0">
            <a:spAutoFit/>
          </a:bodyPr>
          <a:lstStyle/>
          <a:p>
            <a:r>
              <a:rPr lang="es-ES" sz="2328" b="1" dirty="0"/>
              <a:t>CVID</a:t>
            </a:r>
          </a:p>
        </p:txBody>
      </p:sp>
      <p:sp>
        <p:nvSpPr>
          <p:cNvPr id="11" name="CuadroTexto 10">
            <a:extLst>
              <a:ext uri="{FF2B5EF4-FFF2-40B4-BE49-F238E27FC236}">
                <a16:creationId xmlns:a16="http://schemas.microsoft.com/office/drawing/2014/main" id="{7928B6CB-B7F5-440B-C571-CAF921AEBDCD}"/>
              </a:ext>
            </a:extLst>
          </p:cNvPr>
          <p:cNvSpPr txBox="1"/>
          <p:nvPr/>
        </p:nvSpPr>
        <p:spPr>
          <a:xfrm>
            <a:off x="8764159" y="882057"/>
            <a:ext cx="593432" cy="450573"/>
          </a:xfrm>
          <a:prstGeom prst="rect">
            <a:avLst/>
          </a:prstGeom>
          <a:solidFill>
            <a:schemeClr val="bg1">
              <a:lumMod val="65000"/>
            </a:schemeClr>
          </a:solidFill>
        </p:spPr>
        <p:txBody>
          <a:bodyPr wrap="none" rtlCol="0">
            <a:spAutoFit/>
          </a:bodyPr>
          <a:lstStyle>
            <a:defPPr>
              <a:defRPr lang="en-US"/>
            </a:defPPr>
            <a:lvl1pPr>
              <a:defRPr sz="2328" b="1">
                <a:solidFill>
                  <a:schemeClr val="tx2"/>
                </a:solidFill>
              </a:defRPr>
            </a:lvl1pPr>
          </a:lstStyle>
          <a:p>
            <a:r>
              <a:rPr lang="es-ES" dirty="0">
                <a:solidFill>
                  <a:schemeClr val="tx1"/>
                </a:solidFill>
              </a:rPr>
              <a:t>SID</a:t>
            </a:r>
          </a:p>
        </p:txBody>
      </p:sp>
      <p:sp>
        <p:nvSpPr>
          <p:cNvPr id="12" name="Rectángulo redondeado 13">
            <a:extLst>
              <a:ext uri="{FF2B5EF4-FFF2-40B4-BE49-F238E27FC236}">
                <a16:creationId xmlns:a16="http://schemas.microsoft.com/office/drawing/2014/main" id="{76682B1E-35B5-3672-B320-594A51A88179}"/>
              </a:ext>
            </a:extLst>
          </p:cNvPr>
          <p:cNvSpPr/>
          <p:nvPr/>
        </p:nvSpPr>
        <p:spPr>
          <a:xfrm>
            <a:off x="6882265" y="1807800"/>
            <a:ext cx="4426453" cy="750844"/>
          </a:xfrm>
          <a:prstGeom prst="roundRect">
            <a:avLst/>
          </a:prstGeom>
          <a:noFill/>
          <a:ln w="12700">
            <a:solidFill>
              <a:srgbClr val="FF9500"/>
            </a:solidFill>
          </a:ln>
        </p:spPr>
        <p:txBody>
          <a:bodyPr wrap="square" rtlCol="0">
            <a:spAutoFit/>
          </a:bodyPr>
          <a:lstStyle/>
          <a:p>
            <a:endParaRPr lang="es-ES" sz="3810"/>
          </a:p>
        </p:txBody>
      </p:sp>
      <p:sp>
        <p:nvSpPr>
          <p:cNvPr id="13" name="Rectángulo redondeado 14">
            <a:extLst>
              <a:ext uri="{FF2B5EF4-FFF2-40B4-BE49-F238E27FC236}">
                <a16:creationId xmlns:a16="http://schemas.microsoft.com/office/drawing/2014/main" id="{2EAB747B-ABD1-C3A2-5249-AA6A6993B68E}"/>
              </a:ext>
            </a:extLst>
          </p:cNvPr>
          <p:cNvSpPr/>
          <p:nvPr/>
        </p:nvSpPr>
        <p:spPr>
          <a:xfrm>
            <a:off x="6895706" y="2318538"/>
            <a:ext cx="4426453" cy="750844"/>
          </a:xfrm>
          <a:prstGeom prst="roundRect">
            <a:avLst/>
          </a:prstGeom>
          <a:noFill/>
          <a:ln w="12700">
            <a:solidFill>
              <a:srgbClr val="FF9500"/>
            </a:solidFill>
          </a:ln>
        </p:spPr>
        <p:txBody>
          <a:bodyPr wrap="square" rtlCol="0">
            <a:spAutoFit/>
          </a:bodyPr>
          <a:lstStyle/>
          <a:p>
            <a:endParaRPr lang="es-ES" sz="3810"/>
          </a:p>
        </p:txBody>
      </p:sp>
    </p:spTree>
    <p:extLst>
      <p:ext uri="{BB962C8B-B14F-4D97-AF65-F5344CB8AC3E}">
        <p14:creationId xmlns:p14="http://schemas.microsoft.com/office/powerpoint/2010/main" val="2497019620"/>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F56DED16-D114-6398-5175-E060CFCB9B5A}"/>
              </a:ext>
            </a:extLst>
          </p:cNvPr>
          <p:cNvPicPr>
            <a:picLocks noChangeAspect="1"/>
          </p:cNvPicPr>
          <p:nvPr/>
        </p:nvPicPr>
        <p:blipFill>
          <a:blip r:embed="rId2"/>
          <a:stretch>
            <a:fillRect/>
          </a:stretch>
        </p:blipFill>
        <p:spPr>
          <a:xfrm>
            <a:off x="230296" y="457196"/>
            <a:ext cx="2427844" cy="2423569"/>
          </a:xfrm>
          <a:prstGeom prst="rect">
            <a:avLst/>
          </a:prstGeom>
        </p:spPr>
      </p:pic>
      <p:pic>
        <p:nvPicPr>
          <p:cNvPr id="3" name="Imagen 2" descr="Imagen que contiene persona, exterior, jugador, hombre&#10;&#10;Descripción generada automáticamente">
            <a:extLst>
              <a:ext uri="{FF2B5EF4-FFF2-40B4-BE49-F238E27FC236}">
                <a16:creationId xmlns:a16="http://schemas.microsoft.com/office/drawing/2014/main" id="{366D6CF0-478E-EAFC-6AC0-4C55BD1D1623}"/>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5834230" y="490662"/>
            <a:ext cx="1984728" cy="2356635"/>
          </a:xfrm>
          <a:prstGeom prst="rect">
            <a:avLst/>
          </a:prstGeom>
        </p:spPr>
      </p:pic>
      <p:sp>
        <p:nvSpPr>
          <p:cNvPr id="4" name="Pentagon 1">
            <a:extLst>
              <a:ext uri="{FF2B5EF4-FFF2-40B4-BE49-F238E27FC236}">
                <a16:creationId xmlns:a16="http://schemas.microsoft.com/office/drawing/2014/main" id="{1586B341-8296-B92D-F415-185866D14ACF}"/>
              </a:ext>
            </a:extLst>
          </p:cNvPr>
          <p:cNvSpPr/>
          <p:nvPr/>
        </p:nvSpPr>
        <p:spPr>
          <a:xfrm>
            <a:off x="2440602" y="460332"/>
            <a:ext cx="3623518" cy="2420433"/>
          </a:xfrm>
          <a:prstGeom prst="homePlate">
            <a:avLst>
              <a:gd name="adj" fmla="val 10963"/>
            </a:avLst>
          </a:prstGeom>
          <a:solidFill>
            <a:schemeClr val="tx2"/>
          </a:solidFill>
          <a:ln>
            <a:noFill/>
          </a:ln>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608672" tIns="12065" rIns="584542" bIns="12065" numCol="1" spcCol="1270" anchor="ctr" anchorCtr="0">
            <a:noAutofit/>
          </a:bodyPr>
          <a:lstStyle/>
          <a:p>
            <a:pPr algn="ctr"/>
            <a:r>
              <a:rPr lang="en-GB" sz="2000" b="1" dirty="0">
                <a:solidFill>
                  <a:schemeClr val="bg1"/>
                </a:solidFill>
                <a:latin typeface="Arial" panose="020B0604020202020204" pitchFamily="34" charset="0"/>
                <a:cs typeface="Arial" panose="020B0604020202020204" pitchFamily="34" charset="0"/>
              </a:rPr>
              <a:t>Targeted therapies based on pathophysiology</a:t>
            </a:r>
          </a:p>
        </p:txBody>
      </p:sp>
      <p:sp>
        <p:nvSpPr>
          <p:cNvPr id="5" name="Freeform 2">
            <a:extLst>
              <a:ext uri="{FF2B5EF4-FFF2-40B4-BE49-F238E27FC236}">
                <a16:creationId xmlns:a16="http://schemas.microsoft.com/office/drawing/2014/main" id="{897B83EC-F393-7C27-45E4-B529E8FA9541}"/>
              </a:ext>
            </a:extLst>
          </p:cNvPr>
          <p:cNvSpPr/>
          <p:nvPr/>
        </p:nvSpPr>
        <p:spPr>
          <a:xfrm>
            <a:off x="6989634" y="457196"/>
            <a:ext cx="4383900" cy="2390101"/>
          </a:xfrm>
          <a:custGeom>
            <a:avLst/>
            <a:gdLst>
              <a:gd name="connsiteX0" fmla="*/ 0 w 2425850"/>
              <a:gd name="connsiteY0" fmla="*/ 0 h 970340"/>
              <a:gd name="connsiteX1" fmla="*/ 1940680 w 2425850"/>
              <a:gd name="connsiteY1" fmla="*/ 0 h 970340"/>
              <a:gd name="connsiteX2" fmla="*/ 2425850 w 2425850"/>
              <a:gd name="connsiteY2" fmla="*/ 485170 h 970340"/>
              <a:gd name="connsiteX3" fmla="*/ 1940680 w 2425850"/>
              <a:gd name="connsiteY3" fmla="*/ 970340 h 970340"/>
              <a:gd name="connsiteX4" fmla="*/ 0 w 2425850"/>
              <a:gd name="connsiteY4" fmla="*/ 970340 h 970340"/>
              <a:gd name="connsiteX5" fmla="*/ 485170 w 2425850"/>
              <a:gd name="connsiteY5" fmla="*/ 485170 h 970340"/>
              <a:gd name="connsiteX6" fmla="*/ 0 w 2425850"/>
              <a:gd name="connsiteY6" fmla="*/ 0 h 970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25850" h="970340">
                <a:moveTo>
                  <a:pt x="0" y="0"/>
                </a:moveTo>
                <a:lnTo>
                  <a:pt x="1940680" y="0"/>
                </a:lnTo>
                <a:lnTo>
                  <a:pt x="2425850" y="485170"/>
                </a:lnTo>
                <a:lnTo>
                  <a:pt x="1940680" y="970340"/>
                </a:lnTo>
                <a:lnTo>
                  <a:pt x="0" y="970340"/>
                </a:lnTo>
                <a:lnTo>
                  <a:pt x="485170" y="485170"/>
                </a:lnTo>
                <a:lnTo>
                  <a:pt x="0" y="0"/>
                </a:lnTo>
                <a:close/>
              </a:path>
            </a:pathLst>
          </a:custGeom>
          <a:solidFill>
            <a:schemeClr val="accent2"/>
          </a:solidFill>
          <a:ln>
            <a:noFill/>
          </a:ln>
        </p:spPr>
        <p:style>
          <a:lnRef idx="2">
            <a:schemeClr val="accent3">
              <a:alpha val="90000"/>
              <a:tint val="40000"/>
              <a:hueOff val="0"/>
              <a:satOff val="0"/>
              <a:lumOff val="0"/>
              <a:alphaOff val="0"/>
            </a:schemeClr>
          </a:lnRef>
          <a:fillRef idx="1">
            <a:schemeClr val="accent3">
              <a:alpha val="90000"/>
              <a:tint val="40000"/>
              <a:hueOff val="0"/>
              <a:satOff val="0"/>
              <a:lumOff val="0"/>
              <a:alphaOff val="0"/>
            </a:schemeClr>
          </a:fillRef>
          <a:effectRef idx="0">
            <a:schemeClr val="accent3">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792000" tIns="11430" rIns="485170" bIns="11430" numCol="1" spcCol="1270" anchor="ctr" anchorCtr="0">
            <a:noAutofit/>
          </a:bodyPr>
          <a:lstStyle/>
          <a:p>
            <a:pPr algn="ctr"/>
            <a:r>
              <a:rPr lang="en-GB" b="1" dirty="0">
                <a:solidFill>
                  <a:schemeClr val="bg1"/>
                </a:solidFill>
                <a:latin typeface="Arial" panose="020B0604020202020204" pitchFamily="34" charset="0"/>
                <a:cs typeface="Arial" panose="020B0604020202020204" pitchFamily="34" charset="0"/>
              </a:rPr>
              <a:t>Advanc</a:t>
            </a:r>
            <a:r>
              <a:rPr lang="en-GB" sz="1800" b="1" dirty="0">
                <a:solidFill>
                  <a:schemeClr val="bg1"/>
                </a:solidFill>
                <a:latin typeface="Arial" panose="020B0604020202020204" pitchFamily="34" charset="0"/>
                <a:cs typeface="Arial" panose="020B0604020202020204" pitchFamily="34" charset="0"/>
              </a:rPr>
              <a:t>ed therapies </a:t>
            </a:r>
            <a:r>
              <a:rPr lang="en-GB" b="1" dirty="0">
                <a:solidFill>
                  <a:schemeClr val="bg1"/>
                </a:solidFill>
                <a:latin typeface="Arial" panose="020B0604020202020204" pitchFamily="34" charset="0"/>
                <a:cs typeface="Arial" panose="020B0604020202020204" pitchFamily="34" charset="0"/>
              </a:rPr>
              <a:t>in refractory cases</a:t>
            </a:r>
            <a:endParaRPr lang="en-GB" sz="1800" b="1" dirty="0">
              <a:solidFill>
                <a:schemeClr val="bg1"/>
              </a:solidFill>
              <a:latin typeface="Arial" panose="020B0604020202020204" pitchFamily="34" charset="0"/>
              <a:cs typeface="Arial" panose="020B0604020202020204" pitchFamily="34" charset="0"/>
            </a:endParaRPr>
          </a:p>
        </p:txBody>
      </p:sp>
      <p:graphicFrame>
        <p:nvGraphicFramePr>
          <p:cNvPr id="6" name="Table 2">
            <a:extLst>
              <a:ext uri="{FF2B5EF4-FFF2-40B4-BE49-F238E27FC236}">
                <a16:creationId xmlns:a16="http://schemas.microsoft.com/office/drawing/2014/main" id="{9068D3C2-37DA-CF98-A4AD-B34F75C2B6E8}"/>
              </a:ext>
            </a:extLst>
          </p:cNvPr>
          <p:cNvGraphicFramePr>
            <a:graphicFrameLocks noGrp="1"/>
          </p:cNvGraphicFramePr>
          <p:nvPr/>
        </p:nvGraphicFramePr>
        <p:xfrm>
          <a:off x="230296" y="2710580"/>
          <a:ext cx="5683309" cy="3600000"/>
        </p:xfrm>
        <a:graphic>
          <a:graphicData uri="http://schemas.openxmlformats.org/drawingml/2006/table">
            <a:tbl>
              <a:tblPr firstRow="1" bandRow="1">
                <a:tableStyleId>{C083E6E3-FA7D-4D7B-A595-EF9225AFEA82}</a:tableStyleId>
              </a:tblPr>
              <a:tblGrid>
                <a:gridCol w="2353416">
                  <a:extLst>
                    <a:ext uri="{9D8B030D-6E8A-4147-A177-3AD203B41FA5}">
                      <a16:colId xmlns:a16="http://schemas.microsoft.com/office/drawing/2014/main" val="20000"/>
                    </a:ext>
                  </a:extLst>
                </a:gridCol>
                <a:gridCol w="3329893">
                  <a:extLst>
                    <a:ext uri="{9D8B030D-6E8A-4147-A177-3AD203B41FA5}">
                      <a16:colId xmlns:a16="http://schemas.microsoft.com/office/drawing/2014/main" val="20001"/>
                    </a:ext>
                  </a:extLst>
                </a:gridCol>
              </a:tblGrid>
              <a:tr h="432000">
                <a:tc>
                  <a:txBody>
                    <a:bodyPr/>
                    <a:lstStyle/>
                    <a:p>
                      <a:r>
                        <a:rPr lang="en-GB" sz="1400" noProof="0" dirty="0">
                          <a:solidFill>
                            <a:schemeClr val="bg1"/>
                          </a:solidFill>
                          <a:latin typeface="Arial" panose="020B0604020202020204" pitchFamily="34" charset="0"/>
                          <a:cs typeface="Arial" panose="020B0604020202020204" pitchFamily="34" charset="0"/>
                        </a:rPr>
                        <a:t>Condition</a:t>
                      </a:r>
                    </a:p>
                  </a:txBody>
                  <a:tcPr marL="144000" marR="38573" marT="19284" marB="19284" anchor="ctr">
                    <a:solidFill>
                      <a:schemeClr val="tx2"/>
                    </a:solidFill>
                  </a:tcPr>
                </a:tc>
                <a:tc>
                  <a:txBody>
                    <a:bodyPr/>
                    <a:lstStyle/>
                    <a:p>
                      <a:r>
                        <a:rPr lang="en-US" sz="1400" dirty="0">
                          <a:solidFill>
                            <a:schemeClr val="bg1"/>
                          </a:solidFill>
                          <a:latin typeface="Arial" panose="020B0604020202020204" pitchFamily="34" charset="0"/>
                          <a:cs typeface="Arial" panose="020B0604020202020204" pitchFamily="34" charset="0"/>
                        </a:rPr>
                        <a:t>Targeted therapy</a:t>
                      </a:r>
                      <a:endParaRPr lang="en-US" sz="1400" baseline="30000" dirty="0">
                        <a:solidFill>
                          <a:schemeClr val="bg1"/>
                        </a:solidFill>
                        <a:latin typeface="Arial" panose="020B0604020202020204" pitchFamily="34" charset="0"/>
                        <a:cs typeface="Arial" panose="020B0604020202020204" pitchFamily="34" charset="0"/>
                      </a:endParaRPr>
                    </a:p>
                  </a:txBody>
                  <a:tcPr marL="38573" marR="38573" marT="19284" marB="19284" anchor="ctr">
                    <a:solidFill>
                      <a:schemeClr val="tx2"/>
                    </a:solidFill>
                  </a:tcPr>
                </a:tc>
                <a:extLst>
                  <a:ext uri="{0D108BD9-81ED-4DB2-BD59-A6C34878D82A}">
                    <a16:rowId xmlns:a16="http://schemas.microsoft.com/office/drawing/2014/main" val="10000"/>
                  </a:ext>
                </a:extLst>
              </a:tr>
              <a:tr h="396000">
                <a:tc>
                  <a:txBody>
                    <a:bodyPr/>
                    <a:lstStyle/>
                    <a:p>
                      <a:r>
                        <a:rPr lang="en-US" sz="1400" dirty="0">
                          <a:latin typeface="Arial" panose="020B0604020202020204" pitchFamily="34" charset="0"/>
                          <a:cs typeface="Arial" panose="020B0604020202020204" pitchFamily="34" charset="0"/>
                        </a:rPr>
                        <a:t>IPEX</a:t>
                      </a:r>
                    </a:p>
                  </a:txBody>
                  <a:tcPr marL="144000" marR="38573" marT="19284" marB="19284" anchor="ctr"/>
                </a:tc>
                <a:tc>
                  <a:txBody>
                    <a:bodyPr/>
                    <a:lstStyle/>
                    <a:p>
                      <a:r>
                        <a:rPr lang="en-US" sz="1400" dirty="0">
                          <a:latin typeface="Arial" panose="020B0604020202020204" pitchFamily="34" charset="0"/>
                          <a:cs typeface="Arial" panose="020B0604020202020204" pitchFamily="34" charset="0"/>
                        </a:rPr>
                        <a:t>Tacrolimus, cyclosporin, sirolimus</a:t>
                      </a:r>
                    </a:p>
                  </a:txBody>
                  <a:tcPr marL="38573" marR="38573" marT="19284" marB="19284" anchor="ctr"/>
                </a:tc>
                <a:extLst>
                  <a:ext uri="{0D108BD9-81ED-4DB2-BD59-A6C34878D82A}">
                    <a16:rowId xmlns:a16="http://schemas.microsoft.com/office/drawing/2014/main" val="648221535"/>
                  </a:ext>
                </a:extLst>
              </a:tr>
              <a:tr h="396000">
                <a:tc>
                  <a:txBody>
                    <a:bodyPr/>
                    <a:lstStyle/>
                    <a:p>
                      <a:r>
                        <a:rPr lang="en-US" sz="1400" i="1" dirty="0">
                          <a:latin typeface="Arial" panose="020B0604020202020204" pitchFamily="34" charset="0"/>
                          <a:cs typeface="Arial" panose="020B0604020202020204" pitchFamily="34" charset="0"/>
                        </a:rPr>
                        <a:t>STAT1</a:t>
                      </a:r>
                      <a:r>
                        <a:rPr lang="en-US" sz="1400" dirty="0">
                          <a:latin typeface="Arial" panose="020B0604020202020204" pitchFamily="34" charset="0"/>
                          <a:cs typeface="Arial" panose="020B0604020202020204" pitchFamily="34" charset="0"/>
                        </a:rPr>
                        <a:t> GOF</a:t>
                      </a:r>
                    </a:p>
                  </a:txBody>
                  <a:tcPr marL="144000" marR="38573" marT="19284" marB="19284" anchor="ctr"/>
                </a:tc>
                <a:tc>
                  <a:txBody>
                    <a:bodyPr/>
                    <a:lstStyle/>
                    <a:p>
                      <a:r>
                        <a:rPr lang="en-US" sz="1400" dirty="0" err="1">
                          <a:latin typeface="Arial" panose="020B0604020202020204" pitchFamily="34" charset="0"/>
                          <a:cs typeface="Arial" panose="020B0604020202020204" pitchFamily="34" charset="0"/>
                        </a:rPr>
                        <a:t>Ruxolitinib</a:t>
                      </a:r>
                      <a:r>
                        <a:rPr lang="en-US" sz="1400" dirty="0">
                          <a:latin typeface="Arial" panose="020B0604020202020204" pitchFamily="34" charset="0"/>
                          <a:cs typeface="Arial" panose="020B0604020202020204" pitchFamily="34" charset="0"/>
                        </a:rPr>
                        <a:t> (JAK1/2 inhibitor)</a:t>
                      </a:r>
                    </a:p>
                  </a:txBody>
                  <a:tcPr marL="38573" marR="38573" marT="19284" marB="19284" anchor="ctr"/>
                </a:tc>
                <a:extLst>
                  <a:ext uri="{0D108BD9-81ED-4DB2-BD59-A6C34878D82A}">
                    <a16:rowId xmlns:a16="http://schemas.microsoft.com/office/drawing/2014/main" val="10001"/>
                  </a:ext>
                </a:extLst>
              </a:tr>
              <a:tr h="396000">
                <a:tc>
                  <a:txBody>
                    <a:bodyPr/>
                    <a:lstStyle/>
                    <a:p>
                      <a:r>
                        <a:rPr lang="en-US" sz="1400" i="1" dirty="0">
                          <a:solidFill>
                            <a:schemeClr val="tx1"/>
                          </a:solidFill>
                          <a:latin typeface="Arial" panose="020B0604020202020204" pitchFamily="34" charset="0"/>
                          <a:cs typeface="Arial" panose="020B0604020202020204" pitchFamily="34" charset="0"/>
                        </a:rPr>
                        <a:t>STAT3</a:t>
                      </a:r>
                      <a:r>
                        <a:rPr lang="en-US" sz="1400" dirty="0">
                          <a:solidFill>
                            <a:schemeClr val="tx1"/>
                          </a:solidFill>
                          <a:latin typeface="Arial" panose="020B0604020202020204" pitchFamily="34" charset="0"/>
                          <a:cs typeface="Arial" panose="020B0604020202020204" pitchFamily="34" charset="0"/>
                        </a:rPr>
                        <a:t> GOF</a:t>
                      </a:r>
                    </a:p>
                  </a:txBody>
                  <a:tcPr marL="144000" marR="38573" marT="19284" marB="19284" anchor="ctr"/>
                </a:tc>
                <a:tc>
                  <a:txBody>
                    <a:bodyPr/>
                    <a:lstStyle/>
                    <a:p>
                      <a:r>
                        <a:rPr lang="en-US" sz="1400" dirty="0">
                          <a:solidFill>
                            <a:schemeClr val="tx1"/>
                          </a:solidFill>
                          <a:latin typeface="Arial" panose="020B0604020202020204" pitchFamily="34" charset="0"/>
                          <a:cs typeface="Arial" panose="020B0604020202020204" pitchFamily="34" charset="0"/>
                        </a:rPr>
                        <a:t>Tocilizumab, </a:t>
                      </a:r>
                      <a:r>
                        <a:rPr lang="en-US" sz="1400" dirty="0" err="1">
                          <a:solidFill>
                            <a:schemeClr val="tx1"/>
                          </a:solidFill>
                          <a:latin typeface="Arial" panose="020B0604020202020204" pitchFamily="34" charset="0"/>
                          <a:cs typeface="Arial" panose="020B0604020202020204" pitchFamily="34" charset="0"/>
                        </a:rPr>
                        <a:t>siltuximab</a:t>
                      </a:r>
                      <a:r>
                        <a:rPr lang="en-US" sz="1400" dirty="0">
                          <a:solidFill>
                            <a:schemeClr val="tx1"/>
                          </a:solidFill>
                          <a:latin typeface="Arial" panose="020B0604020202020204" pitchFamily="34" charset="0"/>
                          <a:cs typeface="Arial" panose="020B0604020202020204" pitchFamily="34" charset="0"/>
                        </a:rPr>
                        <a:t>, </a:t>
                      </a:r>
                      <a:r>
                        <a:rPr lang="en-US" sz="1400" dirty="0" err="1">
                          <a:solidFill>
                            <a:schemeClr val="tx1"/>
                          </a:solidFill>
                          <a:latin typeface="Arial" panose="020B0604020202020204" pitchFamily="34" charset="0"/>
                          <a:cs typeface="Arial" panose="020B0604020202020204" pitchFamily="34" charset="0"/>
                        </a:rPr>
                        <a:t>ruxolitinib</a:t>
                      </a:r>
                      <a:endParaRPr lang="en-US" sz="1400" dirty="0">
                        <a:solidFill>
                          <a:schemeClr val="tx1"/>
                        </a:solidFill>
                        <a:latin typeface="Arial" panose="020B0604020202020204" pitchFamily="34" charset="0"/>
                        <a:cs typeface="Arial" panose="020B0604020202020204" pitchFamily="34" charset="0"/>
                      </a:endParaRPr>
                    </a:p>
                  </a:txBody>
                  <a:tcPr marL="38573" marR="38573" marT="19284" marB="19284" anchor="ctr"/>
                </a:tc>
                <a:extLst>
                  <a:ext uri="{0D108BD9-81ED-4DB2-BD59-A6C34878D82A}">
                    <a16:rowId xmlns:a16="http://schemas.microsoft.com/office/drawing/2014/main" val="10002"/>
                  </a:ext>
                </a:extLst>
              </a:tr>
              <a:tr h="396000">
                <a:tc>
                  <a:txBody>
                    <a:bodyPr/>
                    <a:lstStyle/>
                    <a:p>
                      <a:r>
                        <a:rPr lang="en-US" sz="1400" i="1" dirty="0">
                          <a:latin typeface="Arial" panose="020B0604020202020204" pitchFamily="34" charset="0"/>
                          <a:cs typeface="Arial" panose="020B0604020202020204" pitchFamily="34" charset="0"/>
                        </a:rPr>
                        <a:t>LRBA</a:t>
                      </a:r>
                      <a:r>
                        <a:rPr lang="en-US" sz="1400" dirty="0">
                          <a:latin typeface="Arial" panose="020B0604020202020204" pitchFamily="34" charset="0"/>
                          <a:cs typeface="Arial" panose="020B0604020202020204" pitchFamily="34" charset="0"/>
                        </a:rPr>
                        <a:t> deficiency</a:t>
                      </a:r>
                    </a:p>
                  </a:txBody>
                  <a:tcPr marL="144000" marR="38573" marT="19284" marB="19284" anchor="ctr"/>
                </a:tc>
                <a:tc>
                  <a:txBody>
                    <a:bodyPr/>
                    <a:lstStyle/>
                    <a:p>
                      <a:r>
                        <a:rPr lang="en-US" sz="1400" dirty="0">
                          <a:latin typeface="Arial" panose="020B0604020202020204" pitchFamily="34" charset="0"/>
                          <a:cs typeface="Arial" panose="020B0604020202020204" pitchFamily="34" charset="0"/>
                        </a:rPr>
                        <a:t>Abatacept</a:t>
                      </a:r>
                    </a:p>
                  </a:txBody>
                  <a:tcPr marL="38573" marR="38573" marT="19284" marB="19284" anchor="ctr"/>
                </a:tc>
                <a:extLst>
                  <a:ext uri="{0D108BD9-81ED-4DB2-BD59-A6C34878D82A}">
                    <a16:rowId xmlns:a16="http://schemas.microsoft.com/office/drawing/2014/main" val="10004"/>
                  </a:ext>
                </a:extLst>
              </a:tr>
              <a:tr h="396000">
                <a:tc>
                  <a:txBody>
                    <a:bodyPr/>
                    <a:lstStyle/>
                    <a:p>
                      <a:r>
                        <a:rPr lang="en-US" sz="1400" i="1" dirty="0">
                          <a:latin typeface="Arial" panose="020B0604020202020204" pitchFamily="34" charset="0"/>
                          <a:cs typeface="Arial" panose="020B0604020202020204" pitchFamily="34" charset="0"/>
                        </a:rPr>
                        <a:t>CTLA4</a:t>
                      </a:r>
                      <a:r>
                        <a:rPr lang="en-US" sz="1400" dirty="0">
                          <a:latin typeface="Arial" panose="020B0604020202020204" pitchFamily="34" charset="0"/>
                          <a:cs typeface="Arial" panose="020B0604020202020204" pitchFamily="34" charset="0"/>
                        </a:rPr>
                        <a:t> haploinsufficiency</a:t>
                      </a:r>
                    </a:p>
                  </a:txBody>
                  <a:tcPr marL="144000" marR="38573" marT="19284" marB="19284" anchor="ctr"/>
                </a:tc>
                <a:tc>
                  <a:txBody>
                    <a:bodyPr/>
                    <a:lstStyle/>
                    <a:p>
                      <a:r>
                        <a:rPr lang="en-US" sz="1400" dirty="0">
                          <a:latin typeface="Arial" panose="020B0604020202020204" pitchFamily="34" charset="0"/>
                          <a:cs typeface="Arial" panose="020B0604020202020204" pitchFamily="34" charset="0"/>
                        </a:rPr>
                        <a:t>Abatacept</a:t>
                      </a:r>
                    </a:p>
                  </a:txBody>
                  <a:tcPr marL="38573" marR="38573" marT="19284" marB="19284" anchor="ctr"/>
                </a:tc>
                <a:extLst>
                  <a:ext uri="{0D108BD9-81ED-4DB2-BD59-A6C34878D82A}">
                    <a16:rowId xmlns:a16="http://schemas.microsoft.com/office/drawing/2014/main" val="10005"/>
                  </a:ext>
                </a:extLst>
              </a:tr>
              <a:tr h="396000">
                <a:tc>
                  <a:txBody>
                    <a:bodyPr/>
                    <a:lstStyle/>
                    <a:p>
                      <a:r>
                        <a:rPr lang="en-US" sz="1400" dirty="0">
                          <a:latin typeface="Arial" panose="020B0604020202020204" pitchFamily="34" charset="0"/>
                          <a:cs typeface="Arial" panose="020B0604020202020204" pitchFamily="34" charset="0"/>
                        </a:rPr>
                        <a:t>APDS</a:t>
                      </a:r>
                    </a:p>
                  </a:txBody>
                  <a:tcPr marL="144000" marR="38573" marT="19284" marB="19284" anchor="ctr"/>
                </a:tc>
                <a:tc>
                  <a:txBody>
                    <a:bodyPr/>
                    <a:lstStyle/>
                    <a:p>
                      <a:r>
                        <a:rPr lang="en-US" sz="1400" dirty="0">
                          <a:latin typeface="Arial" panose="020B0604020202020204" pitchFamily="34" charset="0"/>
                          <a:cs typeface="Arial" panose="020B0604020202020204" pitchFamily="34" charset="0"/>
                        </a:rPr>
                        <a:t>Sirolimus, leniolisib</a:t>
                      </a:r>
                    </a:p>
                  </a:txBody>
                  <a:tcPr marL="38573" marR="38573" marT="19284" marB="19284" anchor="ctr"/>
                </a:tc>
                <a:extLst>
                  <a:ext uri="{0D108BD9-81ED-4DB2-BD59-A6C34878D82A}">
                    <a16:rowId xmlns:a16="http://schemas.microsoft.com/office/drawing/2014/main" val="628562309"/>
                  </a:ext>
                </a:extLst>
              </a:tr>
              <a:tr h="396000">
                <a:tc>
                  <a:txBody>
                    <a:bodyPr/>
                    <a:lstStyle/>
                    <a:p>
                      <a:r>
                        <a:rPr lang="en-US" sz="1400" i="1" dirty="0">
                          <a:latin typeface="Arial" panose="020B0604020202020204" pitchFamily="34" charset="0"/>
                          <a:cs typeface="Arial" panose="020B0604020202020204" pitchFamily="34" charset="0"/>
                        </a:rPr>
                        <a:t>XIAP</a:t>
                      </a:r>
                      <a:r>
                        <a:rPr lang="en-US" sz="1400" dirty="0">
                          <a:latin typeface="Arial" panose="020B0604020202020204" pitchFamily="34" charset="0"/>
                          <a:cs typeface="Arial" panose="020B0604020202020204" pitchFamily="34" charset="0"/>
                        </a:rPr>
                        <a:t> and </a:t>
                      </a:r>
                      <a:r>
                        <a:rPr lang="en-US" sz="1400" i="1" dirty="0">
                          <a:latin typeface="Arial" panose="020B0604020202020204" pitchFamily="34" charset="0"/>
                          <a:cs typeface="Arial" panose="020B0604020202020204" pitchFamily="34" charset="0"/>
                        </a:rPr>
                        <a:t>NLRC4</a:t>
                      </a:r>
                    </a:p>
                  </a:txBody>
                  <a:tcPr marL="144000" marR="38573" marT="19284" marB="19284" anchor="ctr"/>
                </a:tc>
                <a:tc>
                  <a:txBody>
                    <a:bodyPr/>
                    <a:lstStyle/>
                    <a:p>
                      <a:r>
                        <a:rPr lang="en-US" sz="1400" dirty="0">
                          <a:latin typeface="Arial" panose="020B0604020202020204" pitchFamily="34" charset="0"/>
                          <a:cs typeface="Arial" panose="020B0604020202020204" pitchFamily="34" charset="0"/>
                        </a:rPr>
                        <a:t>IL-18 binding protein</a:t>
                      </a:r>
                    </a:p>
                  </a:txBody>
                  <a:tcPr marL="38573" marR="38573" marT="19284" marB="19284" anchor="ctr"/>
                </a:tc>
                <a:extLst>
                  <a:ext uri="{0D108BD9-81ED-4DB2-BD59-A6C34878D82A}">
                    <a16:rowId xmlns:a16="http://schemas.microsoft.com/office/drawing/2014/main" val="10006"/>
                  </a:ext>
                </a:extLst>
              </a:tr>
              <a:tr h="396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latin typeface="Arial" panose="020B0604020202020204" pitchFamily="34" charset="0"/>
                          <a:cs typeface="Arial" panose="020B0604020202020204" pitchFamily="34" charset="0"/>
                        </a:rPr>
                        <a:t>Primary HLH</a:t>
                      </a:r>
                    </a:p>
                  </a:txBody>
                  <a:tcPr marL="144000" marR="38573" marT="19284" marB="19284"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err="1">
                          <a:latin typeface="Arial" panose="020B0604020202020204" pitchFamily="34" charset="0"/>
                          <a:cs typeface="Arial" panose="020B0604020202020204" pitchFamily="34" charset="0"/>
                        </a:rPr>
                        <a:t>Emapalumab</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ruxolitinib</a:t>
                      </a:r>
                      <a:endParaRPr lang="en-US" sz="1400" dirty="0">
                        <a:latin typeface="Arial" panose="020B0604020202020204" pitchFamily="34" charset="0"/>
                        <a:cs typeface="Arial" panose="020B0604020202020204" pitchFamily="34" charset="0"/>
                      </a:endParaRPr>
                    </a:p>
                  </a:txBody>
                  <a:tcPr marL="38573" marR="38573" marT="19284" marB="19284" anchor="ctr"/>
                </a:tc>
                <a:extLst>
                  <a:ext uri="{0D108BD9-81ED-4DB2-BD59-A6C34878D82A}">
                    <a16:rowId xmlns:a16="http://schemas.microsoft.com/office/drawing/2014/main" val="1460406123"/>
                  </a:ext>
                </a:extLst>
              </a:tr>
            </a:tbl>
          </a:graphicData>
        </a:graphic>
      </p:graphicFrame>
      <p:pic>
        <p:nvPicPr>
          <p:cNvPr id="7" name="Imagen 6">
            <a:extLst>
              <a:ext uri="{FF2B5EF4-FFF2-40B4-BE49-F238E27FC236}">
                <a16:creationId xmlns:a16="http://schemas.microsoft.com/office/drawing/2014/main" id="{7118B28D-261C-432B-A33C-903981246A1D}"/>
              </a:ext>
            </a:extLst>
          </p:cNvPr>
          <p:cNvPicPr>
            <a:picLocks noChangeAspect="1"/>
          </p:cNvPicPr>
          <p:nvPr/>
        </p:nvPicPr>
        <p:blipFill>
          <a:blip r:embed="rId4"/>
          <a:stretch>
            <a:fillRect/>
          </a:stretch>
        </p:blipFill>
        <p:spPr>
          <a:xfrm>
            <a:off x="7357731" y="2579737"/>
            <a:ext cx="3499118" cy="4064209"/>
          </a:xfrm>
          <a:prstGeom prst="rect">
            <a:avLst/>
          </a:prstGeom>
        </p:spPr>
      </p:pic>
    </p:spTree>
    <p:extLst>
      <p:ext uri="{BB962C8B-B14F-4D97-AF65-F5344CB8AC3E}">
        <p14:creationId xmlns:p14="http://schemas.microsoft.com/office/powerpoint/2010/main" val="2108221041"/>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descr="Una caricatura de una persona&#10;&#10;Descripción generada automáticamente con confianza baja">
            <a:extLst>
              <a:ext uri="{FF2B5EF4-FFF2-40B4-BE49-F238E27FC236}">
                <a16:creationId xmlns:a16="http://schemas.microsoft.com/office/drawing/2014/main" id="{2C543872-7FF2-7DF1-9BA3-6E890846CE1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7521" y="1794439"/>
            <a:ext cx="1037167" cy="1008112"/>
          </a:xfrm>
          <a:prstGeom prst="rect">
            <a:avLst/>
          </a:prstGeom>
        </p:spPr>
      </p:pic>
      <p:sp>
        <p:nvSpPr>
          <p:cNvPr id="3" name="Rectángulo redondeado 44">
            <a:extLst>
              <a:ext uri="{FF2B5EF4-FFF2-40B4-BE49-F238E27FC236}">
                <a16:creationId xmlns:a16="http://schemas.microsoft.com/office/drawing/2014/main" id="{F14798AE-271D-D91B-349C-22B5BB085842}"/>
              </a:ext>
            </a:extLst>
          </p:cNvPr>
          <p:cNvSpPr/>
          <p:nvPr/>
        </p:nvSpPr>
        <p:spPr>
          <a:xfrm>
            <a:off x="0" y="2878253"/>
            <a:ext cx="1872208" cy="783186"/>
          </a:xfrm>
          <a:prstGeom prst="roundRect">
            <a:avLst/>
          </a:prstGeom>
          <a:noFill/>
          <a:ln w="25400" cap="flat" cmpd="sng" algn="ctr">
            <a:noFill/>
            <a:prstDash val="solid"/>
          </a:ln>
          <a:effectLst/>
        </p:spPr>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en-US" b="1" i="0" u="none" strike="noStrike" kern="0" cap="none" spc="0" normalizeH="0" baseline="0" noProof="0" dirty="0">
                <a:ln>
                  <a:noFill/>
                </a:ln>
                <a:solidFill>
                  <a:srgbClr val="7030A0"/>
                </a:solidFill>
                <a:effectLst/>
                <a:uLnTx/>
                <a:uFillTx/>
                <a:ea typeface="+mn-ea"/>
                <a:cs typeface="+mn-cs"/>
              </a:rPr>
              <a:t>151 B-CLPD patients with SID</a:t>
            </a:r>
          </a:p>
        </p:txBody>
      </p:sp>
      <p:sp>
        <p:nvSpPr>
          <p:cNvPr id="4" name="Flecha derecha 45">
            <a:extLst>
              <a:ext uri="{FF2B5EF4-FFF2-40B4-BE49-F238E27FC236}">
                <a16:creationId xmlns:a16="http://schemas.microsoft.com/office/drawing/2014/main" id="{36812479-09A9-E986-246E-46760874B49E}"/>
              </a:ext>
            </a:extLst>
          </p:cNvPr>
          <p:cNvSpPr/>
          <p:nvPr/>
        </p:nvSpPr>
        <p:spPr>
          <a:xfrm>
            <a:off x="1641656" y="2082471"/>
            <a:ext cx="2497487" cy="651766"/>
          </a:xfrm>
          <a:prstGeom prst="rightArrow">
            <a:avLst/>
          </a:prstGeom>
          <a:solidFill>
            <a:srgbClr val="78206E">
              <a:alpha val="14902"/>
            </a:srgbClr>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rPr>
              <a:t>CVID ESID Criteria</a:t>
            </a:r>
          </a:p>
        </p:txBody>
      </p:sp>
      <p:sp>
        <p:nvSpPr>
          <p:cNvPr id="5" name="Rectángulo redondeado 46">
            <a:extLst>
              <a:ext uri="{FF2B5EF4-FFF2-40B4-BE49-F238E27FC236}">
                <a16:creationId xmlns:a16="http://schemas.microsoft.com/office/drawing/2014/main" id="{5AB0E806-134B-1828-FEAC-79E088315EAE}"/>
              </a:ext>
            </a:extLst>
          </p:cNvPr>
          <p:cNvSpPr/>
          <p:nvPr/>
        </p:nvSpPr>
        <p:spPr>
          <a:xfrm>
            <a:off x="1561552" y="2589325"/>
            <a:ext cx="2417317" cy="651765"/>
          </a:xfrm>
          <a:prstGeom prst="roundRect">
            <a:avLst/>
          </a:prstGeom>
          <a:noFill/>
          <a:ln w="25400" cap="flat" cmpd="sng" algn="ctr">
            <a:noFill/>
            <a:prstDash val="solid"/>
          </a:ln>
          <a:effectLst/>
        </p:spPr>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effectLst/>
                <a:uLnTx/>
                <a:uFillTx/>
                <a:ea typeface="+mn-ea"/>
                <a:cs typeface="+mn-cs"/>
              </a:rPr>
              <a:t>1. Increased susceptibility to infection (prior B-CLPD) </a:t>
            </a:r>
          </a:p>
        </p:txBody>
      </p:sp>
      <p:sp>
        <p:nvSpPr>
          <p:cNvPr id="6" name="Rectángulo redondeado 47">
            <a:extLst>
              <a:ext uri="{FF2B5EF4-FFF2-40B4-BE49-F238E27FC236}">
                <a16:creationId xmlns:a16="http://schemas.microsoft.com/office/drawing/2014/main" id="{58A676B0-8292-7ED4-A9EC-C3C2B463B0F3}"/>
              </a:ext>
            </a:extLst>
          </p:cNvPr>
          <p:cNvSpPr/>
          <p:nvPr/>
        </p:nvSpPr>
        <p:spPr>
          <a:xfrm>
            <a:off x="1641656" y="3269846"/>
            <a:ext cx="2230739" cy="572221"/>
          </a:xfrm>
          <a:prstGeom prst="roundRect">
            <a:avLst/>
          </a:prstGeom>
          <a:noFill/>
          <a:ln w="25400" cap="flat" cmpd="sng" algn="ctr">
            <a:noFill/>
            <a:prstDash val="solid"/>
          </a:ln>
          <a:effectLst/>
        </p:spPr>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effectLst/>
                <a:uLnTx/>
                <a:uFillTx/>
                <a:ea typeface="+mn-ea"/>
                <a:cs typeface="+mn-cs"/>
              </a:rPr>
              <a:t>2. Marked decrease of IgG &amp; IgA</a:t>
            </a:r>
          </a:p>
        </p:txBody>
      </p:sp>
      <p:pic>
        <p:nvPicPr>
          <p:cNvPr id="7" name="Imagen 6" descr="Un dibujo de una persona&#10;&#10;Descripción generada automáticamente con confianza baja">
            <a:extLst>
              <a:ext uri="{FF2B5EF4-FFF2-40B4-BE49-F238E27FC236}">
                <a16:creationId xmlns:a16="http://schemas.microsoft.com/office/drawing/2014/main" id="{F05DC2B7-2F98-B7C5-7C8F-5F1CE5E1F9A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94951" y="1820381"/>
            <a:ext cx="854968" cy="1025962"/>
          </a:xfrm>
          <a:prstGeom prst="rect">
            <a:avLst/>
          </a:prstGeom>
        </p:spPr>
      </p:pic>
      <p:sp>
        <p:nvSpPr>
          <p:cNvPr id="8" name="Rectángulo redondeado 49">
            <a:extLst>
              <a:ext uri="{FF2B5EF4-FFF2-40B4-BE49-F238E27FC236}">
                <a16:creationId xmlns:a16="http://schemas.microsoft.com/office/drawing/2014/main" id="{9D32F66E-7965-1F65-0289-1E76C8D0CDF0}"/>
              </a:ext>
            </a:extLst>
          </p:cNvPr>
          <p:cNvSpPr/>
          <p:nvPr/>
        </p:nvSpPr>
        <p:spPr>
          <a:xfrm>
            <a:off x="3886647" y="2762796"/>
            <a:ext cx="2294699" cy="455437"/>
          </a:xfrm>
          <a:prstGeom prst="roundRect">
            <a:avLst/>
          </a:prstGeom>
          <a:noFill/>
          <a:ln w="25400" cap="flat" cmpd="sng" algn="ctr">
            <a:noFill/>
            <a:prstDash val="solid"/>
          </a:ln>
          <a:effectLst/>
        </p:spPr>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a:ln>
                  <a:noFill/>
                </a:ln>
                <a:effectLst/>
                <a:uLnTx/>
                <a:uFillTx/>
                <a:ea typeface="+mn-ea"/>
                <a:cs typeface="+mn-cs"/>
              </a:rPr>
              <a:t>110 “Suspected-PID”</a:t>
            </a:r>
          </a:p>
        </p:txBody>
      </p:sp>
      <p:pic>
        <p:nvPicPr>
          <p:cNvPr id="9" name="Imagen 8" descr="Imagen que contiene juguete, lego, dibujo&#10;&#10;Descripción generada automáticamente">
            <a:extLst>
              <a:ext uri="{FF2B5EF4-FFF2-40B4-BE49-F238E27FC236}">
                <a16:creationId xmlns:a16="http://schemas.microsoft.com/office/drawing/2014/main" id="{E8CBDB78-5B13-20E7-D191-4B3E46E32AB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82082" y="1829786"/>
            <a:ext cx="808188" cy="1025963"/>
          </a:xfrm>
          <a:prstGeom prst="rect">
            <a:avLst/>
          </a:prstGeom>
        </p:spPr>
      </p:pic>
      <p:sp>
        <p:nvSpPr>
          <p:cNvPr id="10" name="Rectángulo redondeado 51">
            <a:extLst>
              <a:ext uri="{FF2B5EF4-FFF2-40B4-BE49-F238E27FC236}">
                <a16:creationId xmlns:a16="http://schemas.microsoft.com/office/drawing/2014/main" id="{B6EBB447-422C-ECB7-C6F9-D51A1813A6DC}"/>
              </a:ext>
            </a:extLst>
          </p:cNvPr>
          <p:cNvSpPr/>
          <p:nvPr/>
        </p:nvSpPr>
        <p:spPr>
          <a:xfrm>
            <a:off x="6446816" y="2915208"/>
            <a:ext cx="1313837" cy="223009"/>
          </a:xfrm>
          <a:prstGeom prst="roundRect">
            <a:avLst/>
          </a:prstGeom>
          <a:noFill/>
          <a:ln w="25400" cap="flat" cmpd="sng" algn="ctr">
            <a:noFill/>
            <a:prstDash val="solid"/>
          </a:ln>
          <a:effectLst/>
        </p:spPr>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a:ln>
                  <a:noFill/>
                </a:ln>
                <a:effectLst/>
                <a:uLnTx/>
                <a:uFillTx/>
                <a:ea typeface="+mn-ea"/>
                <a:cs typeface="+mn-cs"/>
              </a:rPr>
              <a:t>41 “SID”</a:t>
            </a:r>
          </a:p>
        </p:txBody>
      </p:sp>
      <p:sp>
        <p:nvSpPr>
          <p:cNvPr id="11" name="Cruz 10">
            <a:extLst>
              <a:ext uri="{FF2B5EF4-FFF2-40B4-BE49-F238E27FC236}">
                <a16:creationId xmlns:a16="http://schemas.microsoft.com/office/drawing/2014/main" id="{D83B1F51-2AEE-5B61-E3EB-0AA81B26657A}"/>
              </a:ext>
            </a:extLst>
          </p:cNvPr>
          <p:cNvSpPr/>
          <p:nvPr/>
        </p:nvSpPr>
        <p:spPr>
          <a:xfrm>
            <a:off x="5956298" y="2154792"/>
            <a:ext cx="360040" cy="357139"/>
          </a:xfrm>
          <a:prstGeom prst="plus">
            <a:avLst>
              <a:gd name="adj" fmla="val 36544"/>
            </a:avLst>
          </a:prstGeom>
          <a:noFill/>
          <a:ln w="25400" cap="flat" cmpd="sng" algn="ctr">
            <a:solidFill>
              <a:srgbClr val="7030A0"/>
            </a:solidFill>
            <a:prstDash val="solid"/>
          </a:ln>
          <a:effectLst/>
        </p:spPr>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prstClr val="white"/>
              </a:solidFill>
              <a:effectLst/>
              <a:uLnTx/>
              <a:uFillTx/>
              <a:ea typeface="+mn-ea"/>
              <a:cs typeface="+mn-cs"/>
            </a:endParaRPr>
          </a:p>
        </p:txBody>
      </p:sp>
      <p:sp>
        <p:nvSpPr>
          <p:cNvPr id="12" name="Cerrar corchete 11">
            <a:extLst>
              <a:ext uri="{FF2B5EF4-FFF2-40B4-BE49-F238E27FC236}">
                <a16:creationId xmlns:a16="http://schemas.microsoft.com/office/drawing/2014/main" id="{C364AC8F-88F4-B0F1-4016-B397F83441A2}"/>
              </a:ext>
            </a:extLst>
          </p:cNvPr>
          <p:cNvSpPr/>
          <p:nvPr/>
        </p:nvSpPr>
        <p:spPr>
          <a:xfrm rot="5400000">
            <a:off x="5752404" y="1342863"/>
            <a:ext cx="142492" cy="3582278"/>
          </a:xfrm>
          <a:prstGeom prst="rightBracket">
            <a:avLst/>
          </a:prstGeom>
          <a:noFill/>
          <a:ln w="38100" cap="flat" cmpd="sng" algn="ctr">
            <a:solidFill>
              <a:srgbClr val="7030A0"/>
            </a:solidFill>
            <a:prstDash val="solid"/>
          </a:ln>
          <a:effectLst/>
        </p:spPr>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prstClr val="black"/>
              </a:solidFill>
              <a:effectLst/>
              <a:uLnTx/>
              <a:uFillTx/>
              <a:ea typeface="+mn-ea"/>
              <a:cs typeface="+mn-cs"/>
            </a:endParaRPr>
          </a:p>
        </p:txBody>
      </p:sp>
      <p:sp>
        <p:nvSpPr>
          <p:cNvPr id="13" name="Rectángulo redondeado 54">
            <a:extLst>
              <a:ext uri="{FF2B5EF4-FFF2-40B4-BE49-F238E27FC236}">
                <a16:creationId xmlns:a16="http://schemas.microsoft.com/office/drawing/2014/main" id="{3C20D5F5-79A1-43B5-F7F8-3E1F2EE9EFC4}"/>
              </a:ext>
            </a:extLst>
          </p:cNvPr>
          <p:cNvSpPr/>
          <p:nvPr/>
        </p:nvSpPr>
        <p:spPr>
          <a:xfrm>
            <a:off x="4032511" y="3316512"/>
            <a:ext cx="3582278" cy="344927"/>
          </a:xfrm>
          <a:prstGeom prst="roundRect">
            <a:avLst/>
          </a:prstGeom>
          <a:noFill/>
          <a:ln w="25400" cap="flat" cmpd="sng" algn="ctr">
            <a:noFill/>
            <a:prstDash val="solid"/>
          </a:ln>
          <a:effectLst/>
        </p:spPr>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en-US" b="1" i="0" u="none" strike="noStrike" kern="0" cap="none" spc="0" normalizeH="0" baseline="0" noProof="0" dirty="0">
                <a:ln>
                  <a:noFill/>
                </a:ln>
                <a:effectLst/>
                <a:uLnTx/>
                <a:uFillTx/>
                <a:ea typeface="+mn-ea"/>
                <a:cs typeface="+mn-cs"/>
              </a:rPr>
              <a:t>37 variables </a:t>
            </a:r>
          </a:p>
          <a:p>
            <a:pPr marL="0" marR="0" lvl="0" indent="0" algn="ctr" defTabSz="914400" rtl="1"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effectLst/>
                <a:uLnTx/>
                <a:uFillTx/>
                <a:ea typeface="+mn-ea"/>
                <a:cs typeface="+mn-cs"/>
              </a:rPr>
              <a:t>(19 clinical and 18 analytical)</a:t>
            </a:r>
          </a:p>
        </p:txBody>
      </p:sp>
      <p:sp>
        <p:nvSpPr>
          <p:cNvPr id="14" name="Rectángulo redondeado 56">
            <a:extLst>
              <a:ext uri="{FF2B5EF4-FFF2-40B4-BE49-F238E27FC236}">
                <a16:creationId xmlns:a16="http://schemas.microsoft.com/office/drawing/2014/main" id="{05A08C72-33FA-FC1B-37EA-04BE1E7F3CA7}"/>
              </a:ext>
            </a:extLst>
          </p:cNvPr>
          <p:cNvSpPr/>
          <p:nvPr/>
        </p:nvSpPr>
        <p:spPr>
          <a:xfrm>
            <a:off x="4812219" y="4055491"/>
            <a:ext cx="2022861" cy="344927"/>
          </a:xfrm>
          <a:prstGeom prst="roundRect">
            <a:avLst/>
          </a:prstGeom>
          <a:noFill/>
          <a:ln w="25400" cap="flat" cmpd="sng" algn="ctr">
            <a:noFill/>
            <a:prstDash val="solid"/>
          </a:ln>
          <a:effectLst/>
        </p:spPr>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a:ln>
                  <a:noFill/>
                </a:ln>
                <a:effectLst/>
                <a:uLnTx/>
                <a:uFillTx/>
                <a:ea typeface="+mn-ea"/>
                <a:cs typeface="+mn-cs"/>
              </a:rPr>
              <a:t>Bivariate analysis</a:t>
            </a:r>
          </a:p>
        </p:txBody>
      </p:sp>
      <p:sp>
        <p:nvSpPr>
          <p:cNvPr id="15" name="Rectángulo redondeado 58">
            <a:extLst>
              <a:ext uri="{FF2B5EF4-FFF2-40B4-BE49-F238E27FC236}">
                <a16:creationId xmlns:a16="http://schemas.microsoft.com/office/drawing/2014/main" id="{147C301B-7B4F-CBAD-A514-B6D3FBB405CE}"/>
              </a:ext>
            </a:extLst>
          </p:cNvPr>
          <p:cNvSpPr/>
          <p:nvPr/>
        </p:nvSpPr>
        <p:spPr>
          <a:xfrm>
            <a:off x="6316338" y="4626808"/>
            <a:ext cx="3159430" cy="863345"/>
          </a:xfrm>
          <a:prstGeom prst="roundRect">
            <a:avLst/>
          </a:prstGeom>
          <a:noFill/>
          <a:ln w="25400" cap="flat" cmpd="sng" algn="ctr">
            <a:noFill/>
            <a:prstDash val="solid"/>
          </a:ln>
          <a:effectLst/>
        </p:spPr>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a:ln>
                  <a:noFill/>
                </a:ln>
                <a:effectLst/>
                <a:uLnTx/>
                <a:uFillTx/>
                <a:ea typeface="+mn-ea"/>
                <a:cs typeface="+mn-cs"/>
              </a:rPr>
              <a:t>Logistic regression model and unsupervised machine learning algorithm (</a:t>
            </a:r>
            <a:r>
              <a:rPr kumimoji="0" lang="en-US" sz="1600" b="1" i="1" u="none" strike="noStrike" kern="0" cap="none" spc="0" normalizeH="0" baseline="0" noProof="0" dirty="0">
                <a:ln>
                  <a:noFill/>
                </a:ln>
                <a:effectLst/>
                <a:uLnTx/>
                <a:uFillTx/>
                <a:ea typeface="+mn-ea"/>
                <a:cs typeface="+mn-cs"/>
              </a:rPr>
              <a:t>Rpart) </a:t>
            </a:r>
          </a:p>
        </p:txBody>
      </p:sp>
      <p:sp>
        <p:nvSpPr>
          <p:cNvPr id="16" name="Rectángulo redondeado 60">
            <a:extLst>
              <a:ext uri="{FF2B5EF4-FFF2-40B4-BE49-F238E27FC236}">
                <a16:creationId xmlns:a16="http://schemas.microsoft.com/office/drawing/2014/main" id="{EE4E1479-90F2-511F-A034-AE5AD58B49D8}"/>
              </a:ext>
            </a:extLst>
          </p:cNvPr>
          <p:cNvSpPr/>
          <p:nvPr/>
        </p:nvSpPr>
        <p:spPr>
          <a:xfrm>
            <a:off x="8671275" y="4055490"/>
            <a:ext cx="3388711" cy="344927"/>
          </a:xfrm>
          <a:prstGeom prst="roundRect">
            <a:avLst/>
          </a:prstGeom>
          <a:noFill/>
          <a:ln w="25400" cap="flat" cmpd="sng" algn="ctr">
            <a:noFill/>
            <a:prstDash val="solid"/>
          </a:ln>
          <a:effectLst/>
        </p:spPr>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en-US" sz="1600" i="0" u="none" strike="noStrike" kern="0" cap="none" spc="0" normalizeH="0" baseline="0" noProof="0" dirty="0">
                <a:ln>
                  <a:noFill/>
                </a:ln>
                <a:effectLst/>
                <a:uLnTx/>
                <a:uFillTx/>
                <a:ea typeface="+mn-ea"/>
                <a:cs typeface="+mn-cs"/>
              </a:rPr>
              <a:t>Statistically significant variables</a:t>
            </a:r>
          </a:p>
        </p:txBody>
      </p:sp>
      <p:sp>
        <p:nvSpPr>
          <p:cNvPr id="17" name="Rectángulo redondeado 63">
            <a:extLst>
              <a:ext uri="{FF2B5EF4-FFF2-40B4-BE49-F238E27FC236}">
                <a16:creationId xmlns:a16="http://schemas.microsoft.com/office/drawing/2014/main" id="{06CA1949-F33F-CAB3-DC6B-416C6C903382}"/>
              </a:ext>
            </a:extLst>
          </p:cNvPr>
          <p:cNvSpPr/>
          <p:nvPr/>
        </p:nvSpPr>
        <p:spPr>
          <a:xfrm>
            <a:off x="6417296" y="5716543"/>
            <a:ext cx="3401617" cy="446013"/>
          </a:xfrm>
          <a:prstGeom prst="roundRect">
            <a:avLst/>
          </a:prstGeom>
          <a:solidFill>
            <a:srgbClr val="78206E">
              <a:alpha val="14902"/>
            </a:srgbClr>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rPr>
              <a:t>Diagnostic Tree Decision Model </a:t>
            </a:r>
          </a:p>
        </p:txBody>
      </p:sp>
      <p:cxnSp>
        <p:nvCxnSpPr>
          <p:cNvPr id="18" name="Conector recto de flecha 17">
            <a:extLst>
              <a:ext uri="{FF2B5EF4-FFF2-40B4-BE49-F238E27FC236}">
                <a16:creationId xmlns:a16="http://schemas.microsoft.com/office/drawing/2014/main" id="{AFA4D25A-040C-8C86-3E32-595026DBBF38}"/>
              </a:ext>
            </a:extLst>
          </p:cNvPr>
          <p:cNvCxnSpPr>
            <a:cxnSpLocks/>
          </p:cNvCxnSpPr>
          <p:nvPr/>
        </p:nvCxnSpPr>
        <p:spPr>
          <a:xfrm>
            <a:off x="5823650" y="3714604"/>
            <a:ext cx="0" cy="394052"/>
          </a:xfrm>
          <a:prstGeom prst="straightConnector1">
            <a:avLst/>
          </a:prstGeom>
          <a:ln>
            <a:solidFill>
              <a:srgbClr val="7030A0"/>
            </a:solidFill>
            <a:tailEnd type="triangle"/>
          </a:ln>
        </p:spPr>
        <p:style>
          <a:lnRef idx="2">
            <a:schemeClr val="accent1"/>
          </a:lnRef>
          <a:fillRef idx="0">
            <a:schemeClr val="accent1"/>
          </a:fillRef>
          <a:effectRef idx="1">
            <a:schemeClr val="accent1"/>
          </a:effectRef>
          <a:fontRef idx="minor">
            <a:schemeClr val="tx1"/>
          </a:fontRef>
        </p:style>
      </p:cxnSp>
      <p:cxnSp>
        <p:nvCxnSpPr>
          <p:cNvPr id="19" name="Conector recto de flecha 18">
            <a:extLst>
              <a:ext uri="{FF2B5EF4-FFF2-40B4-BE49-F238E27FC236}">
                <a16:creationId xmlns:a16="http://schemas.microsoft.com/office/drawing/2014/main" id="{55F5AADF-212A-D722-5208-878255FB932F}"/>
              </a:ext>
            </a:extLst>
          </p:cNvPr>
          <p:cNvCxnSpPr>
            <a:cxnSpLocks/>
            <a:stCxn id="14" idx="3"/>
            <a:endCxn id="16" idx="1"/>
          </p:cNvCxnSpPr>
          <p:nvPr/>
        </p:nvCxnSpPr>
        <p:spPr>
          <a:xfrm flipV="1">
            <a:off x="6835080" y="4227954"/>
            <a:ext cx="1836195" cy="1"/>
          </a:xfrm>
          <a:prstGeom prst="straightConnector1">
            <a:avLst/>
          </a:prstGeom>
          <a:ln>
            <a:solidFill>
              <a:srgbClr val="7030A0"/>
            </a:solidFill>
            <a:tailEnd type="triangle"/>
          </a:ln>
        </p:spPr>
        <p:style>
          <a:lnRef idx="2">
            <a:schemeClr val="accent1"/>
          </a:lnRef>
          <a:fillRef idx="0">
            <a:schemeClr val="accent1"/>
          </a:fillRef>
          <a:effectRef idx="1">
            <a:schemeClr val="accent1"/>
          </a:effectRef>
          <a:fontRef idx="minor">
            <a:schemeClr val="tx1"/>
          </a:fontRef>
        </p:style>
      </p:cxnSp>
      <p:cxnSp>
        <p:nvCxnSpPr>
          <p:cNvPr id="20" name="Conector angular 76">
            <a:extLst>
              <a:ext uri="{FF2B5EF4-FFF2-40B4-BE49-F238E27FC236}">
                <a16:creationId xmlns:a16="http://schemas.microsoft.com/office/drawing/2014/main" id="{9A04D9F3-AB03-1DF5-56E5-7F260A6E66B9}"/>
              </a:ext>
            </a:extLst>
          </p:cNvPr>
          <p:cNvCxnSpPr>
            <a:cxnSpLocks/>
            <a:stCxn id="14" idx="2"/>
            <a:endCxn id="15" idx="1"/>
          </p:cNvCxnSpPr>
          <p:nvPr/>
        </p:nvCxnSpPr>
        <p:spPr>
          <a:xfrm rot="16200000" flipH="1">
            <a:off x="5740963" y="4483105"/>
            <a:ext cx="658063" cy="492688"/>
          </a:xfrm>
          <a:prstGeom prst="bentConnector2">
            <a:avLst/>
          </a:prstGeom>
          <a:ln>
            <a:solidFill>
              <a:srgbClr val="7030A0"/>
            </a:solidFill>
            <a:tailEnd type="triangle"/>
          </a:ln>
        </p:spPr>
        <p:style>
          <a:lnRef idx="2">
            <a:schemeClr val="accent1"/>
          </a:lnRef>
          <a:fillRef idx="0">
            <a:schemeClr val="accent1"/>
          </a:fillRef>
          <a:effectRef idx="1">
            <a:schemeClr val="accent1"/>
          </a:effectRef>
          <a:fontRef idx="minor">
            <a:schemeClr val="tx1"/>
          </a:fontRef>
        </p:style>
      </p:cxnSp>
      <p:cxnSp>
        <p:nvCxnSpPr>
          <p:cNvPr id="21" name="Conector angular 79">
            <a:extLst>
              <a:ext uri="{FF2B5EF4-FFF2-40B4-BE49-F238E27FC236}">
                <a16:creationId xmlns:a16="http://schemas.microsoft.com/office/drawing/2014/main" id="{2D53D12C-5056-8709-5E0B-3A3AB4DAC6BC}"/>
              </a:ext>
            </a:extLst>
          </p:cNvPr>
          <p:cNvCxnSpPr>
            <a:cxnSpLocks/>
            <a:stCxn id="16" idx="2"/>
            <a:endCxn id="15" idx="3"/>
          </p:cNvCxnSpPr>
          <p:nvPr/>
        </p:nvCxnSpPr>
        <p:spPr>
          <a:xfrm rot="5400000">
            <a:off x="9591668" y="4284518"/>
            <a:ext cx="658064" cy="889863"/>
          </a:xfrm>
          <a:prstGeom prst="bentConnector2">
            <a:avLst/>
          </a:prstGeom>
          <a:ln>
            <a:solidFill>
              <a:srgbClr val="7030A0"/>
            </a:solidFill>
            <a:tailEnd type="triangle"/>
          </a:ln>
        </p:spPr>
        <p:style>
          <a:lnRef idx="2">
            <a:schemeClr val="accent1"/>
          </a:lnRef>
          <a:fillRef idx="0">
            <a:schemeClr val="accent1"/>
          </a:fillRef>
          <a:effectRef idx="1">
            <a:schemeClr val="accent1"/>
          </a:effectRef>
          <a:fontRef idx="minor">
            <a:schemeClr val="tx1"/>
          </a:fontRef>
        </p:style>
      </p:cxnSp>
      <p:cxnSp>
        <p:nvCxnSpPr>
          <p:cNvPr id="22" name="Conector recto de flecha 21">
            <a:extLst>
              <a:ext uri="{FF2B5EF4-FFF2-40B4-BE49-F238E27FC236}">
                <a16:creationId xmlns:a16="http://schemas.microsoft.com/office/drawing/2014/main" id="{4083CAB1-7C82-0972-EC76-3B1729E80CC7}"/>
              </a:ext>
            </a:extLst>
          </p:cNvPr>
          <p:cNvCxnSpPr>
            <a:cxnSpLocks/>
            <a:stCxn id="15" idx="2"/>
          </p:cNvCxnSpPr>
          <p:nvPr/>
        </p:nvCxnSpPr>
        <p:spPr>
          <a:xfrm>
            <a:off x="7896053" y="5490153"/>
            <a:ext cx="0" cy="170418"/>
          </a:xfrm>
          <a:prstGeom prst="straightConnector1">
            <a:avLst/>
          </a:prstGeom>
          <a:ln>
            <a:solidFill>
              <a:srgbClr val="7030A0"/>
            </a:solidFill>
            <a:tailEnd type="triangle"/>
          </a:ln>
        </p:spPr>
        <p:style>
          <a:lnRef idx="2">
            <a:schemeClr val="accent1"/>
          </a:lnRef>
          <a:fillRef idx="0">
            <a:schemeClr val="accent1"/>
          </a:fillRef>
          <a:effectRef idx="1">
            <a:schemeClr val="accent1"/>
          </a:effectRef>
          <a:fontRef idx="minor">
            <a:schemeClr val="tx1"/>
          </a:fontRef>
        </p:style>
      </p:cxnSp>
      <p:sp>
        <p:nvSpPr>
          <p:cNvPr id="23" name="Rectángulo redondeado 2">
            <a:extLst>
              <a:ext uri="{FF2B5EF4-FFF2-40B4-BE49-F238E27FC236}">
                <a16:creationId xmlns:a16="http://schemas.microsoft.com/office/drawing/2014/main" id="{1C878C5E-B3FD-7F45-9689-FDA42464AF7E}"/>
              </a:ext>
            </a:extLst>
          </p:cNvPr>
          <p:cNvSpPr/>
          <p:nvPr/>
        </p:nvSpPr>
        <p:spPr>
          <a:xfrm>
            <a:off x="1561552" y="882298"/>
            <a:ext cx="11012371" cy="672075"/>
          </a:xfrm>
          <a:prstGeom prst="roundRect">
            <a:avLst/>
          </a:prstGeom>
        </p:spPr>
        <p:txBody>
          <a:bodyPr vert="horz" wrap="square" lIns="91440" tIns="45720" rIns="91440" bIns="45720" rtlCol="0" anchor="ctr" anchorCtr="0">
            <a:noAutofit/>
          </a:bodyPr>
          <a:lstStyle/>
          <a:p>
            <a:pPr>
              <a:lnSpc>
                <a:spcPct val="90000"/>
              </a:lnSpc>
              <a:spcBef>
                <a:spcPct val="0"/>
              </a:spcBef>
              <a:spcAft>
                <a:spcPts val="600"/>
              </a:spcAft>
              <a:buClr>
                <a:schemeClr val="accent1"/>
              </a:buClr>
              <a:buFont typeface="Arial" panose="020B0604020202020204" pitchFamily="34" charset="0"/>
              <a:buNone/>
            </a:pPr>
            <a:r>
              <a:rPr lang="en-US" sz="3600" b="1" dirty="0">
                <a:solidFill>
                  <a:srgbClr val="3366CC"/>
                </a:solidFill>
                <a:latin typeface="Arial" panose="020B0604020202020204" pitchFamily="34" charset="0"/>
                <a:ea typeface="+mj-ea"/>
                <a:cs typeface="Arial" panose="020B0604020202020204" pitchFamily="34" charset="0"/>
              </a:rPr>
              <a:t>AI Model to Identify IEI in Patients with SID</a:t>
            </a:r>
          </a:p>
        </p:txBody>
      </p:sp>
    </p:spTree>
    <p:extLst>
      <p:ext uri="{BB962C8B-B14F-4D97-AF65-F5344CB8AC3E}">
        <p14:creationId xmlns:p14="http://schemas.microsoft.com/office/powerpoint/2010/main" val="2146849723"/>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3D23551C-6813-6F9E-2826-53D97C31C48A}"/>
              </a:ext>
            </a:extLst>
          </p:cNvPr>
          <p:cNvPicPr>
            <a:picLocks noChangeAspect="1"/>
          </p:cNvPicPr>
          <p:nvPr/>
        </p:nvPicPr>
        <p:blipFill>
          <a:blip r:embed="rId3"/>
          <a:stretch>
            <a:fillRect/>
          </a:stretch>
        </p:blipFill>
        <p:spPr>
          <a:xfrm>
            <a:off x="3473181" y="3291757"/>
            <a:ext cx="2234900" cy="1804077"/>
          </a:xfrm>
          <a:prstGeom prst="rect">
            <a:avLst/>
          </a:prstGeom>
        </p:spPr>
      </p:pic>
      <p:sp>
        <p:nvSpPr>
          <p:cNvPr id="4" name="CuadroTexto 3">
            <a:extLst>
              <a:ext uri="{FF2B5EF4-FFF2-40B4-BE49-F238E27FC236}">
                <a16:creationId xmlns:a16="http://schemas.microsoft.com/office/drawing/2014/main" id="{5222C8C5-023A-047A-C4FC-E33C7897EC8C}"/>
              </a:ext>
            </a:extLst>
          </p:cNvPr>
          <p:cNvSpPr txBox="1"/>
          <p:nvPr/>
        </p:nvSpPr>
        <p:spPr>
          <a:xfrm>
            <a:off x="3465685" y="5277995"/>
            <a:ext cx="2234901" cy="369332"/>
          </a:xfrm>
          <a:prstGeom prst="rect">
            <a:avLst/>
          </a:prstGeom>
          <a:noFill/>
        </p:spPr>
        <p:txBody>
          <a:bodyPr wrap="square" rtlCol="0">
            <a:spAutoFit/>
          </a:bodyPr>
          <a:lstStyle/>
          <a:p>
            <a:pPr algn="ctr"/>
            <a:r>
              <a:rPr lang="es-ES" dirty="0" err="1">
                <a:solidFill>
                  <a:schemeClr val="bg1"/>
                </a:solidFill>
                <a:latin typeface="Arial" panose="020B0604020202020204" pitchFamily="34" charset="0"/>
                <a:cs typeface="Arial" panose="020B0604020202020204" pitchFamily="34" charset="0"/>
              </a:rPr>
              <a:t>Bivariant</a:t>
            </a:r>
            <a:r>
              <a:rPr lang="es-ES" dirty="0">
                <a:solidFill>
                  <a:schemeClr val="bg1"/>
                </a:solidFill>
                <a:latin typeface="Arial" panose="020B0604020202020204" pitchFamily="34" charset="0"/>
                <a:cs typeface="Arial" panose="020B0604020202020204" pitchFamily="34" charset="0"/>
              </a:rPr>
              <a:t> </a:t>
            </a:r>
            <a:r>
              <a:rPr lang="es-ES" dirty="0" err="1">
                <a:solidFill>
                  <a:schemeClr val="bg1"/>
                </a:solidFill>
                <a:latin typeface="Arial" panose="020B0604020202020204" pitchFamily="34" charset="0"/>
                <a:cs typeface="Arial" panose="020B0604020202020204" pitchFamily="34" charset="0"/>
              </a:rPr>
              <a:t>analysis</a:t>
            </a:r>
            <a:endParaRPr lang="es-ES" dirty="0">
              <a:solidFill>
                <a:schemeClr val="bg1"/>
              </a:solidFill>
              <a:latin typeface="Arial" panose="020B0604020202020204" pitchFamily="34" charset="0"/>
              <a:cs typeface="Arial" panose="020B0604020202020204" pitchFamily="34" charset="0"/>
            </a:endParaRPr>
          </a:p>
        </p:txBody>
      </p:sp>
      <p:pic>
        <p:nvPicPr>
          <p:cNvPr id="6" name="Imagen 5">
            <a:extLst>
              <a:ext uri="{FF2B5EF4-FFF2-40B4-BE49-F238E27FC236}">
                <a16:creationId xmlns:a16="http://schemas.microsoft.com/office/drawing/2014/main" id="{69F2D2EA-7745-31F5-0E0F-77E9D1588AA5}"/>
              </a:ext>
            </a:extLst>
          </p:cNvPr>
          <p:cNvPicPr>
            <a:picLocks noChangeAspect="1"/>
          </p:cNvPicPr>
          <p:nvPr/>
        </p:nvPicPr>
        <p:blipFill>
          <a:blip r:embed="rId4"/>
          <a:srcRect t="29320"/>
          <a:stretch/>
        </p:blipFill>
        <p:spPr>
          <a:xfrm>
            <a:off x="2691986" y="3565110"/>
            <a:ext cx="892790" cy="1931816"/>
          </a:xfrm>
          <a:prstGeom prst="rect">
            <a:avLst/>
          </a:prstGeom>
        </p:spPr>
      </p:pic>
      <p:pic>
        <p:nvPicPr>
          <p:cNvPr id="8" name="Imagen 7">
            <a:extLst>
              <a:ext uri="{FF2B5EF4-FFF2-40B4-BE49-F238E27FC236}">
                <a16:creationId xmlns:a16="http://schemas.microsoft.com/office/drawing/2014/main" id="{D0257E37-07EA-DC4E-B147-65ABA26AD53A}"/>
              </a:ext>
            </a:extLst>
          </p:cNvPr>
          <p:cNvPicPr>
            <a:picLocks noChangeAspect="1"/>
          </p:cNvPicPr>
          <p:nvPr/>
        </p:nvPicPr>
        <p:blipFill>
          <a:blip r:embed="rId5"/>
          <a:stretch>
            <a:fillRect/>
          </a:stretch>
        </p:blipFill>
        <p:spPr>
          <a:xfrm>
            <a:off x="5556794" y="2932343"/>
            <a:ext cx="1179274" cy="2758658"/>
          </a:xfrm>
          <a:prstGeom prst="rect">
            <a:avLst/>
          </a:prstGeom>
        </p:spPr>
      </p:pic>
      <p:sp>
        <p:nvSpPr>
          <p:cNvPr id="2" name="Rectángulo redondeado 2">
            <a:extLst>
              <a:ext uri="{FF2B5EF4-FFF2-40B4-BE49-F238E27FC236}">
                <a16:creationId xmlns:a16="http://schemas.microsoft.com/office/drawing/2014/main" id="{98959DF5-BDB8-00FA-0F52-74730B71AE8F}"/>
              </a:ext>
            </a:extLst>
          </p:cNvPr>
          <p:cNvSpPr/>
          <p:nvPr/>
        </p:nvSpPr>
        <p:spPr>
          <a:xfrm>
            <a:off x="1589314" y="108194"/>
            <a:ext cx="10163609" cy="672075"/>
          </a:xfrm>
          <a:prstGeom prst="roundRect">
            <a:avLst/>
          </a:prstGeom>
        </p:spPr>
        <p:txBody>
          <a:bodyPr vert="horz" wrap="square" lIns="91440" tIns="45720" rIns="91440" bIns="45720" rtlCol="0" anchor="ctr" anchorCtr="0">
            <a:noAutofit/>
          </a:bodyPr>
          <a:lstStyle/>
          <a:p>
            <a:pPr>
              <a:lnSpc>
                <a:spcPct val="90000"/>
              </a:lnSpc>
              <a:spcBef>
                <a:spcPct val="0"/>
              </a:spcBef>
              <a:buClr>
                <a:schemeClr val="accent1"/>
              </a:buClr>
            </a:pPr>
            <a:r>
              <a:rPr lang="en-US" sz="2800" b="1" dirty="0">
                <a:solidFill>
                  <a:schemeClr val="bg1">
                    <a:lumMod val="85000"/>
                  </a:schemeClr>
                </a:solidFill>
                <a:latin typeface="Arial" panose="020B0604020202020204" pitchFamily="34" charset="0"/>
                <a:ea typeface="+mj-ea"/>
                <a:cs typeface="Arial" panose="020B0604020202020204" pitchFamily="34" charset="0"/>
              </a:rPr>
              <a:t>AI Model to Identify IEI in Patients with SID</a:t>
            </a:r>
          </a:p>
        </p:txBody>
      </p:sp>
      <p:pic>
        <p:nvPicPr>
          <p:cNvPr id="5" name="Imagen 4" descr="Una caricatura de una persona&#10;&#10;Descripción generada automáticamente con confianza baja">
            <a:extLst>
              <a:ext uri="{FF2B5EF4-FFF2-40B4-BE49-F238E27FC236}">
                <a16:creationId xmlns:a16="http://schemas.microsoft.com/office/drawing/2014/main" id="{1967C0FC-75DE-DBD0-455E-68F2CCED5C5B}"/>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6107" b="89695" l="9796" r="89796">
                        <a14:foregroundMark x1="44898" y1="7634" x2="44898" y2="7634"/>
                        <a14:foregroundMark x1="68571" y1="6107" x2="68571" y2="6107"/>
                        <a14:foregroundMark x1="68571" y1="6107" x2="68571" y2="6107"/>
                        <a14:foregroundMark x1="31020" y1="14504" x2="31020" y2="14504"/>
                        <a14:foregroundMark x1="72653" y1="54198" x2="72653" y2="54198"/>
                      </a14:backgroundRemoval>
                    </a14:imgEffect>
                  </a14:imgLayer>
                </a14:imgProps>
              </a:ext>
              <a:ext uri="{28A0092B-C50C-407E-A947-70E740481C1C}">
                <a14:useLocalDpi xmlns:a14="http://schemas.microsoft.com/office/drawing/2010/main" val="0"/>
              </a:ext>
            </a:extLst>
          </a:blip>
          <a:stretch>
            <a:fillRect/>
          </a:stretch>
        </p:blipFill>
        <p:spPr>
          <a:xfrm>
            <a:off x="208738" y="1138985"/>
            <a:ext cx="1526093" cy="1483341"/>
          </a:xfrm>
          <a:prstGeom prst="rect">
            <a:avLst/>
          </a:prstGeom>
        </p:spPr>
      </p:pic>
      <p:sp>
        <p:nvSpPr>
          <p:cNvPr id="7" name="Rectángulo redondeado 44">
            <a:extLst>
              <a:ext uri="{FF2B5EF4-FFF2-40B4-BE49-F238E27FC236}">
                <a16:creationId xmlns:a16="http://schemas.microsoft.com/office/drawing/2014/main" id="{68BE55DB-2306-2B3D-A7AF-3FAD02B26B2B}"/>
              </a:ext>
            </a:extLst>
          </p:cNvPr>
          <p:cNvSpPr/>
          <p:nvPr/>
        </p:nvSpPr>
        <p:spPr>
          <a:xfrm>
            <a:off x="0" y="2622326"/>
            <a:ext cx="1872208" cy="783186"/>
          </a:xfrm>
          <a:prstGeom prst="roundRect">
            <a:avLst/>
          </a:prstGeom>
          <a:noFill/>
          <a:ln w="25400" cap="flat" cmpd="sng" algn="ctr">
            <a:noFill/>
            <a:prstDash val="solid"/>
          </a:ln>
          <a:effectLst/>
        </p:spPr>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en-US" b="1" i="0" u="none" strike="noStrike" kern="0" cap="none" spc="0" normalizeH="0" baseline="0" noProof="0" dirty="0">
                <a:ln>
                  <a:noFill/>
                </a:ln>
                <a:solidFill>
                  <a:schemeClr val="bg1"/>
                </a:solidFill>
                <a:effectLst/>
                <a:uLnTx/>
                <a:uFillTx/>
                <a:ea typeface="+mn-ea"/>
                <a:cs typeface="+mn-cs"/>
              </a:rPr>
              <a:t>151 B-CLPD patients with SID</a:t>
            </a:r>
          </a:p>
        </p:txBody>
      </p:sp>
      <p:pic>
        <p:nvPicPr>
          <p:cNvPr id="9" name="Imagen 8" descr="Un dibujo de una persona&#10;&#10;Descripción generada automáticamente con confianza baja">
            <a:extLst>
              <a:ext uri="{FF2B5EF4-FFF2-40B4-BE49-F238E27FC236}">
                <a16:creationId xmlns:a16="http://schemas.microsoft.com/office/drawing/2014/main" id="{33F4599E-1529-B6F5-5ADB-C890834E1CFE}"/>
              </a:ext>
            </a:extLst>
          </p:cNvPr>
          <p:cNvPicPr>
            <a:picLocks noChangeAspect="1"/>
          </p:cNvPicPr>
          <p:nvPr/>
        </p:nvPicPr>
        <p:blipFill>
          <a:blip r:embed="rId8">
            <a:extLst>
              <a:ext uri="{BEBA8EAE-BF5A-486C-A8C5-ECC9F3942E4B}">
                <a14:imgProps xmlns:a14="http://schemas.microsoft.com/office/drawing/2010/main">
                  <a14:imgLayer r:embed="rId9">
                    <a14:imgEffect>
                      <a14:backgroundRemoval t="6019" b="93056" l="10000" r="90000">
                        <a14:foregroundMark x1="57222" y1="6019" x2="57222" y2="6019"/>
                        <a14:foregroundMark x1="81667" y1="17593" x2="81667" y2="17593"/>
                        <a14:foregroundMark x1="22222" y1="20370" x2="22222" y2="20370"/>
                        <a14:foregroundMark x1="71667" y1="93056" x2="71667" y2="93056"/>
                      </a14:backgroundRemoval>
                    </a14:imgEffect>
                  </a14:imgLayer>
                </a14:imgProps>
              </a:ext>
              <a:ext uri="{28A0092B-C50C-407E-A947-70E740481C1C}">
                <a14:useLocalDpi xmlns:a14="http://schemas.microsoft.com/office/drawing/2010/main" val="0"/>
              </a:ext>
            </a:extLst>
          </a:blip>
          <a:stretch>
            <a:fillRect/>
          </a:stretch>
        </p:blipFill>
        <p:spPr>
          <a:xfrm>
            <a:off x="2362107" y="1341165"/>
            <a:ext cx="854968" cy="1025962"/>
          </a:xfrm>
          <a:prstGeom prst="rect">
            <a:avLst/>
          </a:prstGeom>
        </p:spPr>
      </p:pic>
      <p:sp>
        <p:nvSpPr>
          <p:cNvPr id="10" name="Rectángulo redondeado 49">
            <a:extLst>
              <a:ext uri="{FF2B5EF4-FFF2-40B4-BE49-F238E27FC236}">
                <a16:creationId xmlns:a16="http://schemas.microsoft.com/office/drawing/2014/main" id="{3240363D-E861-A5ED-BFD1-F2B68B405DBE}"/>
              </a:ext>
            </a:extLst>
          </p:cNvPr>
          <p:cNvSpPr/>
          <p:nvPr/>
        </p:nvSpPr>
        <p:spPr>
          <a:xfrm>
            <a:off x="1800301" y="2336352"/>
            <a:ext cx="2294699" cy="672075"/>
          </a:xfrm>
          <a:prstGeom prst="roundRect">
            <a:avLst/>
          </a:prstGeom>
          <a:noFill/>
          <a:ln w="25400" cap="flat" cmpd="sng" algn="ctr">
            <a:noFill/>
            <a:prstDash val="solid"/>
          </a:ln>
          <a:effectLst/>
        </p:spPr>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a:ln>
                  <a:noFill/>
                </a:ln>
                <a:solidFill>
                  <a:schemeClr val="bg1"/>
                </a:solidFill>
                <a:effectLst/>
                <a:uLnTx/>
                <a:uFillTx/>
                <a:ea typeface="+mn-ea"/>
                <a:cs typeface="+mn-cs"/>
              </a:rPr>
              <a:t>110 “Suspected-PID”</a:t>
            </a:r>
          </a:p>
        </p:txBody>
      </p:sp>
      <p:pic>
        <p:nvPicPr>
          <p:cNvPr id="11" name="Imagen 10" descr="Imagen que contiene juguete, lego, dibujo&#10;&#10;Descripción generada automáticamente">
            <a:extLst>
              <a:ext uri="{FF2B5EF4-FFF2-40B4-BE49-F238E27FC236}">
                <a16:creationId xmlns:a16="http://schemas.microsoft.com/office/drawing/2014/main" id="{5966D0C1-0759-6DAD-26D6-3C7733BFC4B7}"/>
              </a:ext>
            </a:extLst>
          </p:cNvPr>
          <p:cNvPicPr>
            <a:picLocks noChangeAspect="1"/>
          </p:cNvPicPr>
          <p:nvPr/>
        </p:nvPicPr>
        <p:blipFill>
          <a:blip r:embed="rId10">
            <a:extLst>
              <a:ext uri="{BEBA8EAE-BF5A-486C-A8C5-ECC9F3942E4B}">
                <a14:imgProps xmlns:a14="http://schemas.microsoft.com/office/drawing/2010/main">
                  <a14:imgLayer r:embed="rId11">
                    <a14:imgEffect>
                      <a14:backgroundRemoval t="6132" b="89623" l="9581" r="89820">
                        <a14:foregroundMark x1="78443" y1="15566" x2="78443" y2="15566"/>
                        <a14:foregroundMark x1="54491" y1="6132" x2="54491" y2="6132"/>
                        <a14:foregroundMark x1="16766" y1="17453" x2="16766" y2="17453"/>
                      </a14:backgroundRemoval>
                    </a14:imgEffect>
                  </a14:imgLayer>
                </a14:imgProps>
              </a:ext>
              <a:ext uri="{28A0092B-C50C-407E-A947-70E740481C1C}">
                <a14:useLocalDpi xmlns:a14="http://schemas.microsoft.com/office/drawing/2010/main" val="0"/>
              </a:ext>
            </a:extLst>
          </a:blip>
          <a:stretch>
            <a:fillRect/>
          </a:stretch>
        </p:blipFill>
        <p:spPr>
          <a:xfrm>
            <a:off x="3639752" y="1209936"/>
            <a:ext cx="808188" cy="1025963"/>
          </a:xfrm>
          <a:prstGeom prst="rect">
            <a:avLst/>
          </a:prstGeom>
        </p:spPr>
      </p:pic>
      <p:sp>
        <p:nvSpPr>
          <p:cNvPr id="12" name="Rectángulo redondeado 51">
            <a:extLst>
              <a:ext uri="{FF2B5EF4-FFF2-40B4-BE49-F238E27FC236}">
                <a16:creationId xmlns:a16="http://schemas.microsoft.com/office/drawing/2014/main" id="{A5BB215C-0A19-879F-0FBE-26F14822C645}"/>
              </a:ext>
            </a:extLst>
          </p:cNvPr>
          <p:cNvSpPr/>
          <p:nvPr/>
        </p:nvSpPr>
        <p:spPr>
          <a:xfrm>
            <a:off x="3429806" y="2224847"/>
            <a:ext cx="1313837" cy="223009"/>
          </a:xfrm>
          <a:prstGeom prst="roundRect">
            <a:avLst/>
          </a:prstGeom>
          <a:noFill/>
          <a:ln w="25400" cap="flat" cmpd="sng" algn="ctr">
            <a:noFill/>
            <a:prstDash val="solid"/>
          </a:ln>
          <a:effectLst/>
        </p:spPr>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a:ln>
                  <a:noFill/>
                </a:ln>
                <a:solidFill>
                  <a:schemeClr val="bg1"/>
                </a:solidFill>
                <a:effectLst/>
                <a:uLnTx/>
                <a:uFillTx/>
                <a:ea typeface="+mn-ea"/>
                <a:cs typeface="+mn-cs"/>
              </a:rPr>
              <a:t>41 “SID”</a:t>
            </a:r>
          </a:p>
        </p:txBody>
      </p:sp>
      <p:sp>
        <p:nvSpPr>
          <p:cNvPr id="15" name="Elipse 14">
            <a:extLst>
              <a:ext uri="{FF2B5EF4-FFF2-40B4-BE49-F238E27FC236}">
                <a16:creationId xmlns:a16="http://schemas.microsoft.com/office/drawing/2014/main" id="{D83BE610-0663-1690-E8CD-45F09620BD43}"/>
              </a:ext>
            </a:extLst>
          </p:cNvPr>
          <p:cNvSpPr/>
          <p:nvPr/>
        </p:nvSpPr>
        <p:spPr>
          <a:xfrm>
            <a:off x="2165410" y="1315223"/>
            <a:ext cx="1316745" cy="1083814"/>
          </a:xfrm>
          <a:prstGeom prst="ellipse">
            <a:avLst/>
          </a:prstGeom>
          <a:noFill/>
          <a:ln>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CuadroTexto 16">
            <a:extLst>
              <a:ext uri="{FF2B5EF4-FFF2-40B4-BE49-F238E27FC236}">
                <a16:creationId xmlns:a16="http://schemas.microsoft.com/office/drawing/2014/main" id="{37EFA519-C141-B646-28B3-30A41329A2A6}"/>
              </a:ext>
            </a:extLst>
          </p:cNvPr>
          <p:cNvSpPr txBox="1"/>
          <p:nvPr/>
        </p:nvSpPr>
        <p:spPr>
          <a:xfrm>
            <a:off x="1372977" y="3922090"/>
            <a:ext cx="1557742" cy="646331"/>
          </a:xfrm>
          <a:prstGeom prst="rect">
            <a:avLst/>
          </a:prstGeom>
          <a:noFill/>
        </p:spPr>
        <p:txBody>
          <a:bodyPr wrap="square" rtlCol="0">
            <a:spAutoFit/>
          </a:bodyPr>
          <a:lstStyle/>
          <a:p>
            <a:pPr algn="r"/>
            <a:r>
              <a:rPr lang="es-ES" dirty="0">
                <a:solidFill>
                  <a:schemeClr val="bg1"/>
                </a:solidFill>
              </a:rPr>
              <a:t>19 </a:t>
            </a:r>
            <a:r>
              <a:rPr lang="es-ES" dirty="0" err="1">
                <a:solidFill>
                  <a:schemeClr val="bg1"/>
                </a:solidFill>
              </a:rPr>
              <a:t>clinical</a:t>
            </a:r>
            <a:r>
              <a:rPr lang="es-ES" dirty="0">
                <a:solidFill>
                  <a:schemeClr val="bg1"/>
                </a:solidFill>
              </a:rPr>
              <a:t> variables</a:t>
            </a:r>
          </a:p>
        </p:txBody>
      </p:sp>
      <p:sp>
        <p:nvSpPr>
          <p:cNvPr id="19" name="CuadroTexto 18">
            <a:extLst>
              <a:ext uri="{FF2B5EF4-FFF2-40B4-BE49-F238E27FC236}">
                <a16:creationId xmlns:a16="http://schemas.microsoft.com/office/drawing/2014/main" id="{52B47D5B-56DA-0331-1D25-B38F3B7963C6}"/>
              </a:ext>
            </a:extLst>
          </p:cNvPr>
          <p:cNvSpPr txBox="1"/>
          <p:nvPr/>
        </p:nvSpPr>
        <p:spPr>
          <a:xfrm>
            <a:off x="594250" y="5095834"/>
            <a:ext cx="2336469" cy="646331"/>
          </a:xfrm>
          <a:prstGeom prst="rect">
            <a:avLst/>
          </a:prstGeom>
          <a:noFill/>
        </p:spPr>
        <p:txBody>
          <a:bodyPr wrap="square" rtlCol="0">
            <a:spAutoFit/>
          </a:bodyPr>
          <a:lstStyle/>
          <a:p>
            <a:pPr algn="r"/>
            <a:r>
              <a:rPr lang="es-ES" dirty="0">
                <a:solidFill>
                  <a:schemeClr val="bg1"/>
                </a:solidFill>
              </a:rPr>
              <a:t>18 </a:t>
            </a:r>
            <a:r>
              <a:rPr lang="es-ES" dirty="0" err="1">
                <a:solidFill>
                  <a:schemeClr val="bg1"/>
                </a:solidFill>
              </a:rPr>
              <a:t>immunological</a:t>
            </a:r>
            <a:r>
              <a:rPr lang="es-ES" dirty="0">
                <a:solidFill>
                  <a:schemeClr val="bg1"/>
                </a:solidFill>
              </a:rPr>
              <a:t> variables</a:t>
            </a:r>
          </a:p>
        </p:txBody>
      </p:sp>
      <p:sp>
        <p:nvSpPr>
          <p:cNvPr id="13" name="CuadroTexto 12">
            <a:extLst>
              <a:ext uri="{FF2B5EF4-FFF2-40B4-BE49-F238E27FC236}">
                <a16:creationId xmlns:a16="http://schemas.microsoft.com/office/drawing/2014/main" id="{3DF092B7-A4EE-E4C0-DBB5-B354E8DDD90B}"/>
              </a:ext>
            </a:extLst>
          </p:cNvPr>
          <p:cNvSpPr txBox="1"/>
          <p:nvPr/>
        </p:nvSpPr>
        <p:spPr>
          <a:xfrm>
            <a:off x="79893" y="6369535"/>
            <a:ext cx="9617725" cy="307777"/>
          </a:xfrm>
          <a:prstGeom prst="rect">
            <a:avLst/>
          </a:prstGeom>
          <a:noFill/>
        </p:spPr>
        <p:txBody>
          <a:bodyPr wrap="square" rtlCol="0">
            <a:spAutoFit/>
          </a:bodyPr>
          <a:lstStyle/>
          <a:p>
            <a:r>
              <a:rPr lang="en-US" sz="1400" dirty="0">
                <a:solidFill>
                  <a:schemeClr val="bg1"/>
                </a:solidFill>
              </a:rPr>
              <a:t>Palacios-Ortega et al.  Journal of Clinical Immunology 2024. </a:t>
            </a:r>
            <a:endParaRPr lang="es-ES" sz="1400" dirty="0">
              <a:solidFill>
                <a:schemeClr val="bg1"/>
              </a:solidFill>
            </a:endParaRPr>
          </a:p>
        </p:txBody>
      </p:sp>
      <p:graphicFrame>
        <p:nvGraphicFramePr>
          <p:cNvPr id="14" name="Tabla 13">
            <a:extLst>
              <a:ext uri="{FF2B5EF4-FFF2-40B4-BE49-F238E27FC236}">
                <a16:creationId xmlns:a16="http://schemas.microsoft.com/office/drawing/2014/main" id="{7C248072-A19A-B000-7AFC-DC371B0F9AB8}"/>
              </a:ext>
            </a:extLst>
          </p:cNvPr>
          <p:cNvGraphicFramePr>
            <a:graphicFrameLocks noGrp="1"/>
          </p:cNvGraphicFramePr>
          <p:nvPr/>
        </p:nvGraphicFramePr>
        <p:xfrm>
          <a:off x="5682511" y="780269"/>
          <a:ext cx="6446936" cy="5821843"/>
        </p:xfrm>
        <a:graphic>
          <a:graphicData uri="http://schemas.openxmlformats.org/drawingml/2006/table">
            <a:tbl>
              <a:tblPr>
                <a:tableStyleId>{10A1B5D5-9B99-4C35-A422-299274C87663}</a:tableStyleId>
              </a:tblPr>
              <a:tblGrid>
                <a:gridCol w="2601518">
                  <a:extLst>
                    <a:ext uri="{9D8B030D-6E8A-4147-A177-3AD203B41FA5}">
                      <a16:colId xmlns:a16="http://schemas.microsoft.com/office/drawing/2014/main" val="148551718"/>
                    </a:ext>
                  </a:extLst>
                </a:gridCol>
                <a:gridCol w="1534885">
                  <a:extLst>
                    <a:ext uri="{9D8B030D-6E8A-4147-A177-3AD203B41FA5}">
                      <a16:colId xmlns:a16="http://schemas.microsoft.com/office/drawing/2014/main" val="440665484"/>
                    </a:ext>
                  </a:extLst>
                </a:gridCol>
                <a:gridCol w="1480457">
                  <a:extLst>
                    <a:ext uri="{9D8B030D-6E8A-4147-A177-3AD203B41FA5}">
                      <a16:colId xmlns:a16="http://schemas.microsoft.com/office/drawing/2014/main" val="2591377577"/>
                    </a:ext>
                  </a:extLst>
                </a:gridCol>
                <a:gridCol w="830076">
                  <a:extLst>
                    <a:ext uri="{9D8B030D-6E8A-4147-A177-3AD203B41FA5}">
                      <a16:colId xmlns:a16="http://schemas.microsoft.com/office/drawing/2014/main" val="2465142646"/>
                    </a:ext>
                  </a:extLst>
                </a:gridCol>
              </a:tblGrid>
              <a:tr h="755989">
                <a:tc>
                  <a:txBody>
                    <a:bodyPr/>
                    <a:lstStyle/>
                    <a:p>
                      <a:pPr indent="-1270" algn="l">
                        <a:spcAft>
                          <a:spcPts val="0"/>
                        </a:spcAft>
                      </a:pPr>
                      <a:r>
                        <a:rPr lang="en-US" sz="1400" b="1" dirty="0">
                          <a:effectLst/>
                          <a:latin typeface="Arial" panose="020B0604020202020204" pitchFamily="34" charset="0"/>
                          <a:cs typeface="Arial" panose="020B0604020202020204" pitchFamily="34" charset="0"/>
                        </a:rPr>
                        <a:t> </a:t>
                      </a:r>
                      <a:endParaRPr lang="es-ES" sz="1400" b="1" dirty="0">
                        <a:effectLst/>
                        <a:latin typeface="Arial" panose="020B0604020202020204" pitchFamily="34" charset="0"/>
                        <a:ea typeface="Times New Roman" panose="02020603050405020304" pitchFamily="18" charset="0"/>
                        <a:cs typeface="Arial" panose="020B0604020202020204" pitchFamily="34" charset="0"/>
                      </a:endParaRPr>
                    </a:p>
                  </a:txBody>
                  <a:tcPr marL="84667" marR="84667" marT="0" marB="0"/>
                </a:tc>
                <a:tc>
                  <a:txBody>
                    <a:bodyPr/>
                    <a:lstStyle/>
                    <a:p>
                      <a:pPr indent="-1270" algn="ctr">
                        <a:lnSpc>
                          <a:spcPct val="115000"/>
                        </a:lnSpc>
                        <a:spcAft>
                          <a:spcPts val="0"/>
                        </a:spcAft>
                      </a:pPr>
                      <a:r>
                        <a:rPr lang="en-US" sz="1400" b="1" dirty="0">
                          <a:effectLst/>
                          <a:latin typeface="Arial" panose="020B0604020202020204" pitchFamily="34" charset="0"/>
                          <a:cs typeface="Arial" panose="020B0604020202020204" pitchFamily="34" charset="0"/>
                        </a:rPr>
                        <a:t>“SUSPECTED PID GROUP”</a:t>
                      </a:r>
                      <a:endParaRPr lang="es-ES" sz="1400" b="1" dirty="0">
                        <a:effectLst/>
                        <a:latin typeface="Arial" panose="020B0604020202020204" pitchFamily="34" charset="0"/>
                        <a:cs typeface="Arial" panose="020B0604020202020204" pitchFamily="34" charset="0"/>
                      </a:endParaRPr>
                    </a:p>
                    <a:p>
                      <a:pPr indent="-1270" algn="ctr">
                        <a:lnSpc>
                          <a:spcPct val="115000"/>
                        </a:lnSpc>
                        <a:spcAft>
                          <a:spcPts val="0"/>
                        </a:spcAft>
                      </a:pPr>
                      <a:r>
                        <a:rPr lang="en-US" sz="1400" b="1" dirty="0">
                          <a:effectLst/>
                          <a:latin typeface="Arial" panose="020B0604020202020204" pitchFamily="34" charset="0"/>
                          <a:cs typeface="Arial" panose="020B0604020202020204" pitchFamily="34" charset="0"/>
                        </a:rPr>
                        <a:t>N= 110</a:t>
                      </a:r>
                      <a:endParaRPr lang="es-ES" sz="1400" b="1" dirty="0">
                        <a:effectLst/>
                        <a:latin typeface="Arial" panose="020B0604020202020204" pitchFamily="34" charset="0"/>
                        <a:ea typeface="Times New Roman" panose="02020603050405020304" pitchFamily="18" charset="0"/>
                        <a:cs typeface="Arial" panose="020B0604020202020204" pitchFamily="34" charset="0"/>
                      </a:endParaRPr>
                    </a:p>
                  </a:txBody>
                  <a:tcPr marL="84667" marR="84667" marT="0" marB="0" anchor="ctr"/>
                </a:tc>
                <a:tc>
                  <a:txBody>
                    <a:bodyPr/>
                    <a:lstStyle/>
                    <a:p>
                      <a:pPr indent="-1270" algn="ctr">
                        <a:lnSpc>
                          <a:spcPct val="115000"/>
                        </a:lnSpc>
                        <a:spcAft>
                          <a:spcPts val="0"/>
                        </a:spcAft>
                      </a:pPr>
                      <a:r>
                        <a:rPr lang="en-US" sz="1400" b="1" dirty="0">
                          <a:effectLst/>
                          <a:latin typeface="Arial" panose="020B0604020202020204" pitchFamily="34" charset="0"/>
                          <a:cs typeface="Arial" panose="020B0604020202020204" pitchFamily="34" charset="0"/>
                        </a:rPr>
                        <a:t>“SID GROUP”</a:t>
                      </a:r>
                      <a:endParaRPr lang="es-ES" sz="1400" b="1" dirty="0">
                        <a:effectLst/>
                        <a:latin typeface="Arial" panose="020B0604020202020204" pitchFamily="34" charset="0"/>
                        <a:cs typeface="Arial" panose="020B0604020202020204" pitchFamily="34" charset="0"/>
                      </a:endParaRPr>
                    </a:p>
                    <a:p>
                      <a:pPr indent="-1270" algn="ctr">
                        <a:lnSpc>
                          <a:spcPct val="115000"/>
                        </a:lnSpc>
                        <a:spcAft>
                          <a:spcPts val="0"/>
                        </a:spcAft>
                      </a:pPr>
                      <a:r>
                        <a:rPr lang="en-US" sz="1400" b="1" dirty="0">
                          <a:effectLst/>
                          <a:latin typeface="Arial" panose="020B0604020202020204" pitchFamily="34" charset="0"/>
                          <a:cs typeface="Arial" panose="020B0604020202020204" pitchFamily="34" charset="0"/>
                        </a:rPr>
                        <a:t>N=41</a:t>
                      </a:r>
                      <a:endParaRPr lang="es-ES" sz="1400" b="1" dirty="0">
                        <a:effectLst/>
                        <a:latin typeface="Arial" panose="020B0604020202020204" pitchFamily="34" charset="0"/>
                        <a:ea typeface="Times New Roman" panose="02020603050405020304" pitchFamily="18" charset="0"/>
                        <a:cs typeface="Arial" panose="020B0604020202020204" pitchFamily="34" charset="0"/>
                      </a:endParaRPr>
                    </a:p>
                  </a:txBody>
                  <a:tcPr marL="84667" marR="84667" marT="0" marB="0" anchor="ctr"/>
                </a:tc>
                <a:tc>
                  <a:txBody>
                    <a:bodyPr/>
                    <a:lstStyle/>
                    <a:p>
                      <a:pPr indent="-1270" algn="ctr">
                        <a:lnSpc>
                          <a:spcPct val="115000"/>
                        </a:lnSpc>
                        <a:spcAft>
                          <a:spcPts val="0"/>
                        </a:spcAft>
                      </a:pPr>
                      <a:r>
                        <a:rPr lang="en-US" sz="1400" b="1" dirty="0">
                          <a:effectLst/>
                          <a:latin typeface="Arial" panose="020B0604020202020204" pitchFamily="34" charset="0"/>
                          <a:cs typeface="Arial" panose="020B0604020202020204" pitchFamily="34" charset="0"/>
                        </a:rPr>
                        <a:t>p</a:t>
                      </a:r>
                      <a:endParaRPr lang="es-ES" sz="1400" b="1" dirty="0">
                        <a:effectLst/>
                        <a:latin typeface="Arial" panose="020B0604020202020204" pitchFamily="34" charset="0"/>
                        <a:ea typeface="Times New Roman" panose="02020603050405020304" pitchFamily="18" charset="0"/>
                        <a:cs typeface="Arial" panose="020B0604020202020204" pitchFamily="34" charset="0"/>
                      </a:endParaRPr>
                    </a:p>
                  </a:txBody>
                  <a:tcPr marL="84667" marR="84667" marT="0" marB="0" anchor="ctr"/>
                </a:tc>
                <a:extLst>
                  <a:ext uri="{0D108BD9-81ED-4DB2-BD59-A6C34878D82A}">
                    <a16:rowId xmlns:a16="http://schemas.microsoft.com/office/drawing/2014/main" val="3149682143"/>
                  </a:ext>
                </a:extLst>
              </a:tr>
              <a:tr h="241977">
                <a:tc>
                  <a:txBody>
                    <a:bodyPr/>
                    <a:lstStyle/>
                    <a:p>
                      <a:pPr indent="-1270" algn="l">
                        <a:lnSpc>
                          <a:spcPct val="115000"/>
                        </a:lnSpc>
                        <a:spcAft>
                          <a:spcPts val="0"/>
                        </a:spcAft>
                      </a:pPr>
                      <a:r>
                        <a:rPr lang="en-US" sz="1400" b="1" dirty="0">
                          <a:effectLst/>
                          <a:latin typeface="Arial" panose="020B0604020202020204" pitchFamily="34" charset="0"/>
                          <a:cs typeface="Arial" panose="020B0604020202020204" pitchFamily="34" charset="0"/>
                        </a:rPr>
                        <a:t>Age at B-CLPD diagnosis (median(SD))</a:t>
                      </a:r>
                      <a:endParaRPr lang="es-ES" sz="1400" b="1" dirty="0">
                        <a:effectLst/>
                        <a:latin typeface="Arial" panose="020B0604020202020204" pitchFamily="34" charset="0"/>
                        <a:ea typeface="Times New Roman" panose="02020603050405020304" pitchFamily="18" charset="0"/>
                        <a:cs typeface="Arial" panose="020B0604020202020204" pitchFamily="34" charset="0"/>
                      </a:endParaRPr>
                    </a:p>
                  </a:txBody>
                  <a:tcPr marL="84667" marR="84667" marT="0" marB="0" anchor="ctr"/>
                </a:tc>
                <a:tc>
                  <a:txBody>
                    <a:bodyPr/>
                    <a:lstStyle/>
                    <a:p>
                      <a:pPr indent="-1270" algn="ctr">
                        <a:lnSpc>
                          <a:spcPct val="115000"/>
                        </a:lnSpc>
                        <a:spcAft>
                          <a:spcPts val="0"/>
                        </a:spcAft>
                      </a:pPr>
                      <a:r>
                        <a:rPr lang="en-US" sz="1400" b="0" dirty="0">
                          <a:effectLst/>
                          <a:latin typeface="Arial" panose="020B0604020202020204" pitchFamily="34" charset="0"/>
                          <a:cs typeface="Arial" panose="020B0604020202020204" pitchFamily="34" charset="0"/>
                        </a:rPr>
                        <a:t>53.57 (15.35)</a:t>
                      </a:r>
                      <a:endParaRPr lang="es-ES" sz="1400" b="0" dirty="0">
                        <a:effectLst/>
                        <a:latin typeface="Arial" panose="020B0604020202020204" pitchFamily="34" charset="0"/>
                        <a:ea typeface="Times New Roman" panose="02020603050405020304" pitchFamily="18" charset="0"/>
                        <a:cs typeface="Arial" panose="020B0604020202020204" pitchFamily="34" charset="0"/>
                      </a:endParaRPr>
                    </a:p>
                  </a:txBody>
                  <a:tcPr marL="84667" marR="84667" marT="0" marB="0" anchor="ctr"/>
                </a:tc>
                <a:tc>
                  <a:txBody>
                    <a:bodyPr/>
                    <a:lstStyle/>
                    <a:p>
                      <a:pPr indent="-1270" algn="ctr">
                        <a:lnSpc>
                          <a:spcPct val="115000"/>
                        </a:lnSpc>
                        <a:spcAft>
                          <a:spcPts val="0"/>
                        </a:spcAft>
                      </a:pPr>
                      <a:r>
                        <a:rPr lang="en-US" sz="1400" b="0" dirty="0">
                          <a:effectLst/>
                          <a:latin typeface="Arial" panose="020B0604020202020204" pitchFamily="34" charset="0"/>
                          <a:cs typeface="Arial" panose="020B0604020202020204" pitchFamily="34" charset="0"/>
                        </a:rPr>
                        <a:t>59.54 (11.91)</a:t>
                      </a:r>
                      <a:endParaRPr lang="es-ES" sz="1400" b="0" dirty="0">
                        <a:effectLst/>
                        <a:latin typeface="Arial" panose="020B0604020202020204" pitchFamily="34" charset="0"/>
                        <a:ea typeface="Times New Roman" panose="02020603050405020304" pitchFamily="18" charset="0"/>
                        <a:cs typeface="Arial" panose="020B0604020202020204" pitchFamily="34" charset="0"/>
                      </a:endParaRPr>
                    </a:p>
                  </a:txBody>
                  <a:tcPr marL="84667" marR="84667" marT="0" marB="0" anchor="ctr"/>
                </a:tc>
                <a:tc>
                  <a:txBody>
                    <a:bodyPr/>
                    <a:lstStyle/>
                    <a:p>
                      <a:pPr indent="-1270" algn="ctr">
                        <a:lnSpc>
                          <a:spcPct val="115000"/>
                        </a:lnSpc>
                        <a:spcAft>
                          <a:spcPts val="0"/>
                        </a:spcAft>
                      </a:pPr>
                      <a:r>
                        <a:rPr lang="en-US" sz="1400" b="1" dirty="0">
                          <a:effectLst/>
                          <a:latin typeface="Arial" panose="020B0604020202020204" pitchFamily="34" charset="0"/>
                          <a:cs typeface="Arial" panose="020B0604020202020204" pitchFamily="34" charset="0"/>
                        </a:rPr>
                        <a:t>0.037</a:t>
                      </a:r>
                      <a:endParaRPr lang="es-ES" sz="1400" b="1" dirty="0">
                        <a:effectLst/>
                        <a:latin typeface="Arial" panose="020B0604020202020204" pitchFamily="34" charset="0"/>
                        <a:ea typeface="Times New Roman" panose="02020603050405020304" pitchFamily="18" charset="0"/>
                        <a:cs typeface="Arial" panose="020B0604020202020204" pitchFamily="34" charset="0"/>
                      </a:endParaRPr>
                    </a:p>
                  </a:txBody>
                  <a:tcPr marL="84667" marR="84667" marT="0" marB="0" anchor="ctr"/>
                </a:tc>
                <a:extLst>
                  <a:ext uri="{0D108BD9-81ED-4DB2-BD59-A6C34878D82A}">
                    <a16:rowId xmlns:a16="http://schemas.microsoft.com/office/drawing/2014/main" val="112559591"/>
                  </a:ext>
                </a:extLst>
              </a:tr>
              <a:tr h="241977">
                <a:tc>
                  <a:txBody>
                    <a:bodyPr/>
                    <a:lstStyle/>
                    <a:p>
                      <a:pPr indent="-1270" algn="l">
                        <a:lnSpc>
                          <a:spcPct val="115000"/>
                        </a:lnSpc>
                        <a:spcAft>
                          <a:spcPts val="0"/>
                        </a:spcAft>
                      </a:pPr>
                      <a:r>
                        <a:rPr lang="en-US" sz="1400" b="1" dirty="0">
                          <a:effectLst/>
                          <a:latin typeface="Arial" panose="020B0604020202020204" pitchFamily="34" charset="0"/>
                          <a:cs typeface="Arial" panose="020B0604020202020204" pitchFamily="34" charset="0"/>
                        </a:rPr>
                        <a:t>Rituximab treatment</a:t>
                      </a:r>
                      <a:endParaRPr lang="es-ES" sz="1400" b="1" dirty="0">
                        <a:effectLst/>
                        <a:latin typeface="Arial" panose="020B0604020202020204" pitchFamily="34" charset="0"/>
                        <a:ea typeface="Times New Roman" panose="02020603050405020304" pitchFamily="18" charset="0"/>
                        <a:cs typeface="Arial" panose="020B0604020202020204" pitchFamily="34" charset="0"/>
                      </a:endParaRPr>
                    </a:p>
                  </a:txBody>
                  <a:tcPr marL="84667" marR="84667" marT="0" marB="0" anchor="ctr"/>
                </a:tc>
                <a:tc>
                  <a:txBody>
                    <a:bodyPr/>
                    <a:lstStyle/>
                    <a:p>
                      <a:pPr indent="-1270" algn="ctr">
                        <a:lnSpc>
                          <a:spcPct val="115000"/>
                        </a:lnSpc>
                        <a:spcAft>
                          <a:spcPts val="0"/>
                        </a:spcAft>
                      </a:pPr>
                      <a:r>
                        <a:rPr lang="en-US" sz="1400" b="0" dirty="0">
                          <a:effectLst/>
                          <a:latin typeface="Arial" panose="020B0604020202020204" pitchFamily="34" charset="0"/>
                          <a:cs typeface="Arial" panose="020B0604020202020204" pitchFamily="34" charset="0"/>
                        </a:rPr>
                        <a:t>63 (61.76)</a:t>
                      </a:r>
                      <a:endParaRPr lang="es-ES" sz="1400" b="0" dirty="0">
                        <a:effectLst/>
                        <a:latin typeface="Arial" panose="020B0604020202020204" pitchFamily="34" charset="0"/>
                        <a:ea typeface="Times New Roman" panose="02020603050405020304" pitchFamily="18" charset="0"/>
                        <a:cs typeface="Arial" panose="020B0604020202020204" pitchFamily="34" charset="0"/>
                      </a:endParaRPr>
                    </a:p>
                  </a:txBody>
                  <a:tcPr marL="84667" marR="84667" marT="0" marB="0" anchor="ctr"/>
                </a:tc>
                <a:tc>
                  <a:txBody>
                    <a:bodyPr/>
                    <a:lstStyle/>
                    <a:p>
                      <a:pPr indent="-1270" algn="ctr">
                        <a:lnSpc>
                          <a:spcPct val="115000"/>
                        </a:lnSpc>
                        <a:spcAft>
                          <a:spcPts val="0"/>
                        </a:spcAft>
                      </a:pPr>
                      <a:r>
                        <a:rPr lang="en-US" sz="1400" b="0" dirty="0">
                          <a:effectLst/>
                          <a:latin typeface="Arial" panose="020B0604020202020204" pitchFamily="34" charset="0"/>
                          <a:cs typeface="Arial" panose="020B0604020202020204" pitchFamily="34" charset="0"/>
                        </a:rPr>
                        <a:t>13 (38.24)</a:t>
                      </a:r>
                      <a:endParaRPr lang="es-ES" sz="1400" b="0" dirty="0">
                        <a:effectLst/>
                        <a:latin typeface="Arial" panose="020B0604020202020204" pitchFamily="34" charset="0"/>
                        <a:ea typeface="Times New Roman" panose="02020603050405020304" pitchFamily="18" charset="0"/>
                        <a:cs typeface="Arial" panose="020B0604020202020204" pitchFamily="34" charset="0"/>
                      </a:endParaRPr>
                    </a:p>
                  </a:txBody>
                  <a:tcPr marL="84667" marR="84667" marT="0" marB="0" anchor="ctr"/>
                </a:tc>
                <a:tc>
                  <a:txBody>
                    <a:bodyPr/>
                    <a:lstStyle/>
                    <a:p>
                      <a:pPr indent="-1270" algn="ctr">
                        <a:lnSpc>
                          <a:spcPct val="115000"/>
                        </a:lnSpc>
                        <a:spcAft>
                          <a:spcPts val="0"/>
                        </a:spcAft>
                      </a:pPr>
                      <a:r>
                        <a:rPr lang="en-US" sz="1400" b="1" dirty="0">
                          <a:effectLst/>
                          <a:latin typeface="Arial" panose="020B0604020202020204" pitchFamily="34" charset="0"/>
                          <a:cs typeface="Arial" panose="020B0604020202020204" pitchFamily="34" charset="0"/>
                        </a:rPr>
                        <a:t>0.028</a:t>
                      </a:r>
                      <a:endParaRPr lang="es-ES" sz="1400" b="1" dirty="0">
                        <a:effectLst/>
                        <a:latin typeface="Arial" panose="020B0604020202020204" pitchFamily="34" charset="0"/>
                        <a:ea typeface="Times New Roman" panose="02020603050405020304" pitchFamily="18" charset="0"/>
                        <a:cs typeface="Arial" panose="020B0604020202020204" pitchFamily="34" charset="0"/>
                      </a:endParaRPr>
                    </a:p>
                  </a:txBody>
                  <a:tcPr marL="84667" marR="84667" marT="0" marB="0" anchor="ctr"/>
                </a:tc>
                <a:extLst>
                  <a:ext uri="{0D108BD9-81ED-4DB2-BD59-A6C34878D82A}">
                    <a16:rowId xmlns:a16="http://schemas.microsoft.com/office/drawing/2014/main" val="3972685082"/>
                  </a:ext>
                </a:extLst>
              </a:tr>
              <a:tr h="582456">
                <a:tc>
                  <a:txBody>
                    <a:bodyPr/>
                    <a:lstStyle/>
                    <a:p>
                      <a:pPr indent="-1270" algn="l">
                        <a:lnSpc>
                          <a:spcPct val="115000"/>
                        </a:lnSpc>
                        <a:spcAft>
                          <a:spcPts val="0"/>
                        </a:spcAft>
                      </a:pPr>
                      <a:r>
                        <a:rPr lang="en-US" sz="1400" b="1" dirty="0">
                          <a:effectLst/>
                          <a:latin typeface="Arial" panose="020B0604020202020204" pitchFamily="34" charset="0"/>
                          <a:cs typeface="Arial" panose="020B0604020202020204" pitchFamily="34" charset="0"/>
                        </a:rPr>
                        <a:t>Childhood recurrent/severe infections</a:t>
                      </a:r>
                      <a:endParaRPr lang="es-ES" sz="1400" b="1" dirty="0">
                        <a:effectLst/>
                        <a:latin typeface="Arial" panose="020B0604020202020204" pitchFamily="34" charset="0"/>
                        <a:ea typeface="Times New Roman" panose="02020603050405020304" pitchFamily="18" charset="0"/>
                        <a:cs typeface="Arial" panose="020B0604020202020204" pitchFamily="34" charset="0"/>
                      </a:endParaRPr>
                    </a:p>
                  </a:txBody>
                  <a:tcPr marL="84667" marR="84667" marT="0" marB="0" anchor="ctr"/>
                </a:tc>
                <a:tc>
                  <a:txBody>
                    <a:bodyPr/>
                    <a:lstStyle/>
                    <a:p>
                      <a:pPr indent="-1270" algn="ctr">
                        <a:lnSpc>
                          <a:spcPct val="115000"/>
                        </a:lnSpc>
                        <a:spcAft>
                          <a:spcPts val="0"/>
                        </a:spcAft>
                      </a:pPr>
                      <a:r>
                        <a:rPr lang="en-US" sz="1400" b="0" dirty="0">
                          <a:effectLst/>
                          <a:latin typeface="Arial" panose="020B0604020202020204" pitchFamily="34" charset="0"/>
                          <a:cs typeface="Arial" panose="020B0604020202020204" pitchFamily="34" charset="0"/>
                        </a:rPr>
                        <a:t>57 (53.77)</a:t>
                      </a:r>
                      <a:endParaRPr lang="es-ES" sz="1400" b="0" dirty="0">
                        <a:effectLst/>
                        <a:latin typeface="Arial" panose="020B0604020202020204" pitchFamily="34" charset="0"/>
                        <a:ea typeface="Times New Roman" panose="02020603050405020304" pitchFamily="18" charset="0"/>
                        <a:cs typeface="Arial" panose="020B0604020202020204" pitchFamily="34" charset="0"/>
                      </a:endParaRPr>
                    </a:p>
                  </a:txBody>
                  <a:tcPr marL="84667" marR="84667" marT="0" marB="0" anchor="ctr"/>
                </a:tc>
                <a:tc>
                  <a:txBody>
                    <a:bodyPr/>
                    <a:lstStyle/>
                    <a:p>
                      <a:pPr indent="-1270" algn="ctr">
                        <a:lnSpc>
                          <a:spcPct val="115000"/>
                        </a:lnSpc>
                        <a:spcAft>
                          <a:spcPts val="0"/>
                        </a:spcAft>
                      </a:pPr>
                      <a:r>
                        <a:rPr lang="en-US" sz="1400" b="0" dirty="0">
                          <a:effectLst/>
                          <a:latin typeface="Arial" panose="020B0604020202020204" pitchFamily="34" charset="0"/>
                          <a:cs typeface="Arial" panose="020B0604020202020204" pitchFamily="34" charset="0"/>
                        </a:rPr>
                        <a:t>0 (0)</a:t>
                      </a:r>
                      <a:endParaRPr lang="es-ES" sz="1400" b="0" dirty="0">
                        <a:effectLst/>
                        <a:latin typeface="Arial" panose="020B0604020202020204" pitchFamily="34" charset="0"/>
                        <a:ea typeface="Times New Roman" panose="02020603050405020304" pitchFamily="18" charset="0"/>
                        <a:cs typeface="Arial" panose="020B0604020202020204" pitchFamily="34" charset="0"/>
                      </a:endParaRPr>
                    </a:p>
                  </a:txBody>
                  <a:tcPr marL="84667" marR="84667" marT="0" marB="0" anchor="ctr"/>
                </a:tc>
                <a:tc>
                  <a:txBody>
                    <a:bodyPr/>
                    <a:lstStyle/>
                    <a:p>
                      <a:pPr indent="-1270" algn="ctr">
                        <a:lnSpc>
                          <a:spcPct val="115000"/>
                        </a:lnSpc>
                        <a:spcAft>
                          <a:spcPts val="0"/>
                        </a:spcAft>
                      </a:pPr>
                      <a:r>
                        <a:rPr lang="en-US" sz="1400" b="1" dirty="0">
                          <a:effectLst/>
                          <a:latin typeface="Arial" panose="020B0604020202020204" pitchFamily="34" charset="0"/>
                          <a:cs typeface="Arial" panose="020B0604020202020204" pitchFamily="34" charset="0"/>
                        </a:rPr>
                        <a:t>&lt;0.001</a:t>
                      </a:r>
                      <a:endParaRPr lang="es-ES" sz="1400" b="1" dirty="0">
                        <a:effectLst/>
                        <a:latin typeface="Arial" panose="020B0604020202020204" pitchFamily="34" charset="0"/>
                        <a:ea typeface="Times New Roman" panose="02020603050405020304" pitchFamily="18" charset="0"/>
                        <a:cs typeface="Arial" panose="020B0604020202020204" pitchFamily="34" charset="0"/>
                      </a:endParaRPr>
                    </a:p>
                  </a:txBody>
                  <a:tcPr marL="84667" marR="84667" marT="0" marB="0" anchor="ctr"/>
                </a:tc>
                <a:extLst>
                  <a:ext uri="{0D108BD9-81ED-4DB2-BD59-A6C34878D82A}">
                    <a16:rowId xmlns:a16="http://schemas.microsoft.com/office/drawing/2014/main" val="23241434"/>
                  </a:ext>
                </a:extLst>
              </a:tr>
              <a:tr h="384411">
                <a:tc>
                  <a:txBody>
                    <a:bodyPr/>
                    <a:lstStyle/>
                    <a:p>
                      <a:pPr indent="-1270" algn="l">
                        <a:lnSpc>
                          <a:spcPct val="115000"/>
                        </a:lnSpc>
                        <a:spcAft>
                          <a:spcPts val="0"/>
                        </a:spcAft>
                      </a:pPr>
                      <a:r>
                        <a:rPr lang="en-US" sz="1400" b="1" dirty="0">
                          <a:effectLst/>
                          <a:latin typeface="Arial" panose="020B0604020202020204" pitchFamily="34" charset="0"/>
                          <a:cs typeface="Arial" panose="020B0604020202020204" pitchFamily="34" charset="0"/>
                        </a:rPr>
                        <a:t>Recurrent/severe infections pre-BCLPD</a:t>
                      </a:r>
                      <a:endParaRPr lang="es-ES" sz="1400" b="1" dirty="0">
                        <a:effectLst/>
                        <a:latin typeface="Arial" panose="020B0604020202020204" pitchFamily="34" charset="0"/>
                        <a:ea typeface="Times New Roman" panose="02020603050405020304" pitchFamily="18" charset="0"/>
                        <a:cs typeface="Arial" panose="020B0604020202020204" pitchFamily="34" charset="0"/>
                      </a:endParaRPr>
                    </a:p>
                  </a:txBody>
                  <a:tcPr marL="84667" marR="84667" marT="0" marB="0" anchor="ctr">
                    <a:solidFill>
                      <a:schemeClr val="bg2"/>
                    </a:solidFill>
                  </a:tcPr>
                </a:tc>
                <a:tc>
                  <a:txBody>
                    <a:bodyPr/>
                    <a:lstStyle/>
                    <a:p>
                      <a:pPr indent="-1270" algn="ctr">
                        <a:lnSpc>
                          <a:spcPct val="115000"/>
                        </a:lnSpc>
                        <a:spcAft>
                          <a:spcPts val="0"/>
                        </a:spcAft>
                      </a:pPr>
                      <a:r>
                        <a:rPr lang="en-US" sz="1400" b="0" dirty="0">
                          <a:effectLst/>
                          <a:latin typeface="Arial" panose="020B0604020202020204" pitchFamily="34" charset="0"/>
                          <a:cs typeface="Arial" panose="020B0604020202020204" pitchFamily="34" charset="0"/>
                        </a:rPr>
                        <a:t>53 (51.46)</a:t>
                      </a:r>
                      <a:endParaRPr lang="es-ES" sz="1400" b="0" dirty="0">
                        <a:effectLst/>
                        <a:latin typeface="Arial" panose="020B0604020202020204" pitchFamily="34" charset="0"/>
                        <a:ea typeface="Times New Roman" panose="02020603050405020304" pitchFamily="18" charset="0"/>
                        <a:cs typeface="Arial" panose="020B0604020202020204" pitchFamily="34" charset="0"/>
                      </a:endParaRPr>
                    </a:p>
                  </a:txBody>
                  <a:tcPr marL="84667" marR="84667" marT="0" marB="0" anchor="ctr">
                    <a:solidFill>
                      <a:schemeClr val="bg2"/>
                    </a:solidFill>
                  </a:tcPr>
                </a:tc>
                <a:tc>
                  <a:txBody>
                    <a:bodyPr/>
                    <a:lstStyle/>
                    <a:p>
                      <a:pPr indent="-1270" algn="ctr">
                        <a:lnSpc>
                          <a:spcPct val="115000"/>
                        </a:lnSpc>
                        <a:spcAft>
                          <a:spcPts val="0"/>
                        </a:spcAft>
                      </a:pPr>
                      <a:r>
                        <a:rPr lang="en-US" sz="1400" b="0" dirty="0">
                          <a:effectLst/>
                          <a:latin typeface="Arial" panose="020B0604020202020204" pitchFamily="34" charset="0"/>
                          <a:cs typeface="Arial" panose="020B0604020202020204" pitchFamily="34" charset="0"/>
                        </a:rPr>
                        <a:t>1 (2.56)</a:t>
                      </a:r>
                      <a:endParaRPr lang="es-ES" sz="1400" b="0" dirty="0">
                        <a:effectLst/>
                        <a:latin typeface="Arial" panose="020B0604020202020204" pitchFamily="34" charset="0"/>
                        <a:ea typeface="Times New Roman" panose="02020603050405020304" pitchFamily="18" charset="0"/>
                        <a:cs typeface="Arial" panose="020B0604020202020204" pitchFamily="34" charset="0"/>
                      </a:endParaRPr>
                    </a:p>
                  </a:txBody>
                  <a:tcPr marL="84667" marR="84667" marT="0" marB="0" anchor="ctr">
                    <a:solidFill>
                      <a:schemeClr val="bg2"/>
                    </a:solidFill>
                  </a:tcPr>
                </a:tc>
                <a:tc>
                  <a:txBody>
                    <a:bodyPr/>
                    <a:lstStyle/>
                    <a:p>
                      <a:pPr indent="-1270" algn="ctr">
                        <a:lnSpc>
                          <a:spcPct val="115000"/>
                        </a:lnSpc>
                        <a:spcAft>
                          <a:spcPts val="0"/>
                        </a:spcAft>
                      </a:pPr>
                      <a:r>
                        <a:rPr lang="en-US" sz="1400" b="1" dirty="0">
                          <a:effectLst/>
                          <a:latin typeface="Arial" panose="020B0604020202020204" pitchFamily="34" charset="0"/>
                          <a:cs typeface="Arial" panose="020B0604020202020204" pitchFamily="34" charset="0"/>
                        </a:rPr>
                        <a:t>&lt;0.001</a:t>
                      </a:r>
                      <a:endParaRPr lang="es-ES" sz="1400" b="1" dirty="0">
                        <a:effectLst/>
                        <a:latin typeface="Arial" panose="020B0604020202020204" pitchFamily="34" charset="0"/>
                        <a:ea typeface="Times New Roman" panose="02020603050405020304" pitchFamily="18" charset="0"/>
                        <a:cs typeface="Arial" panose="020B0604020202020204" pitchFamily="34" charset="0"/>
                      </a:endParaRPr>
                    </a:p>
                  </a:txBody>
                  <a:tcPr marL="84667" marR="84667" marT="0" marB="0" anchor="ctr">
                    <a:solidFill>
                      <a:schemeClr val="bg2"/>
                    </a:solidFill>
                  </a:tcPr>
                </a:tc>
                <a:extLst>
                  <a:ext uri="{0D108BD9-81ED-4DB2-BD59-A6C34878D82A}">
                    <a16:rowId xmlns:a16="http://schemas.microsoft.com/office/drawing/2014/main" val="3795711860"/>
                  </a:ext>
                </a:extLst>
              </a:tr>
              <a:tr h="241977">
                <a:tc>
                  <a:txBody>
                    <a:bodyPr/>
                    <a:lstStyle/>
                    <a:p>
                      <a:pPr indent="-1270" algn="l">
                        <a:lnSpc>
                          <a:spcPct val="115000"/>
                        </a:lnSpc>
                        <a:spcAft>
                          <a:spcPts val="0"/>
                        </a:spcAft>
                      </a:pPr>
                      <a:r>
                        <a:rPr lang="en-US" sz="1400" b="1" dirty="0">
                          <a:effectLst/>
                          <a:latin typeface="Arial" panose="020B0604020202020204" pitchFamily="34" charset="0"/>
                          <a:cs typeface="Arial" panose="020B0604020202020204" pitchFamily="34" charset="0"/>
                        </a:rPr>
                        <a:t>Family history of B-CLPD</a:t>
                      </a:r>
                      <a:endParaRPr lang="es-ES" sz="1400" b="1" dirty="0">
                        <a:effectLst/>
                        <a:latin typeface="Arial" panose="020B0604020202020204" pitchFamily="34" charset="0"/>
                        <a:ea typeface="Times New Roman" panose="02020603050405020304" pitchFamily="18" charset="0"/>
                        <a:cs typeface="Arial" panose="020B0604020202020204" pitchFamily="34" charset="0"/>
                      </a:endParaRPr>
                    </a:p>
                  </a:txBody>
                  <a:tcPr marL="84667" marR="84667" marT="0" marB="0" anchor="ctr"/>
                </a:tc>
                <a:tc>
                  <a:txBody>
                    <a:bodyPr/>
                    <a:lstStyle/>
                    <a:p>
                      <a:pPr indent="-1270" algn="ctr">
                        <a:lnSpc>
                          <a:spcPct val="115000"/>
                        </a:lnSpc>
                        <a:spcAft>
                          <a:spcPts val="0"/>
                        </a:spcAft>
                      </a:pPr>
                      <a:r>
                        <a:rPr lang="en-US" sz="1400" b="0" dirty="0">
                          <a:effectLst/>
                          <a:latin typeface="Arial" panose="020B0604020202020204" pitchFamily="34" charset="0"/>
                          <a:cs typeface="Arial" panose="020B0604020202020204" pitchFamily="34" charset="0"/>
                        </a:rPr>
                        <a:t>41 (37.96)</a:t>
                      </a:r>
                      <a:endParaRPr lang="es-ES" sz="1400" b="0" dirty="0">
                        <a:effectLst/>
                        <a:latin typeface="Arial" panose="020B0604020202020204" pitchFamily="34" charset="0"/>
                        <a:ea typeface="Times New Roman" panose="02020603050405020304" pitchFamily="18" charset="0"/>
                        <a:cs typeface="Arial" panose="020B0604020202020204" pitchFamily="34" charset="0"/>
                      </a:endParaRPr>
                    </a:p>
                  </a:txBody>
                  <a:tcPr marL="84667" marR="84667" marT="0" marB="0" anchor="ctr"/>
                </a:tc>
                <a:tc>
                  <a:txBody>
                    <a:bodyPr/>
                    <a:lstStyle/>
                    <a:p>
                      <a:pPr indent="-1270" algn="ctr">
                        <a:lnSpc>
                          <a:spcPct val="115000"/>
                        </a:lnSpc>
                        <a:spcAft>
                          <a:spcPts val="0"/>
                        </a:spcAft>
                      </a:pPr>
                      <a:r>
                        <a:rPr lang="en-US" sz="1400" b="0" dirty="0">
                          <a:effectLst/>
                          <a:latin typeface="Arial" panose="020B0604020202020204" pitchFamily="34" charset="0"/>
                          <a:cs typeface="Arial" panose="020B0604020202020204" pitchFamily="34" charset="0"/>
                        </a:rPr>
                        <a:t>5 (12.82)</a:t>
                      </a:r>
                      <a:endParaRPr lang="es-ES" sz="1400" b="0" dirty="0">
                        <a:effectLst/>
                        <a:latin typeface="Arial" panose="020B0604020202020204" pitchFamily="34" charset="0"/>
                        <a:ea typeface="Times New Roman" panose="02020603050405020304" pitchFamily="18" charset="0"/>
                        <a:cs typeface="Arial" panose="020B0604020202020204" pitchFamily="34" charset="0"/>
                      </a:endParaRPr>
                    </a:p>
                  </a:txBody>
                  <a:tcPr marL="84667" marR="84667" marT="0" marB="0" anchor="ctr"/>
                </a:tc>
                <a:tc>
                  <a:txBody>
                    <a:bodyPr/>
                    <a:lstStyle/>
                    <a:p>
                      <a:pPr indent="-1270" algn="ctr">
                        <a:lnSpc>
                          <a:spcPct val="115000"/>
                        </a:lnSpc>
                        <a:spcAft>
                          <a:spcPts val="0"/>
                        </a:spcAft>
                      </a:pPr>
                      <a:r>
                        <a:rPr lang="en-US" sz="1400" b="1" dirty="0">
                          <a:effectLst/>
                          <a:latin typeface="Arial" panose="020B0604020202020204" pitchFamily="34" charset="0"/>
                          <a:cs typeface="Arial" panose="020B0604020202020204" pitchFamily="34" charset="0"/>
                        </a:rPr>
                        <a:t>0.006</a:t>
                      </a:r>
                      <a:endParaRPr lang="es-ES" sz="1400" b="1" dirty="0">
                        <a:effectLst/>
                        <a:latin typeface="Arial" panose="020B0604020202020204" pitchFamily="34" charset="0"/>
                        <a:ea typeface="Times New Roman" panose="02020603050405020304" pitchFamily="18" charset="0"/>
                        <a:cs typeface="Arial" panose="020B0604020202020204" pitchFamily="34" charset="0"/>
                      </a:endParaRPr>
                    </a:p>
                  </a:txBody>
                  <a:tcPr marL="84667" marR="84667" marT="0" marB="0" anchor="ctr"/>
                </a:tc>
                <a:extLst>
                  <a:ext uri="{0D108BD9-81ED-4DB2-BD59-A6C34878D82A}">
                    <a16:rowId xmlns:a16="http://schemas.microsoft.com/office/drawing/2014/main" val="2865379238"/>
                  </a:ext>
                </a:extLst>
              </a:tr>
              <a:tr h="241977">
                <a:tc>
                  <a:txBody>
                    <a:bodyPr/>
                    <a:lstStyle/>
                    <a:p>
                      <a:pPr indent="-1270" algn="l">
                        <a:lnSpc>
                          <a:spcPct val="115000"/>
                        </a:lnSpc>
                        <a:spcAft>
                          <a:spcPts val="0"/>
                        </a:spcAft>
                      </a:pPr>
                      <a:r>
                        <a:rPr lang="en-US" sz="1400" b="1" dirty="0">
                          <a:effectLst/>
                          <a:latin typeface="Arial" panose="020B0604020202020204" pitchFamily="34" charset="0"/>
                          <a:cs typeface="Arial" panose="020B0604020202020204" pitchFamily="34" charset="0"/>
                        </a:rPr>
                        <a:t>IgRT</a:t>
                      </a:r>
                      <a:endParaRPr lang="es-ES" sz="1400" b="1" dirty="0">
                        <a:effectLst/>
                        <a:latin typeface="Arial" panose="020B0604020202020204" pitchFamily="34" charset="0"/>
                        <a:ea typeface="Times New Roman" panose="02020603050405020304" pitchFamily="18" charset="0"/>
                        <a:cs typeface="Arial" panose="020B0604020202020204" pitchFamily="34" charset="0"/>
                      </a:endParaRPr>
                    </a:p>
                  </a:txBody>
                  <a:tcPr marL="84667" marR="84667" marT="0" marB="0" anchor="ctr"/>
                </a:tc>
                <a:tc>
                  <a:txBody>
                    <a:bodyPr/>
                    <a:lstStyle/>
                    <a:p>
                      <a:pPr indent="-1270" algn="ctr">
                        <a:lnSpc>
                          <a:spcPct val="115000"/>
                        </a:lnSpc>
                        <a:spcAft>
                          <a:spcPts val="0"/>
                        </a:spcAft>
                      </a:pPr>
                      <a:r>
                        <a:rPr lang="en-US" sz="1400" b="0" dirty="0">
                          <a:effectLst/>
                          <a:latin typeface="Arial" panose="020B0604020202020204" pitchFamily="34" charset="0"/>
                          <a:cs typeface="Arial" panose="020B0604020202020204" pitchFamily="34" charset="0"/>
                        </a:rPr>
                        <a:t>72 (67.29)</a:t>
                      </a:r>
                      <a:endParaRPr lang="es-ES" sz="1400" b="0" dirty="0">
                        <a:effectLst/>
                        <a:latin typeface="Arial" panose="020B0604020202020204" pitchFamily="34" charset="0"/>
                        <a:ea typeface="Times New Roman" panose="02020603050405020304" pitchFamily="18" charset="0"/>
                        <a:cs typeface="Arial" panose="020B0604020202020204" pitchFamily="34" charset="0"/>
                      </a:endParaRPr>
                    </a:p>
                  </a:txBody>
                  <a:tcPr marL="84667" marR="84667" marT="0" marB="0" anchor="ctr"/>
                </a:tc>
                <a:tc>
                  <a:txBody>
                    <a:bodyPr/>
                    <a:lstStyle/>
                    <a:p>
                      <a:pPr indent="-1270" algn="ctr">
                        <a:lnSpc>
                          <a:spcPct val="115000"/>
                        </a:lnSpc>
                        <a:spcAft>
                          <a:spcPts val="0"/>
                        </a:spcAft>
                      </a:pPr>
                      <a:r>
                        <a:rPr lang="en-US" sz="1400" b="0" dirty="0">
                          <a:effectLst/>
                          <a:latin typeface="Arial" panose="020B0604020202020204" pitchFamily="34" charset="0"/>
                          <a:cs typeface="Arial" panose="020B0604020202020204" pitchFamily="34" charset="0"/>
                        </a:rPr>
                        <a:t>15 (39.47)</a:t>
                      </a:r>
                      <a:endParaRPr lang="es-ES" sz="1400" b="0" dirty="0">
                        <a:effectLst/>
                        <a:latin typeface="Arial" panose="020B0604020202020204" pitchFamily="34" charset="0"/>
                        <a:ea typeface="Times New Roman" panose="02020603050405020304" pitchFamily="18" charset="0"/>
                        <a:cs typeface="Arial" panose="020B0604020202020204" pitchFamily="34" charset="0"/>
                      </a:endParaRPr>
                    </a:p>
                  </a:txBody>
                  <a:tcPr marL="84667" marR="84667" marT="0" marB="0" anchor="ctr"/>
                </a:tc>
                <a:tc>
                  <a:txBody>
                    <a:bodyPr/>
                    <a:lstStyle/>
                    <a:p>
                      <a:pPr indent="-1270" algn="ctr">
                        <a:lnSpc>
                          <a:spcPct val="115000"/>
                        </a:lnSpc>
                        <a:spcAft>
                          <a:spcPts val="0"/>
                        </a:spcAft>
                      </a:pPr>
                      <a:r>
                        <a:rPr lang="en-US" sz="1400" b="1" dirty="0">
                          <a:effectLst/>
                          <a:latin typeface="Arial" panose="020B0604020202020204" pitchFamily="34" charset="0"/>
                          <a:cs typeface="Arial" panose="020B0604020202020204" pitchFamily="34" charset="0"/>
                        </a:rPr>
                        <a:t>0.004</a:t>
                      </a:r>
                      <a:endParaRPr lang="es-ES" sz="1400" b="1" dirty="0">
                        <a:effectLst/>
                        <a:latin typeface="Arial" panose="020B0604020202020204" pitchFamily="34" charset="0"/>
                        <a:ea typeface="Times New Roman" panose="02020603050405020304" pitchFamily="18" charset="0"/>
                        <a:cs typeface="Arial" panose="020B0604020202020204" pitchFamily="34" charset="0"/>
                      </a:endParaRPr>
                    </a:p>
                  </a:txBody>
                  <a:tcPr marL="84667" marR="84667" marT="0" marB="0" anchor="ctr"/>
                </a:tc>
                <a:extLst>
                  <a:ext uri="{0D108BD9-81ED-4DB2-BD59-A6C34878D82A}">
                    <a16:rowId xmlns:a16="http://schemas.microsoft.com/office/drawing/2014/main" val="3518041657"/>
                  </a:ext>
                </a:extLst>
              </a:tr>
              <a:tr h="499025">
                <a:tc>
                  <a:txBody>
                    <a:bodyPr/>
                    <a:lstStyle/>
                    <a:p>
                      <a:pPr indent="-1270" algn="l">
                        <a:lnSpc>
                          <a:spcPct val="115000"/>
                        </a:lnSpc>
                        <a:spcAft>
                          <a:spcPts val="0"/>
                        </a:spcAft>
                      </a:pPr>
                      <a:r>
                        <a:rPr lang="en-US" sz="1400" b="1" dirty="0">
                          <a:effectLst/>
                          <a:latin typeface="Arial" panose="020B0604020202020204" pitchFamily="34" charset="0"/>
                          <a:cs typeface="Arial" panose="020B0604020202020204" pitchFamily="34" charset="0"/>
                        </a:rPr>
                        <a:t>IgG at B-CLPD diagnosis</a:t>
                      </a:r>
                      <a:endParaRPr lang="es-ES" sz="1400" b="1" dirty="0">
                        <a:effectLst/>
                        <a:latin typeface="Arial" panose="020B0604020202020204" pitchFamily="34" charset="0"/>
                        <a:ea typeface="Times New Roman" panose="02020603050405020304" pitchFamily="18" charset="0"/>
                        <a:cs typeface="Arial" panose="020B0604020202020204" pitchFamily="34" charset="0"/>
                      </a:endParaRPr>
                    </a:p>
                  </a:txBody>
                  <a:tcPr marL="84667" marR="84667" marT="0" marB="0" anchor="ctr">
                    <a:solidFill>
                      <a:schemeClr val="bg2"/>
                    </a:solidFill>
                  </a:tcPr>
                </a:tc>
                <a:tc>
                  <a:txBody>
                    <a:bodyPr/>
                    <a:lstStyle/>
                    <a:p>
                      <a:pPr indent="-1270" algn="ctr">
                        <a:lnSpc>
                          <a:spcPct val="115000"/>
                        </a:lnSpc>
                        <a:spcAft>
                          <a:spcPts val="0"/>
                        </a:spcAft>
                      </a:pPr>
                      <a:r>
                        <a:rPr lang="en-US" sz="1400" b="0" dirty="0">
                          <a:effectLst/>
                          <a:latin typeface="Arial" panose="020B0604020202020204" pitchFamily="34" charset="0"/>
                          <a:cs typeface="Arial" panose="020B0604020202020204" pitchFamily="34" charset="0"/>
                        </a:rPr>
                        <a:t>574.00 (387.50 - 928.00)</a:t>
                      </a:r>
                      <a:endParaRPr lang="es-ES" sz="1400" b="0" dirty="0">
                        <a:effectLst/>
                        <a:latin typeface="Arial" panose="020B0604020202020204" pitchFamily="34" charset="0"/>
                        <a:ea typeface="Times New Roman" panose="02020603050405020304" pitchFamily="18" charset="0"/>
                        <a:cs typeface="Arial" panose="020B0604020202020204" pitchFamily="34" charset="0"/>
                      </a:endParaRPr>
                    </a:p>
                  </a:txBody>
                  <a:tcPr marL="84667" marR="84667" marT="0" marB="0" anchor="ctr">
                    <a:solidFill>
                      <a:schemeClr val="bg2"/>
                    </a:solidFill>
                  </a:tcPr>
                </a:tc>
                <a:tc>
                  <a:txBody>
                    <a:bodyPr/>
                    <a:lstStyle/>
                    <a:p>
                      <a:pPr indent="-1270" algn="ctr">
                        <a:lnSpc>
                          <a:spcPct val="115000"/>
                        </a:lnSpc>
                        <a:spcAft>
                          <a:spcPts val="0"/>
                        </a:spcAft>
                      </a:pPr>
                      <a:r>
                        <a:rPr lang="en-US" sz="1400" b="0" dirty="0">
                          <a:effectLst/>
                          <a:latin typeface="Arial" panose="020B0604020202020204" pitchFamily="34" charset="0"/>
                          <a:cs typeface="Arial" panose="020B0604020202020204" pitchFamily="34" charset="0"/>
                        </a:rPr>
                        <a:t>712.00 (494.00 - 1325.00)</a:t>
                      </a:r>
                      <a:endParaRPr lang="es-ES" sz="1400" b="0" dirty="0">
                        <a:effectLst/>
                        <a:latin typeface="Arial" panose="020B0604020202020204" pitchFamily="34" charset="0"/>
                        <a:ea typeface="Times New Roman" panose="02020603050405020304" pitchFamily="18" charset="0"/>
                        <a:cs typeface="Arial" panose="020B0604020202020204" pitchFamily="34" charset="0"/>
                      </a:endParaRPr>
                    </a:p>
                  </a:txBody>
                  <a:tcPr marL="84667" marR="84667" marT="0" marB="0" anchor="ctr">
                    <a:solidFill>
                      <a:schemeClr val="bg2"/>
                    </a:solidFill>
                  </a:tcPr>
                </a:tc>
                <a:tc>
                  <a:txBody>
                    <a:bodyPr/>
                    <a:lstStyle/>
                    <a:p>
                      <a:pPr indent="-1270" algn="ctr">
                        <a:lnSpc>
                          <a:spcPct val="115000"/>
                        </a:lnSpc>
                        <a:spcAft>
                          <a:spcPts val="0"/>
                        </a:spcAft>
                      </a:pPr>
                      <a:r>
                        <a:rPr lang="en-US" sz="1400" b="1" dirty="0">
                          <a:effectLst/>
                          <a:latin typeface="Arial" panose="020B0604020202020204" pitchFamily="34" charset="0"/>
                          <a:cs typeface="Arial" panose="020B0604020202020204" pitchFamily="34" charset="0"/>
                        </a:rPr>
                        <a:t>0.027</a:t>
                      </a:r>
                      <a:endParaRPr lang="es-ES" sz="1400" b="1" dirty="0">
                        <a:effectLst/>
                        <a:latin typeface="Arial" panose="020B0604020202020204" pitchFamily="34" charset="0"/>
                        <a:ea typeface="Times New Roman" panose="02020603050405020304" pitchFamily="18" charset="0"/>
                        <a:cs typeface="Arial" panose="020B0604020202020204" pitchFamily="34" charset="0"/>
                      </a:endParaRPr>
                    </a:p>
                  </a:txBody>
                  <a:tcPr marL="84667" marR="84667" marT="0" marB="0" anchor="ctr">
                    <a:solidFill>
                      <a:schemeClr val="bg2"/>
                    </a:solidFill>
                  </a:tcPr>
                </a:tc>
                <a:extLst>
                  <a:ext uri="{0D108BD9-81ED-4DB2-BD59-A6C34878D82A}">
                    <a16:rowId xmlns:a16="http://schemas.microsoft.com/office/drawing/2014/main" val="3581652320"/>
                  </a:ext>
                </a:extLst>
              </a:tr>
              <a:tr h="241977">
                <a:tc>
                  <a:txBody>
                    <a:bodyPr/>
                    <a:lstStyle/>
                    <a:p>
                      <a:pPr indent="-1270" algn="l">
                        <a:lnSpc>
                          <a:spcPct val="115000"/>
                        </a:lnSpc>
                        <a:spcAft>
                          <a:spcPts val="0"/>
                        </a:spcAft>
                      </a:pPr>
                      <a:r>
                        <a:rPr lang="en-US" sz="1400" b="1" dirty="0">
                          <a:effectLst/>
                          <a:latin typeface="Arial" panose="020B0604020202020204" pitchFamily="34" charset="0"/>
                          <a:cs typeface="Arial" panose="020B0604020202020204" pitchFamily="34" charset="0"/>
                        </a:rPr>
                        <a:t>sFLC kappa</a:t>
                      </a:r>
                      <a:endParaRPr lang="es-ES" sz="1400" b="1" dirty="0">
                        <a:effectLst/>
                        <a:latin typeface="Arial" panose="020B0604020202020204" pitchFamily="34" charset="0"/>
                        <a:ea typeface="Times New Roman" panose="02020603050405020304" pitchFamily="18" charset="0"/>
                        <a:cs typeface="Arial" panose="020B0604020202020204" pitchFamily="34" charset="0"/>
                      </a:endParaRPr>
                    </a:p>
                  </a:txBody>
                  <a:tcPr marL="84667" marR="84667" marT="0" marB="0" anchor="ctr"/>
                </a:tc>
                <a:tc>
                  <a:txBody>
                    <a:bodyPr/>
                    <a:lstStyle/>
                    <a:p>
                      <a:pPr indent="-1270" algn="ctr">
                        <a:lnSpc>
                          <a:spcPct val="115000"/>
                        </a:lnSpc>
                        <a:spcAft>
                          <a:spcPts val="0"/>
                        </a:spcAft>
                      </a:pPr>
                      <a:r>
                        <a:rPr lang="en-US" sz="1400" b="0" dirty="0">
                          <a:effectLst/>
                          <a:latin typeface="Arial" panose="020B0604020202020204" pitchFamily="34" charset="0"/>
                          <a:cs typeface="Arial" panose="020B0604020202020204" pitchFamily="34" charset="0"/>
                        </a:rPr>
                        <a:t>10.40 (6.50 - 17.40)</a:t>
                      </a:r>
                      <a:endParaRPr lang="es-ES" sz="1400" b="0" dirty="0">
                        <a:effectLst/>
                        <a:latin typeface="Arial" panose="020B0604020202020204" pitchFamily="34" charset="0"/>
                        <a:ea typeface="Times New Roman" panose="02020603050405020304" pitchFamily="18" charset="0"/>
                        <a:cs typeface="Arial" panose="020B0604020202020204" pitchFamily="34" charset="0"/>
                      </a:endParaRPr>
                    </a:p>
                  </a:txBody>
                  <a:tcPr marL="84667" marR="84667" marT="0" marB="0" anchor="ctr"/>
                </a:tc>
                <a:tc>
                  <a:txBody>
                    <a:bodyPr/>
                    <a:lstStyle/>
                    <a:p>
                      <a:pPr indent="-1270" algn="ctr">
                        <a:lnSpc>
                          <a:spcPct val="115000"/>
                        </a:lnSpc>
                        <a:spcAft>
                          <a:spcPts val="0"/>
                        </a:spcAft>
                      </a:pPr>
                      <a:r>
                        <a:rPr lang="en-US" sz="1400" b="0" dirty="0">
                          <a:effectLst/>
                          <a:latin typeface="Arial" panose="020B0604020202020204" pitchFamily="34" charset="0"/>
                          <a:cs typeface="Arial" panose="020B0604020202020204" pitchFamily="34" charset="0"/>
                        </a:rPr>
                        <a:t>16.90 (10.80 - 23.40)</a:t>
                      </a:r>
                      <a:endParaRPr lang="es-ES" sz="1400" b="0" dirty="0">
                        <a:effectLst/>
                        <a:latin typeface="Arial" panose="020B0604020202020204" pitchFamily="34" charset="0"/>
                        <a:ea typeface="Times New Roman" panose="02020603050405020304" pitchFamily="18" charset="0"/>
                        <a:cs typeface="Arial" panose="020B0604020202020204" pitchFamily="34" charset="0"/>
                      </a:endParaRPr>
                    </a:p>
                  </a:txBody>
                  <a:tcPr marL="84667" marR="84667" marT="0" marB="0" anchor="ctr"/>
                </a:tc>
                <a:tc>
                  <a:txBody>
                    <a:bodyPr/>
                    <a:lstStyle/>
                    <a:p>
                      <a:pPr indent="-1270" algn="ctr">
                        <a:lnSpc>
                          <a:spcPct val="115000"/>
                        </a:lnSpc>
                        <a:spcAft>
                          <a:spcPts val="0"/>
                        </a:spcAft>
                      </a:pPr>
                      <a:r>
                        <a:rPr lang="en-US" sz="1400" b="1" dirty="0">
                          <a:effectLst/>
                          <a:latin typeface="Arial" panose="020B0604020202020204" pitchFamily="34" charset="0"/>
                          <a:cs typeface="Arial" panose="020B0604020202020204" pitchFamily="34" charset="0"/>
                        </a:rPr>
                        <a:t>0.002</a:t>
                      </a:r>
                      <a:endParaRPr lang="es-ES" sz="1400" b="1" dirty="0">
                        <a:effectLst/>
                        <a:latin typeface="Arial" panose="020B0604020202020204" pitchFamily="34" charset="0"/>
                        <a:ea typeface="Times New Roman" panose="02020603050405020304" pitchFamily="18" charset="0"/>
                        <a:cs typeface="Arial" panose="020B0604020202020204" pitchFamily="34" charset="0"/>
                      </a:endParaRPr>
                    </a:p>
                  </a:txBody>
                  <a:tcPr marL="84667" marR="84667" marT="0" marB="0" anchor="ctr"/>
                </a:tc>
                <a:extLst>
                  <a:ext uri="{0D108BD9-81ED-4DB2-BD59-A6C34878D82A}">
                    <a16:rowId xmlns:a16="http://schemas.microsoft.com/office/drawing/2014/main" val="3014789308"/>
                  </a:ext>
                </a:extLst>
              </a:tr>
              <a:tr h="241977">
                <a:tc>
                  <a:txBody>
                    <a:bodyPr/>
                    <a:lstStyle/>
                    <a:p>
                      <a:pPr indent="-1270" algn="l">
                        <a:lnSpc>
                          <a:spcPct val="115000"/>
                        </a:lnSpc>
                        <a:spcAft>
                          <a:spcPts val="0"/>
                        </a:spcAft>
                      </a:pPr>
                      <a:r>
                        <a:rPr lang="en-US" sz="1400" b="1" dirty="0">
                          <a:effectLst/>
                          <a:latin typeface="Arial" panose="020B0604020202020204" pitchFamily="34" charset="0"/>
                          <a:cs typeface="Arial" panose="020B0604020202020204" pitchFamily="34" charset="0"/>
                        </a:rPr>
                        <a:t>sFLC lambda</a:t>
                      </a:r>
                      <a:endParaRPr lang="es-ES" sz="1400" b="1" dirty="0">
                        <a:effectLst/>
                        <a:latin typeface="Arial" panose="020B0604020202020204" pitchFamily="34" charset="0"/>
                        <a:ea typeface="Times New Roman" panose="02020603050405020304" pitchFamily="18" charset="0"/>
                        <a:cs typeface="Arial" panose="020B0604020202020204" pitchFamily="34" charset="0"/>
                      </a:endParaRPr>
                    </a:p>
                  </a:txBody>
                  <a:tcPr marL="84667" marR="84667" marT="0" marB="0" anchor="ctr"/>
                </a:tc>
                <a:tc>
                  <a:txBody>
                    <a:bodyPr/>
                    <a:lstStyle/>
                    <a:p>
                      <a:pPr indent="-1270" algn="ctr">
                        <a:lnSpc>
                          <a:spcPct val="115000"/>
                        </a:lnSpc>
                        <a:spcAft>
                          <a:spcPts val="0"/>
                        </a:spcAft>
                      </a:pPr>
                      <a:r>
                        <a:rPr lang="en-US" sz="1400" b="0" dirty="0">
                          <a:effectLst/>
                          <a:latin typeface="Arial" panose="020B0604020202020204" pitchFamily="34" charset="0"/>
                          <a:cs typeface="Arial" panose="020B0604020202020204" pitchFamily="34" charset="0"/>
                        </a:rPr>
                        <a:t>9.10 (5.70 - 16.40)</a:t>
                      </a:r>
                      <a:endParaRPr lang="es-ES" sz="1400" b="0" dirty="0">
                        <a:effectLst/>
                        <a:latin typeface="Arial" panose="020B0604020202020204" pitchFamily="34" charset="0"/>
                        <a:ea typeface="Times New Roman" panose="02020603050405020304" pitchFamily="18" charset="0"/>
                        <a:cs typeface="Arial" panose="020B0604020202020204" pitchFamily="34" charset="0"/>
                      </a:endParaRPr>
                    </a:p>
                  </a:txBody>
                  <a:tcPr marL="84667" marR="84667" marT="0" marB="0" anchor="ctr"/>
                </a:tc>
                <a:tc>
                  <a:txBody>
                    <a:bodyPr/>
                    <a:lstStyle/>
                    <a:p>
                      <a:pPr indent="-1270" algn="ctr">
                        <a:lnSpc>
                          <a:spcPct val="115000"/>
                        </a:lnSpc>
                        <a:spcAft>
                          <a:spcPts val="0"/>
                        </a:spcAft>
                      </a:pPr>
                      <a:r>
                        <a:rPr lang="en-US" sz="1400" b="0" dirty="0">
                          <a:effectLst/>
                          <a:latin typeface="Arial" panose="020B0604020202020204" pitchFamily="34" charset="0"/>
                          <a:cs typeface="Arial" panose="020B0604020202020204" pitchFamily="34" charset="0"/>
                        </a:rPr>
                        <a:t>17.00 (11.10 - 24.10)</a:t>
                      </a:r>
                      <a:endParaRPr lang="es-ES" sz="1400" b="0" dirty="0">
                        <a:effectLst/>
                        <a:latin typeface="Arial" panose="020B0604020202020204" pitchFamily="34" charset="0"/>
                        <a:ea typeface="Times New Roman" panose="02020603050405020304" pitchFamily="18" charset="0"/>
                        <a:cs typeface="Arial" panose="020B0604020202020204" pitchFamily="34" charset="0"/>
                      </a:endParaRPr>
                    </a:p>
                  </a:txBody>
                  <a:tcPr marL="84667" marR="84667" marT="0" marB="0" anchor="ctr"/>
                </a:tc>
                <a:tc>
                  <a:txBody>
                    <a:bodyPr/>
                    <a:lstStyle/>
                    <a:p>
                      <a:pPr indent="-1270" algn="ctr">
                        <a:lnSpc>
                          <a:spcPct val="115000"/>
                        </a:lnSpc>
                        <a:spcAft>
                          <a:spcPts val="0"/>
                        </a:spcAft>
                      </a:pPr>
                      <a:r>
                        <a:rPr lang="en-US" sz="1400" b="1" dirty="0">
                          <a:effectLst/>
                          <a:latin typeface="Arial" panose="020B0604020202020204" pitchFamily="34" charset="0"/>
                          <a:cs typeface="Arial" panose="020B0604020202020204" pitchFamily="34" charset="0"/>
                        </a:rPr>
                        <a:t>&lt;0.001</a:t>
                      </a:r>
                      <a:endParaRPr lang="es-ES" sz="1400" b="1" dirty="0">
                        <a:effectLst/>
                        <a:latin typeface="Arial" panose="020B0604020202020204" pitchFamily="34" charset="0"/>
                        <a:ea typeface="Times New Roman" panose="02020603050405020304" pitchFamily="18" charset="0"/>
                        <a:cs typeface="Arial" panose="020B0604020202020204" pitchFamily="34" charset="0"/>
                      </a:endParaRPr>
                    </a:p>
                  </a:txBody>
                  <a:tcPr marL="84667" marR="84667" marT="0" marB="0" anchor="ctr"/>
                </a:tc>
                <a:extLst>
                  <a:ext uri="{0D108BD9-81ED-4DB2-BD59-A6C34878D82A}">
                    <a16:rowId xmlns:a16="http://schemas.microsoft.com/office/drawing/2014/main" val="3164095361"/>
                  </a:ext>
                </a:extLst>
              </a:tr>
              <a:tr h="241977">
                <a:tc>
                  <a:txBody>
                    <a:bodyPr/>
                    <a:lstStyle/>
                    <a:p>
                      <a:pPr indent="-1270" algn="l">
                        <a:lnSpc>
                          <a:spcPct val="115000"/>
                        </a:lnSpc>
                        <a:spcAft>
                          <a:spcPts val="0"/>
                        </a:spcAft>
                      </a:pPr>
                      <a:r>
                        <a:rPr lang="en-US" sz="1400" b="1" dirty="0">
                          <a:effectLst/>
                          <a:latin typeface="Arial" panose="020B0604020202020204" pitchFamily="34" charset="0"/>
                          <a:cs typeface="Arial" panose="020B0604020202020204" pitchFamily="34" charset="0"/>
                        </a:rPr>
                        <a:t>Sum kappa+lambda</a:t>
                      </a:r>
                      <a:endParaRPr lang="es-ES" sz="1400" b="1" dirty="0">
                        <a:effectLst/>
                        <a:latin typeface="Arial" panose="020B0604020202020204" pitchFamily="34" charset="0"/>
                        <a:ea typeface="Times New Roman" panose="02020603050405020304" pitchFamily="18" charset="0"/>
                        <a:cs typeface="Arial" panose="020B0604020202020204" pitchFamily="34" charset="0"/>
                      </a:endParaRPr>
                    </a:p>
                  </a:txBody>
                  <a:tcPr marL="84667" marR="84667" marT="0" marB="0" anchor="ctr"/>
                </a:tc>
                <a:tc>
                  <a:txBody>
                    <a:bodyPr/>
                    <a:lstStyle/>
                    <a:p>
                      <a:pPr indent="-1270" algn="ctr">
                        <a:lnSpc>
                          <a:spcPct val="115000"/>
                        </a:lnSpc>
                        <a:spcAft>
                          <a:spcPts val="0"/>
                        </a:spcAft>
                      </a:pPr>
                      <a:r>
                        <a:rPr lang="en-US" sz="1400" b="0" dirty="0">
                          <a:effectLst/>
                          <a:latin typeface="Arial" panose="020B0604020202020204" pitchFamily="34" charset="0"/>
                          <a:cs typeface="Arial" panose="020B0604020202020204" pitchFamily="34" charset="0"/>
                        </a:rPr>
                        <a:t>19.10 (11.90 - 36.80)</a:t>
                      </a:r>
                      <a:endParaRPr lang="es-ES" sz="1400" b="0" dirty="0">
                        <a:effectLst/>
                        <a:latin typeface="Arial" panose="020B0604020202020204" pitchFamily="34" charset="0"/>
                        <a:ea typeface="Times New Roman" panose="02020603050405020304" pitchFamily="18" charset="0"/>
                        <a:cs typeface="Arial" panose="020B0604020202020204" pitchFamily="34" charset="0"/>
                      </a:endParaRPr>
                    </a:p>
                  </a:txBody>
                  <a:tcPr marL="84667" marR="84667" marT="0" marB="0" anchor="ctr"/>
                </a:tc>
                <a:tc>
                  <a:txBody>
                    <a:bodyPr/>
                    <a:lstStyle/>
                    <a:p>
                      <a:pPr indent="-1270" algn="ctr">
                        <a:lnSpc>
                          <a:spcPct val="115000"/>
                        </a:lnSpc>
                        <a:spcAft>
                          <a:spcPts val="0"/>
                        </a:spcAft>
                      </a:pPr>
                      <a:r>
                        <a:rPr lang="en-US" sz="1400" b="0" dirty="0">
                          <a:effectLst/>
                          <a:latin typeface="Arial" panose="020B0604020202020204" pitchFamily="34" charset="0"/>
                          <a:cs typeface="Arial" panose="020B0604020202020204" pitchFamily="34" charset="0"/>
                        </a:rPr>
                        <a:t>36.00 (26.70 - 73.20)</a:t>
                      </a:r>
                      <a:endParaRPr lang="es-ES" sz="1400" b="0" dirty="0">
                        <a:effectLst/>
                        <a:latin typeface="Arial" panose="020B0604020202020204" pitchFamily="34" charset="0"/>
                        <a:ea typeface="Times New Roman" panose="02020603050405020304" pitchFamily="18" charset="0"/>
                        <a:cs typeface="Arial" panose="020B0604020202020204" pitchFamily="34" charset="0"/>
                      </a:endParaRPr>
                    </a:p>
                  </a:txBody>
                  <a:tcPr marL="84667" marR="84667" marT="0" marB="0" anchor="ctr"/>
                </a:tc>
                <a:tc>
                  <a:txBody>
                    <a:bodyPr/>
                    <a:lstStyle/>
                    <a:p>
                      <a:pPr indent="-1270" algn="ctr">
                        <a:lnSpc>
                          <a:spcPct val="115000"/>
                        </a:lnSpc>
                        <a:spcAft>
                          <a:spcPts val="0"/>
                        </a:spcAft>
                      </a:pPr>
                      <a:r>
                        <a:rPr lang="en-US" sz="1400" b="1" dirty="0">
                          <a:effectLst/>
                          <a:latin typeface="Arial" panose="020B0604020202020204" pitchFamily="34" charset="0"/>
                          <a:cs typeface="Arial" panose="020B0604020202020204" pitchFamily="34" charset="0"/>
                        </a:rPr>
                        <a:t>&lt;0.001</a:t>
                      </a:r>
                      <a:endParaRPr lang="es-ES" sz="1400" b="1" dirty="0">
                        <a:effectLst/>
                        <a:latin typeface="Arial" panose="020B0604020202020204" pitchFamily="34" charset="0"/>
                        <a:ea typeface="Times New Roman" panose="02020603050405020304" pitchFamily="18" charset="0"/>
                        <a:cs typeface="Arial" panose="020B0604020202020204" pitchFamily="34" charset="0"/>
                      </a:endParaRPr>
                    </a:p>
                  </a:txBody>
                  <a:tcPr marL="84667" marR="84667" marT="0" marB="0" anchor="ctr"/>
                </a:tc>
                <a:extLst>
                  <a:ext uri="{0D108BD9-81ED-4DB2-BD59-A6C34878D82A}">
                    <a16:rowId xmlns:a16="http://schemas.microsoft.com/office/drawing/2014/main" val="574100858"/>
                  </a:ext>
                </a:extLst>
              </a:tr>
              <a:tr h="384411">
                <a:tc>
                  <a:txBody>
                    <a:bodyPr/>
                    <a:lstStyle/>
                    <a:p>
                      <a:pPr indent="-1270" algn="l">
                        <a:lnSpc>
                          <a:spcPct val="115000"/>
                        </a:lnSpc>
                        <a:spcAft>
                          <a:spcPts val="0"/>
                        </a:spcAft>
                      </a:pPr>
                      <a:r>
                        <a:rPr lang="en-US" sz="1400" b="1" dirty="0">
                          <a:effectLst/>
                          <a:latin typeface="Arial" panose="020B0604020202020204" pitchFamily="34" charset="0"/>
                          <a:cs typeface="Arial" panose="020B0604020202020204" pitchFamily="34" charset="0"/>
                        </a:rPr>
                        <a:t>smB memory B</a:t>
                      </a:r>
                      <a:endParaRPr lang="es-ES" sz="1400" b="1" dirty="0">
                        <a:effectLst/>
                        <a:latin typeface="Arial" panose="020B0604020202020204" pitchFamily="34" charset="0"/>
                        <a:ea typeface="Times New Roman" panose="02020603050405020304" pitchFamily="18" charset="0"/>
                        <a:cs typeface="Arial" panose="020B0604020202020204" pitchFamily="34" charset="0"/>
                      </a:endParaRPr>
                    </a:p>
                  </a:txBody>
                  <a:tcPr marL="84667" marR="84667" marT="0" marB="0" anchor="ctr"/>
                </a:tc>
                <a:tc>
                  <a:txBody>
                    <a:bodyPr/>
                    <a:lstStyle/>
                    <a:p>
                      <a:pPr indent="-1270" algn="ctr">
                        <a:lnSpc>
                          <a:spcPct val="115000"/>
                        </a:lnSpc>
                        <a:spcAft>
                          <a:spcPts val="0"/>
                        </a:spcAft>
                      </a:pPr>
                      <a:r>
                        <a:rPr lang="en-US" sz="1400" b="0">
                          <a:effectLst/>
                          <a:latin typeface="Arial" panose="020B0604020202020204" pitchFamily="34" charset="0"/>
                          <a:cs typeface="Arial" panose="020B0604020202020204" pitchFamily="34" charset="0"/>
                        </a:rPr>
                        <a:t>0.00 (0.00 - 6.50)</a:t>
                      </a:r>
                      <a:endParaRPr lang="es-ES" sz="1400" b="0">
                        <a:effectLst/>
                        <a:latin typeface="Arial" panose="020B0604020202020204" pitchFamily="34" charset="0"/>
                        <a:ea typeface="Times New Roman" panose="02020603050405020304" pitchFamily="18" charset="0"/>
                        <a:cs typeface="Arial" panose="020B0604020202020204" pitchFamily="34" charset="0"/>
                      </a:endParaRPr>
                    </a:p>
                  </a:txBody>
                  <a:tcPr marL="84667" marR="84667" marT="0" marB="0" anchor="ctr"/>
                </a:tc>
                <a:tc>
                  <a:txBody>
                    <a:bodyPr/>
                    <a:lstStyle/>
                    <a:p>
                      <a:pPr indent="-1270" algn="ctr">
                        <a:lnSpc>
                          <a:spcPct val="115000"/>
                        </a:lnSpc>
                        <a:spcAft>
                          <a:spcPts val="0"/>
                        </a:spcAft>
                      </a:pPr>
                      <a:r>
                        <a:rPr lang="en-US" sz="1400" b="0" dirty="0">
                          <a:effectLst/>
                          <a:latin typeface="Arial" panose="020B0604020202020204" pitchFamily="34" charset="0"/>
                          <a:cs typeface="Arial" panose="020B0604020202020204" pitchFamily="34" charset="0"/>
                        </a:rPr>
                        <a:t>7.80 (0.00 - 23.65)</a:t>
                      </a:r>
                      <a:endParaRPr lang="es-ES" sz="1400" b="0" dirty="0">
                        <a:effectLst/>
                        <a:latin typeface="Arial" panose="020B0604020202020204" pitchFamily="34" charset="0"/>
                        <a:ea typeface="Times New Roman" panose="02020603050405020304" pitchFamily="18" charset="0"/>
                        <a:cs typeface="Arial" panose="020B0604020202020204" pitchFamily="34" charset="0"/>
                      </a:endParaRPr>
                    </a:p>
                  </a:txBody>
                  <a:tcPr marL="84667" marR="84667" marT="0" marB="0" anchor="ctr"/>
                </a:tc>
                <a:tc>
                  <a:txBody>
                    <a:bodyPr/>
                    <a:lstStyle/>
                    <a:p>
                      <a:pPr indent="-1270" algn="ctr">
                        <a:lnSpc>
                          <a:spcPct val="115000"/>
                        </a:lnSpc>
                        <a:spcAft>
                          <a:spcPts val="0"/>
                        </a:spcAft>
                      </a:pPr>
                      <a:r>
                        <a:rPr lang="en-US" sz="1400" b="1" dirty="0">
                          <a:effectLst/>
                          <a:latin typeface="Arial" panose="020B0604020202020204" pitchFamily="34" charset="0"/>
                          <a:cs typeface="Arial" panose="020B0604020202020204" pitchFamily="34" charset="0"/>
                        </a:rPr>
                        <a:t>0.010</a:t>
                      </a:r>
                      <a:endParaRPr lang="es-ES" sz="1400" b="1" dirty="0">
                        <a:effectLst/>
                        <a:latin typeface="Arial" panose="020B0604020202020204" pitchFamily="34" charset="0"/>
                        <a:ea typeface="Times New Roman" panose="02020603050405020304" pitchFamily="18" charset="0"/>
                        <a:cs typeface="Arial" panose="020B0604020202020204" pitchFamily="34" charset="0"/>
                      </a:endParaRPr>
                    </a:p>
                  </a:txBody>
                  <a:tcPr marL="84667" marR="84667" marT="0" marB="0" anchor="ctr"/>
                </a:tc>
                <a:extLst>
                  <a:ext uri="{0D108BD9-81ED-4DB2-BD59-A6C34878D82A}">
                    <a16:rowId xmlns:a16="http://schemas.microsoft.com/office/drawing/2014/main" val="3094191757"/>
                  </a:ext>
                </a:extLst>
              </a:tr>
              <a:tr h="439420">
                <a:tc>
                  <a:txBody>
                    <a:bodyPr/>
                    <a:lstStyle/>
                    <a:p>
                      <a:pPr indent="-1270" algn="l">
                        <a:lnSpc>
                          <a:spcPct val="115000"/>
                        </a:lnSpc>
                        <a:spcAft>
                          <a:spcPts val="0"/>
                        </a:spcAft>
                      </a:pPr>
                      <a:r>
                        <a:rPr lang="en-US" sz="1400" b="1" noProof="0" dirty="0">
                          <a:effectLst/>
                          <a:latin typeface="Arial" panose="020B0604020202020204" pitchFamily="34" charset="0"/>
                          <a:ea typeface="Times New Roman" panose="02020603050405020304" pitchFamily="18" charset="0"/>
                          <a:cs typeface="Arial" panose="020B0604020202020204" pitchFamily="34" charset="0"/>
                        </a:rPr>
                        <a:t>Leukocytes</a:t>
                      </a:r>
                    </a:p>
                  </a:txBody>
                  <a:tcPr marL="84667" marR="84667" marT="0" marB="0" anchor="ctr"/>
                </a:tc>
                <a:tc>
                  <a:txBody>
                    <a:bodyPr/>
                    <a:lstStyle/>
                    <a:p>
                      <a:pPr marL="0" marR="0" lvl="0" indent="0" algn="ctr" defTabSz="914400" rtl="1" eaLnBrk="1" fontAlgn="b" latinLnBrk="0" hangingPunct="1">
                        <a:lnSpc>
                          <a:spcPct val="100000"/>
                        </a:lnSpc>
                        <a:spcBef>
                          <a:spcPts val="0"/>
                        </a:spcBef>
                        <a:spcAft>
                          <a:spcPts val="0"/>
                        </a:spcAft>
                        <a:buClrTx/>
                        <a:buSzTx/>
                        <a:buFontTx/>
                        <a:buNone/>
                        <a:tabLst/>
                        <a:defRPr/>
                      </a:pPr>
                      <a:r>
                        <a:rPr lang="es-ES" sz="1400" b="0" i="0" u="none" strike="noStrike" dirty="0">
                          <a:solidFill>
                            <a:srgbClr val="000000"/>
                          </a:solidFill>
                          <a:effectLst/>
                          <a:latin typeface="Arial" panose="020B0604020202020204" pitchFamily="34" charset="0"/>
                          <a:cs typeface="Arial" panose="020B0604020202020204" pitchFamily="34" charset="0"/>
                        </a:rPr>
                        <a:t>6000.00 (4600.00 - 9200.00)</a:t>
                      </a:r>
                    </a:p>
                  </a:txBody>
                  <a:tcPr marL="12700" marR="12700" marT="12700" marB="0" anchor="b"/>
                </a:tc>
                <a:tc>
                  <a:txBody>
                    <a:bodyPr/>
                    <a:lstStyle/>
                    <a:p>
                      <a:pPr marL="0" marR="0" lvl="0" indent="0" algn="ctr" defTabSz="914400" rtl="1" eaLnBrk="1" fontAlgn="b" latinLnBrk="0" hangingPunct="1">
                        <a:lnSpc>
                          <a:spcPct val="100000"/>
                        </a:lnSpc>
                        <a:spcBef>
                          <a:spcPts val="0"/>
                        </a:spcBef>
                        <a:spcAft>
                          <a:spcPts val="0"/>
                        </a:spcAft>
                        <a:buClrTx/>
                        <a:buSzTx/>
                        <a:buFontTx/>
                        <a:buNone/>
                        <a:tabLst/>
                        <a:defRPr/>
                      </a:pPr>
                      <a:r>
                        <a:rPr lang="es-ES" sz="1400" b="0" i="0" u="none" strike="noStrike" dirty="0">
                          <a:solidFill>
                            <a:srgbClr val="000000"/>
                          </a:solidFill>
                          <a:effectLst/>
                          <a:latin typeface="Arial" panose="020B0604020202020204" pitchFamily="34" charset="0"/>
                          <a:cs typeface="Arial" panose="020B0604020202020204" pitchFamily="34" charset="0"/>
                        </a:rPr>
                        <a:t>8000.00 (5800.00 - 14900.00)</a:t>
                      </a:r>
                    </a:p>
                  </a:txBody>
                  <a:tcPr marL="12700" marR="12700" marT="12700" marB="0" anchor="ctr"/>
                </a:tc>
                <a:tc>
                  <a:txBody>
                    <a:bodyPr/>
                    <a:lstStyle/>
                    <a:p>
                      <a:pPr algn="ctr" fontAlgn="b"/>
                      <a:r>
                        <a:rPr lang="es-ES" sz="1400" b="1" i="0" u="none" strike="noStrike" dirty="0">
                          <a:solidFill>
                            <a:srgbClr val="000000"/>
                          </a:solidFill>
                          <a:effectLst/>
                          <a:latin typeface="Arial" panose="020B0604020202020204" pitchFamily="34" charset="0"/>
                          <a:cs typeface="Arial" panose="020B0604020202020204" pitchFamily="34" charset="0"/>
                        </a:rPr>
                        <a:t>0.0275</a:t>
                      </a:r>
                    </a:p>
                  </a:txBody>
                  <a:tcPr marL="12700" marR="12700" marT="12700" marB="0" anchor="ctr"/>
                </a:tc>
                <a:extLst>
                  <a:ext uri="{0D108BD9-81ED-4DB2-BD59-A6C34878D82A}">
                    <a16:rowId xmlns:a16="http://schemas.microsoft.com/office/drawing/2014/main" val="2828458515"/>
                  </a:ext>
                </a:extLst>
              </a:tr>
            </a:tbl>
          </a:graphicData>
        </a:graphic>
      </p:graphicFrame>
    </p:spTree>
    <p:extLst>
      <p:ext uri="{BB962C8B-B14F-4D97-AF65-F5344CB8AC3E}">
        <p14:creationId xmlns:p14="http://schemas.microsoft.com/office/powerpoint/2010/main" val="3120530137"/>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descr="Imagen que contiene persona, mujer, interior, hombre&#10;&#10;El contenido generado por IA puede ser incorrecto.">
            <a:extLst>
              <a:ext uri="{FF2B5EF4-FFF2-40B4-BE49-F238E27FC236}">
                <a16:creationId xmlns:a16="http://schemas.microsoft.com/office/drawing/2014/main" id="{02BD8A35-77E5-6099-17F1-04B422E6ECF0}"/>
              </a:ext>
            </a:extLst>
          </p:cNvPr>
          <p:cNvPicPr>
            <a:picLocks noChangeAspect="1"/>
          </p:cNvPicPr>
          <p:nvPr/>
        </p:nvPicPr>
        <p:blipFill>
          <a:blip r:embed="rId2"/>
          <a:stretch>
            <a:fillRect/>
          </a:stretch>
        </p:blipFill>
        <p:spPr>
          <a:xfrm flipH="1">
            <a:off x="3996193" y="1735429"/>
            <a:ext cx="4439026" cy="2789437"/>
          </a:xfrm>
          <a:prstGeom prst="rect">
            <a:avLst/>
          </a:prstGeom>
        </p:spPr>
      </p:pic>
      <p:sp>
        <p:nvSpPr>
          <p:cNvPr id="3" name="Rectángulo redondeado 4">
            <a:extLst>
              <a:ext uri="{FF2B5EF4-FFF2-40B4-BE49-F238E27FC236}">
                <a16:creationId xmlns:a16="http://schemas.microsoft.com/office/drawing/2014/main" id="{93687194-32F8-3020-588C-FF44B05D5D36}"/>
              </a:ext>
            </a:extLst>
          </p:cNvPr>
          <p:cNvSpPr/>
          <p:nvPr/>
        </p:nvSpPr>
        <p:spPr>
          <a:xfrm>
            <a:off x="4654035" y="97936"/>
            <a:ext cx="5816959" cy="670632"/>
          </a:xfrm>
          <a:prstGeom prst="roundRect">
            <a:avLst/>
          </a:prstGeom>
        </p:spPr>
        <p:txBody>
          <a:bodyPr vert="horz" lIns="91440" tIns="45720" rIns="91440" bIns="45720" rtlCol="0" anchor="ctr">
            <a:noAutofit/>
          </a:bodyPr>
          <a:lstStyle/>
          <a:p>
            <a:pPr>
              <a:lnSpc>
                <a:spcPct val="90000"/>
              </a:lnSpc>
              <a:spcBef>
                <a:spcPct val="0"/>
              </a:spcBef>
            </a:pPr>
            <a:r>
              <a:rPr lang="en-US" sz="2400" b="1" dirty="0">
                <a:latin typeface="Arial" panose="020B0604020202020204" pitchFamily="34" charset="0"/>
                <a:ea typeface="+mj-ea"/>
                <a:cs typeface="Arial" panose="020B0604020202020204" pitchFamily="34" charset="0"/>
              </a:rPr>
              <a:t>CLUES FOR CLINICAL ASSESSMENT AT B-CLPD DIAGNOSIS</a:t>
            </a:r>
          </a:p>
        </p:txBody>
      </p:sp>
      <p:sp>
        <p:nvSpPr>
          <p:cNvPr id="4" name="Rectángulo redondeado 6">
            <a:extLst>
              <a:ext uri="{FF2B5EF4-FFF2-40B4-BE49-F238E27FC236}">
                <a16:creationId xmlns:a16="http://schemas.microsoft.com/office/drawing/2014/main" id="{BA05BB8F-623E-A0F3-BE35-3FBF4A83D3D9}"/>
              </a:ext>
            </a:extLst>
          </p:cNvPr>
          <p:cNvSpPr/>
          <p:nvPr/>
        </p:nvSpPr>
        <p:spPr>
          <a:xfrm>
            <a:off x="486585" y="1986281"/>
            <a:ext cx="2205319" cy="576064"/>
          </a:xfrm>
          <a:prstGeom prst="roundRect">
            <a:avLst/>
          </a:prstGeom>
          <a:noFill/>
          <a:ln>
            <a:solidFill>
              <a:srgbClr val="FFDB2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867" b="1" dirty="0">
                <a:solidFill>
                  <a:schemeClr val="tx1"/>
                </a:solidFill>
              </a:rPr>
              <a:t>Early age at diagnosis</a:t>
            </a:r>
          </a:p>
        </p:txBody>
      </p:sp>
      <p:sp>
        <p:nvSpPr>
          <p:cNvPr id="5" name="Rectángulo redondeado 8">
            <a:extLst>
              <a:ext uri="{FF2B5EF4-FFF2-40B4-BE49-F238E27FC236}">
                <a16:creationId xmlns:a16="http://schemas.microsoft.com/office/drawing/2014/main" id="{1C05FD5A-1AA0-DF03-4167-97402A2A6C41}"/>
              </a:ext>
            </a:extLst>
          </p:cNvPr>
          <p:cNvSpPr/>
          <p:nvPr/>
        </p:nvSpPr>
        <p:spPr>
          <a:xfrm>
            <a:off x="486585" y="2891465"/>
            <a:ext cx="3319871" cy="576064"/>
          </a:xfrm>
          <a:prstGeom prst="roundRect">
            <a:avLst/>
          </a:prstGeom>
          <a:noFill/>
          <a:ln>
            <a:solidFill>
              <a:srgbClr val="FFDB2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tx1"/>
                </a:solidFill>
              </a:rPr>
              <a:t>Childhood recurrent/severe infections</a:t>
            </a:r>
          </a:p>
        </p:txBody>
      </p:sp>
      <p:sp>
        <p:nvSpPr>
          <p:cNvPr id="6" name="Rectángulo redondeado 11">
            <a:extLst>
              <a:ext uri="{FF2B5EF4-FFF2-40B4-BE49-F238E27FC236}">
                <a16:creationId xmlns:a16="http://schemas.microsoft.com/office/drawing/2014/main" id="{5FDFA354-8DEC-18B0-9503-8C82E383F5F3}"/>
              </a:ext>
            </a:extLst>
          </p:cNvPr>
          <p:cNvSpPr/>
          <p:nvPr/>
        </p:nvSpPr>
        <p:spPr>
          <a:xfrm>
            <a:off x="815414" y="3844020"/>
            <a:ext cx="2345052" cy="459261"/>
          </a:xfrm>
          <a:prstGeom prst="roundRect">
            <a:avLst/>
          </a:prstGeom>
          <a:noFill/>
          <a:ln>
            <a:solidFill>
              <a:srgbClr val="FFDB2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tx1"/>
                </a:solidFill>
              </a:rPr>
              <a:t>Family history of B-CLPD</a:t>
            </a:r>
          </a:p>
        </p:txBody>
      </p:sp>
      <p:sp>
        <p:nvSpPr>
          <p:cNvPr id="7" name="Rectángulo redondeado 12">
            <a:extLst>
              <a:ext uri="{FF2B5EF4-FFF2-40B4-BE49-F238E27FC236}">
                <a16:creationId xmlns:a16="http://schemas.microsoft.com/office/drawing/2014/main" id="{C1F304E6-5621-8234-63E6-1704F4F7C7CF}"/>
              </a:ext>
            </a:extLst>
          </p:cNvPr>
          <p:cNvSpPr/>
          <p:nvPr/>
        </p:nvSpPr>
        <p:spPr>
          <a:xfrm rot="19850665">
            <a:off x="-9733" y="2713226"/>
            <a:ext cx="4256609" cy="932543"/>
          </a:xfrm>
          <a:prstGeom prst="roundRect">
            <a:avLst/>
          </a:prstGeom>
          <a:solidFill>
            <a:schemeClr val="accent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70"/>
            <a:r>
              <a:rPr lang="en-US" sz="2000" b="1" dirty="0">
                <a:solidFill>
                  <a:prstClr val="white"/>
                </a:solidFill>
                <a:latin typeface="Arial Nova Light" panose="020B0304020202020204" pitchFamily="34" charset="0"/>
              </a:rPr>
              <a:t>IMPORTANCE OF FOCUSED CLINICAL HISTORY!!</a:t>
            </a:r>
          </a:p>
        </p:txBody>
      </p:sp>
      <p:sp>
        <p:nvSpPr>
          <p:cNvPr id="8" name="Rectángulo redondeado 1">
            <a:extLst>
              <a:ext uri="{FF2B5EF4-FFF2-40B4-BE49-F238E27FC236}">
                <a16:creationId xmlns:a16="http://schemas.microsoft.com/office/drawing/2014/main" id="{03CFA41A-CAD1-FCC2-630F-430D3CCC585A}"/>
              </a:ext>
            </a:extLst>
          </p:cNvPr>
          <p:cNvSpPr/>
          <p:nvPr/>
        </p:nvSpPr>
        <p:spPr>
          <a:xfrm>
            <a:off x="986563" y="4946456"/>
            <a:ext cx="2345052" cy="459261"/>
          </a:xfrm>
          <a:prstGeom prst="roundRect">
            <a:avLst/>
          </a:prstGeom>
          <a:noFill/>
          <a:ln>
            <a:solidFill>
              <a:srgbClr val="FFDB2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867" b="1" dirty="0">
                <a:solidFill>
                  <a:schemeClr val="tx1"/>
                </a:solidFill>
              </a:rPr>
              <a:t>Higher needs of </a:t>
            </a:r>
            <a:r>
              <a:rPr lang="en-US" sz="1867" b="1" u="sng" dirty="0">
                <a:solidFill>
                  <a:schemeClr val="tx1"/>
                </a:solidFill>
              </a:rPr>
              <a:t>IgRT</a:t>
            </a:r>
          </a:p>
        </p:txBody>
      </p:sp>
      <p:sp>
        <p:nvSpPr>
          <p:cNvPr id="9" name="Rectángulo redondeado 2">
            <a:extLst>
              <a:ext uri="{FF2B5EF4-FFF2-40B4-BE49-F238E27FC236}">
                <a16:creationId xmlns:a16="http://schemas.microsoft.com/office/drawing/2014/main" id="{31261375-0463-EB31-51A5-858D9D193ECE}"/>
              </a:ext>
            </a:extLst>
          </p:cNvPr>
          <p:cNvSpPr/>
          <p:nvPr/>
        </p:nvSpPr>
        <p:spPr>
          <a:xfrm>
            <a:off x="2831638" y="5696584"/>
            <a:ext cx="2150732" cy="649409"/>
          </a:xfrm>
          <a:prstGeom prst="roundRect">
            <a:avLst/>
          </a:prstGeom>
          <a:noFill/>
          <a:ln>
            <a:solidFill>
              <a:srgbClr val="FFDB2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867" b="1" dirty="0">
                <a:solidFill>
                  <a:schemeClr val="tx1"/>
                </a:solidFill>
              </a:rPr>
              <a:t>Higher needs of </a:t>
            </a:r>
            <a:r>
              <a:rPr lang="en-US" sz="1867" b="1" u="sng" dirty="0">
                <a:solidFill>
                  <a:schemeClr val="tx1"/>
                </a:solidFill>
              </a:rPr>
              <a:t>Rituximab</a:t>
            </a:r>
          </a:p>
        </p:txBody>
      </p:sp>
      <p:sp>
        <p:nvSpPr>
          <p:cNvPr id="10" name="Rectángulo redondeado 9">
            <a:extLst>
              <a:ext uri="{FF2B5EF4-FFF2-40B4-BE49-F238E27FC236}">
                <a16:creationId xmlns:a16="http://schemas.microsoft.com/office/drawing/2014/main" id="{E34A5390-501C-C12F-8FE7-89A97ECDC4F7}"/>
              </a:ext>
            </a:extLst>
          </p:cNvPr>
          <p:cNvSpPr/>
          <p:nvPr/>
        </p:nvSpPr>
        <p:spPr>
          <a:xfrm>
            <a:off x="3446198" y="4863506"/>
            <a:ext cx="4570015" cy="649409"/>
          </a:xfrm>
          <a:prstGeom prst="roundRect">
            <a:avLst/>
          </a:prstGeom>
          <a:noFill/>
          <a:ln>
            <a:solidFill>
              <a:srgbClr val="DCE7F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l"/>
            <a:r>
              <a:rPr lang="en-US" sz="1867" dirty="0">
                <a:solidFill>
                  <a:schemeClr val="tx1"/>
                </a:solidFill>
              </a:rPr>
              <a:t>More vulnerable to immunodepletion and infection-related complications??</a:t>
            </a:r>
          </a:p>
        </p:txBody>
      </p:sp>
      <p:sp>
        <p:nvSpPr>
          <p:cNvPr id="11" name="Rectángulo redondeado 10">
            <a:extLst>
              <a:ext uri="{FF2B5EF4-FFF2-40B4-BE49-F238E27FC236}">
                <a16:creationId xmlns:a16="http://schemas.microsoft.com/office/drawing/2014/main" id="{3CCE0710-7476-E673-17D1-DB59E204F7B4}"/>
              </a:ext>
            </a:extLst>
          </p:cNvPr>
          <p:cNvSpPr/>
          <p:nvPr/>
        </p:nvSpPr>
        <p:spPr>
          <a:xfrm>
            <a:off x="5117175" y="5792564"/>
            <a:ext cx="2899039" cy="459261"/>
          </a:xfrm>
          <a:prstGeom prst="roundRect">
            <a:avLst/>
          </a:prstGeom>
          <a:noFill/>
          <a:ln>
            <a:solidFill>
              <a:srgbClr val="DCE7F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l"/>
            <a:r>
              <a:rPr lang="en-US" sz="1867" dirty="0">
                <a:solidFill>
                  <a:schemeClr val="tx1"/>
                </a:solidFill>
              </a:rPr>
              <a:t>More aggressive B-CLPD??</a:t>
            </a:r>
          </a:p>
        </p:txBody>
      </p:sp>
      <p:sp>
        <p:nvSpPr>
          <p:cNvPr id="12" name="Rectángulo redondeado 13">
            <a:extLst>
              <a:ext uri="{FF2B5EF4-FFF2-40B4-BE49-F238E27FC236}">
                <a16:creationId xmlns:a16="http://schemas.microsoft.com/office/drawing/2014/main" id="{59B8B946-7579-F80D-90B1-77FB71D3AD22}"/>
              </a:ext>
            </a:extLst>
          </p:cNvPr>
          <p:cNvSpPr/>
          <p:nvPr/>
        </p:nvSpPr>
        <p:spPr>
          <a:xfrm>
            <a:off x="9450085" y="2044683"/>
            <a:ext cx="1330604" cy="459261"/>
          </a:xfrm>
          <a:prstGeom prst="roundRect">
            <a:avLst/>
          </a:prstGeom>
          <a:noFill/>
          <a:ln>
            <a:solidFill>
              <a:srgbClr val="FFDB2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133" b="1" dirty="0">
                <a:solidFill>
                  <a:schemeClr val="tx1"/>
                </a:solidFill>
              </a:rPr>
              <a:t>sFLC</a:t>
            </a:r>
            <a:endParaRPr lang="en-US" sz="1600" b="1" dirty="0">
              <a:solidFill>
                <a:schemeClr val="tx1"/>
              </a:solidFill>
            </a:endParaRPr>
          </a:p>
        </p:txBody>
      </p:sp>
      <p:sp>
        <p:nvSpPr>
          <p:cNvPr id="13" name="Rectángulo redondeado 15">
            <a:extLst>
              <a:ext uri="{FF2B5EF4-FFF2-40B4-BE49-F238E27FC236}">
                <a16:creationId xmlns:a16="http://schemas.microsoft.com/office/drawing/2014/main" id="{38060FC7-FCFC-40EB-4444-ED4F9D4B4927}"/>
              </a:ext>
            </a:extLst>
          </p:cNvPr>
          <p:cNvSpPr/>
          <p:nvPr/>
        </p:nvSpPr>
        <p:spPr>
          <a:xfrm>
            <a:off x="9023735" y="2826835"/>
            <a:ext cx="2195085" cy="672075"/>
          </a:xfrm>
          <a:prstGeom prst="roundRect">
            <a:avLst/>
          </a:prstGeom>
          <a:noFill/>
          <a:ln>
            <a:solidFill>
              <a:srgbClr val="FFDB2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133" b="1" dirty="0">
                <a:solidFill>
                  <a:schemeClr val="tx1"/>
                </a:solidFill>
              </a:rPr>
              <a:t>sFLC sum (𝛋 + 𝛌)</a:t>
            </a:r>
            <a:endParaRPr lang="en-US" sz="1600" b="1" dirty="0">
              <a:solidFill>
                <a:schemeClr val="tx1"/>
              </a:solidFill>
            </a:endParaRPr>
          </a:p>
        </p:txBody>
      </p:sp>
      <p:sp>
        <p:nvSpPr>
          <p:cNvPr id="14" name="Rectángulo redondeado 16">
            <a:extLst>
              <a:ext uri="{FF2B5EF4-FFF2-40B4-BE49-F238E27FC236}">
                <a16:creationId xmlns:a16="http://schemas.microsoft.com/office/drawing/2014/main" id="{9DD487AD-A403-DAE5-258F-856BB2182E14}"/>
              </a:ext>
            </a:extLst>
          </p:cNvPr>
          <p:cNvSpPr/>
          <p:nvPr/>
        </p:nvSpPr>
        <p:spPr>
          <a:xfrm>
            <a:off x="9023735" y="3827240"/>
            <a:ext cx="2681680" cy="672075"/>
          </a:xfrm>
          <a:prstGeom prst="roundRect">
            <a:avLst/>
          </a:prstGeom>
          <a:noFill/>
          <a:ln>
            <a:solidFill>
              <a:srgbClr val="FFDB2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867" b="1" dirty="0">
                <a:solidFill>
                  <a:schemeClr val="tx1"/>
                </a:solidFill>
              </a:rPr>
              <a:t>Switched memory B cells (smB)</a:t>
            </a:r>
          </a:p>
        </p:txBody>
      </p:sp>
      <p:sp>
        <p:nvSpPr>
          <p:cNvPr id="15" name="Rectángulo redondeado 17">
            <a:extLst>
              <a:ext uri="{FF2B5EF4-FFF2-40B4-BE49-F238E27FC236}">
                <a16:creationId xmlns:a16="http://schemas.microsoft.com/office/drawing/2014/main" id="{4A58E031-15CE-90DF-AF22-F9252E9FC5F3}"/>
              </a:ext>
            </a:extLst>
          </p:cNvPr>
          <p:cNvSpPr/>
          <p:nvPr/>
        </p:nvSpPr>
        <p:spPr>
          <a:xfrm>
            <a:off x="9426929" y="4822206"/>
            <a:ext cx="2088131" cy="459261"/>
          </a:xfrm>
          <a:prstGeom prst="roundRect">
            <a:avLst/>
          </a:prstGeom>
          <a:noFill/>
          <a:ln>
            <a:solidFill>
              <a:srgbClr val="FFDB2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867" b="1" dirty="0">
                <a:solidFill>
                  <a:schemeClr val="tx1"/>
                </a:solidFill>
              </a:rPr>
              <a:t>Leukocytes</a:t>
            </a:r>
            <a:endParaRPr lang="en-US" sz="1467" b="1" dirty="0">
              <a:solidFill>
                <a:schemeClr val="tx1"/>
              </a:solidFill>
            </a:endParaRPr>
          </a:p>
        </p:txBody>
      </p:sp>
      <p:sp>
        <p:nvSpPr>
          <p:cNvPr id="16" name="Rectángulo redondeado 14">
            <a:extLst>
              <a:ext uri="{FF2B5EF4-FFF2-40B4-BE49-F238E27FC236}">
                <a16:creationId xmlns:a16="http://schemas.microsoft.com/office/drawing/2014/main" id="{CA7EB8B1-4740-FDFC-506A-F7D17F395B39}"/>
              </a:ext>
            </a:extLst>
          </p:cNvPr>
          <p:cNvSpPr/>
          <p:nvPr/>
        </p:nvSpPr>
        <p:spPr>
          <a:xfrm rot="1712766">
            <a:off x="7692266" y="2720885"/>
            <a:ext cx="4256609" cy="932543"/>
          </a:xfrm>
          <a:prstGeom prst="roundRect">
            <a:avLst/>
          </a:prstGeom>
          <a:solidFill>
            <a:schemeClr val="accent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70"/>
            <a:r>
              <a:rPr lang="en-US" sz="2000" b="1" dirty="0">
                <a:solidFill>
                  <a:prstClr val="white"/>
                </a:solidFill>
                <a:latin typeface="Arial Nova Light" panose="020B0304020202020204" pitchFamily="34" charset="0"/>
              </a:rPr>
              <a:t>IMPORTANCE OF FOCUSED ANALYTICAL ASSESMENT!!</a:t>
            </a:r>
          </a:p>
        </p:txBody>
      </p:sp>
      <p:sp>
        <p:nvSpPr>
          <p:cNvPr id="17" name="Rectángulo redondeado 18">
            <a:extLst>
              <a:ext uri="{FF2B5EF4-FFF2-40B4-BE49-F238E27FC236}">
                <a16:creationId xmlns:a16="http://schemas.microsoft.com/office/drawing/2014/main" id="{795D503B-7A5E-6881-1042-947B6F5590B6}"/>
              </a:ext>
            </a:extLst>
          </p:cNvPr>
          <p:cNvSpPr/>
          <p:nvPr/>
        </p:nvSpPr>
        <p:spPr>
          <a:xfrm>
            <a:off x="2063552" y="6440159"/>
            <a:ext cx="7877890" cy="333832"/>
          </a:xfrm>
          <a:prstGeom prst="roundRect">
            <a:avLst/>
          </a:prstGeom>
        </p:spPr>
        <p:txBody>
          <a:bodyPr vert="horz" lIns="0" tIns="0" rIns="0" bIns="0" rtlCol="0" anchor="b"/>
          <a:lstStyle/>
          <a:p>
            <a:r>
              <a:rPr lang="en-US" sz="1000" dirty="0">
                <a:solidFill>
                  <a:schemeClr val="tx1"/>
                </a:solidFill>
                <a:latin typeface="Calibri" panose="020F0502020204030204" pitchFamily="34" charset="0"/>
                <a:cs typeface="Calibri" panose="020F0502020204030204" pitchFamily="34" charset="0"/>
              </a:rPr>
              <a:t>Palacios-Ortega et al. Journal of Clinical Immunology. October 2024</a:t>
            </a:r>
          </a:p>
        </p:txBody>
      </p:sp>
    </p:spTree>
    <p:extLst>
      <p:ext uri="{BB962C8B-B14F-4D97-AF65-F5344CB8AC3E}">
        <p14:creationId xmlns:p14="http://schemas.microsoft.com/office/powerpoint/2010/main" val="41298564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BB8F7B-B1C4-5318-E6E4-F148E569B45C}"/>
            </a:ext>
          </a:extLst>
        </p:cNvPr>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990F999F-A86C-EFC8-1D57-5ABC3B1E96FB}"/>
              </a:ext>
            </a:extLst>
          </p:cNvPr>
          <p:cNvSpPr txBox="1"/>
          <p:nvPr/>
        </p:nvSpPr>
        <p:spPr>
          <a:xfrm>
            <a:off x="5173780" y="396779"/>
            <a:ext cx="981359" cy="400110"/>
          </a:xfrm>
          <a:prstGeom prst="rect">
            <a:avLst/>
          </a:prstGeom>
          <a:noFill/>
        </p:spPr>
        <p:txBody>
          <a:bodyPr wrap="none" rtlCol="0">
            <a:spAutoFit/>
          </a:bodyPr>
          <a:lstStyle/>
          <a:p>
            <a:r>
              <a:rPr kumimoji="1" lang="en-US" altLang="ja-JP" sz="2000" dirty="0">
                <a:latin typeface="Meiryo UI" panose="020B0604030504040204" pitchFamily="50" charset="-128"/>
                <a:ea typeface="Meiryo UI" panose="020B0604030504040204" pitchFamily="50" charset="-128"/>
              </a:rPr>
              <a:t>B</a:t>
            </a:r>
            <a:r>
              <a:rPr lang="ja-JP" altLang="en-US" sz="2000" dirty="0">
                <a:latin typeface="Meiryo UI" panose="020B0604030504040204" pitchFamily="50" charset="-128"/>
                <a:ea typeface="Meiryo UI" panose="020B0604030504040204" pitchFamily="50" charset="-128"/>
              </a:rPr>
              <a:t> </a:t>
            </a:r>
            <a:r>
              <a:rPr lang="en-US" altLang="ja-JP" sz="2000" dirty="0">
                <a:latin typeface="Meiryo UI" panose="020B0604030504040204" pitchFamily="50" charset="-128"/>
                <a:ea typeface="Meiryo UI" panose="020B0604030504040204" pitchFamily="50" charset="-128"/>
              </a:rPr>
              <a:t>cells</a:t>
            </a:r>
            <a:endParaRPr kumimoji="1" lang="ja-JP" altLang="en-US" sz="2000" dirty="0">
              <a:latin typeface="Meiryo UI" panose="020B0604030504040204" pitchFamily="50" charset="-128"/>
              <a:ea typeface="Meiryo UI" panose="020B0604030504040204" pitchFamily="50" charset="-128"/>
            </a:endParaRPr>
          </a:p>
        </p:txBody>
      </p:sp>
      <p:cxnSp>
        <p:nvCxnSpPr>
          <p:cNvPr id="3" name="直線矢印コネクタ 2">
            <a:extLst>
              <a:ext uri="{FF2B5EF4-FFF2-40B4-BE49-F238E27FC236}">
                <a16:creationId xmlns:a16="http://schemas.microsoft.com/office/drawing/2014/main" id="{1ACFDD8D-5355-3A86-A96E-B3F11FB42571}"/>
              </a:ext>
            </a:extLst>
          </p:cNvPr>
          <p:cNvCxnSpPr>
            <a:cxnSpLocks/>
          </p:cNvCxnSpPr>
          <p:nvPr/>
        </p:nvCxnSpPr>
        <p:spPr>
          <a:xfrm flipH="1">
            <a:off x="2966224" y="790585"/>
            <a:ext cx="2207556" cy="901102"/>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 name="直線矢印コネクタ 3">
            <a:extLst>
              <a:ext uri="{FF2B5EF4-FFF2-40B4-BE49-F238E27FC236}">
                <a16:creationId xmlns:a16="http://schemas.microsoft.com/office/drawing/2014/main" id="{25FCC34D-6047-78DB-32E4-0B448470B7DA}"/>
              </a:ext>
            </a:extLst>
          </p:cNvPr>
          <p:cNvCxnSpPr>
            <a:cxnSpLocks/>
          </p:cNvCxnSpPr>
          <p:nvPr/>
        </p:nvCxnSpPr>
        <p:spPr>
          <a:xfrm>
            <a:off x="6180787" y="790585"/>
            <a:ext cx="2387719" cy="663953"/>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 name="テキスト ボックス 4">
            <a:extLst>
              <a:ext uri="{FF2B5EF4-FFF2-40B4-BE49-F238E27FC236}">
                <a16:creationId xmlns:a16="http://schemas.microsoft.com/office/drawing/2014/main" id="{4D1685AF-B40E-4CEF-596F-72891CE6FFA3}"/>
              </a:ext>
            </a:extLst>
          </p:cNvPr>
          <p:cNvSpPr txBox="1"/>
          <p:nvPr/>
        </p:nvSpPr>
        <p:spPr>
          <a:xfrm>
            <a:off x="7537809" y="784140"/>
            <a:ext cx="2257349" cy="400110"/>
          </a:xfrm>
          <a:prstGeom prst="rect">
            <a:avLst/>
          </a:prstGeom>
          <a:noFill/>
        </p:spPr>
        <p:txBody>
          <a:bodyPr wrap="none" rtlCol="0">
            <a:spAutoFit/>
          </a:bodyPr>
          <a:lstStyle/>
          <a:p>
            <a:r>
              <a:rPr kumimoji="1" lang="en-US" altLang="ja-JP" sz="2000" dirty="0">
                <a:latin typeface="Meiryo UI" panose="020B0604030504040204" pitchFamily="50" charset="-128"/>
                <a:ea typeface="Meiryo UI" panose="020B0604030504040204" pitchFamily="50" charset="-128"/>
              </a:rPr>
              <a:t>Present</a:t>
            </a:r>
            <a:r>
              <a:rPr kumimoji="1" lang="ja-JP" altLang="en-US" sz="2000" dirty="0">
                <a:latin typeface="Meiryo UI" panose="020B0604030504040204" pitchFamily="50" charset="-128"/>
                <a:ea typeface="Meiryo UI" panose="020B0604030504040204" pitchFamily="50" charset="-128"/>
              </a:rPr>
              <a:t>（</a:t>
            </a:r>
            <a:r>
              <a:rPr kumimoji="1" lang="en-US" altLang="ja-JP" sz="2000" dirty="0">
                <a:latin typeface="Meiryo UI" panose="020B0604030504040204" pitchFamily="50" charset="-128"/>
                <a:ea typeface="Meiryo UI" panose="020B0604030504040204" pitchFamily="50" charset="-128"/>
              </a:rPr>
              <a:t>&gt;2</a:t>
            </a:r>
            <a:r>
              <a:rPr kumimoji="1" lang="ja-JP" altLang="en-US" sz="2000" dirty="0">
                <a:latin typeface="Meiryo UI" panose="020B0604030504040204" pitchFamily="50" charset="-128"/>
                <a:ea typeface="Meiryo UI" panose="020B0604030504040204" pitchFamily="50" charset="-128"/>
              </a:rPr>
              <a:t>％）</a:t>
            </a:r>
          </a:p>
        </p:txBody>
      </p:sp>
      <p:sp>
        <p:nvSpPr>
          <p:cNvPr id="6" name="テキスト ボックス 5">
            <a:extLst>
              <a:ext uri="{FF2B5EF4-FFF2-40B4-BE49-F238E27FC236}">
                <a16:creationId xmlns:a16="http://schemas.microsoft.com/office/drawing/2014/main" id="{C100BEDD-E519-1AFB-DC9F-39AA91EA681F}"/>
              </a:ext>
            </a:extLst>
          </p:cNvPr>
          <p:cNvSpPr txBox="1"/>
          <p:nvPr/>
        </p:nvSpPr>
        <p:spPr>
          <a:xfrm>
            <a:off x="7107487" y="1497237"/>
            <a:ext cx="4839133" cy="1015663"/>
          </a:xfrm>
          <a:prstGeom prst="rect">
            <a:avLst/>
          </a:prstGeom>
          <a:noFill/>
        </p:spPr>
        <p:txBody>
          <a:bodyPr wrap="square" rtlCol="0">
            <a:spAutoFit/>
          </a:bodyPr>
          <a:lstStyle/>
          <a:p>
            <a:r>
              <a:rPr lang="en-US" altLang="ja-JP" sz="2000" dirty="0">
                <a:latin typeface="Meiryo UI" panose="020B0604030504040204" pitchFamily="50" charset="-128"/>
                <a:ea typeface="Meiryo UI" panose="020B0604030504040204" pitchFamily="50" charset="-128"/>
              </a:rPr>
              <a:t>Follow up on IgG/IgA/IgM levels and clinical presentation </a:t>
            </a:r>
            <a:r>
              <a:rPr lang="en-US" altLang="ja-JP" sz="2000" b="1" dirty="0">
                <a:latin typeface="Meiryo UI" panose="020B0604030504040204" pitchFamily="50" charset="-128"/>
                <a:ea typeface="Meiryo UI" panose="020B0604030504040204" pitchFamily="50" charset="-128"/>
              </a:rPr>
              <a:t>every 3 months</a:t>
            </a:r>
          </a:p>
          <a:p>
            <a:r>
              <a:rPr lang="en-US" altLang="ja-JP" sz="2000" dirty="0">
                <a:latin typeface="Meiryo UI" panose="020B0604030504040204" pitchFamily="50" charset="-128"/>
                <a:ea typeface="Meiryo UI" panose="020B0604030504040204" pitchFamily="50" charset="-128"/>
              </a:rPr>
              <a:t>Vaccination is possible</a:t>
            </a:r>
            <a:endParaRPr kumimoji="1" lang="en-US" altLang="ja-JP" sz="2000" dirty="0">
              <a:latin typeface="Meiryo UI" panose="020B0604030504040204" pitchFamily="50" charset="-128"/>
              <a:ea typeface="Meiryo UI" panose="020B0604030504040204" pitchFamily="50" charset="-128"/>
            </a:endParaRPr>
          </a:p>
        </p:txBody>
      </p:sp>
      <p:sp>
        <p:nvSpPr>
          <p:cNvPr id="7" name="テキスト ボックス 6">
            <a:extLst>
              <a:ext uri="{FF2B5EF4-FFF2-40B4-BE49-F238E27FC236}">
                <a16:creationId xmlns:a16="http://schemas.microsoft.com/office/drawing/2014/main" id="{5C5634A8-D3FA-9631-AA45-57C1E192DE53}"/>
              </a:ext>
            </a:extLst>
          </p:cNvPr>
          <p:cNvSpPr txBox="1"/>
          <p:nvPr/>
        </p:nvSpPr>
        <p:spPr>
          <a:xfrm>
            <a:off x="7107487" y="3022609"/>
            <a:ext cx="4839132" cy="1015663"/>
          </a:xfrm>
          <a:prstGeom prst="rect">
            <a:avLst/>
          </a:prstGeom>
          <a:noFill/>
        </p:spPr>
        <p:txBody>
          <a:bodyPr wrap="square" rtlCol="0">
            <a:spAutoFit/>
          </a:bodyPr>
          <a:lstStyle/>
          <a:p>
            <a:r>
              <a:rPr lang="en-US" altLang="ja-JP" sz="2000" dirty="0">
                <a:latin typeface="Meiryo UI" panose="020B0604030504040204" pitchFamily="50" charset="-128"/>
                <a:ea typeface="Meiryo UI" panose="020B0604030504040204" pitchFamily="50" charset="-128"/>
              </a:rPr>
              <a:t>Discontinue follow-up after </a:t>
            </a:r>
            <a:r>
              <a:rPr lang="en-US" altLang="ja-JP" sz="2000" b="1" dirty="0">
                <a:latin typeface="Meiryo UI" panose="020B0604030504040204" pitchFamily="50" charset="-128"/>
                <a:ea typeface="Meiryo UI" panose="020B0604030504040204" pitchFamily="50" charset="-128"/>
              </a:rPr>
              <a:t>one year</a:t>
            </a:r>
          </a:p>
          <a:p>
            <a:r>
              <a:rPr lang="en-US" altLang="ja-JP" sz="2000" dirty="0">
                <a:latin typeface="Meiryo UI" panose="020B0604030504040204" pitchFamily="50" charset="-128"/>
                <a:ea typeface="Meiryo UI" panose="020B0604030504040204" pitchFamily="50" charset="-128"/>
              </a:rPr>
              <a:t>If possible, confirm production of specific antibodies</a:t>
            </a:r>
            <a:endParaRPr kumimoji="1" lang="ja-JP" altLang="en-US" sz="2000" dirty="0">
              <a:latin typeface="Meiryo UI" panose="020B0604030504040204" pitchFamily="50" charset="-128"/>
              <a:ea typeface="Meiryo UI" panose="020B0604030504040204" pitchFamily="50" charset="-128"/>
            </a:endParaRPr>
          </a:p>
        </p:txBody>
      </p:sp>
      <p:sp>
        <p:nvSpPr>
          <p:cNvPr id="8" name="テキスト ボックス 7">
            <a:extLst>
              <a:ext uri="{FF2B5EF4-FFF2-40B4-BE49-F238E27FC236}">
                <a16:creationId xmlns:a16="http://schemas.microsoft.com/office/drawing/2014/main" id="{2DDCE7A1-E68C-1DD2-3B8A-40DFEBCAE662}"/>
              </a:ext>
            </a:extLst>
          </p:cNvPr>
          <p:cNvSpPr txBox="1"/>
          <p:nvPr/>
        </p:nvSpPr>
        <p:spPr>
          <a:xfrm>
            <a:off x="2216366" y="784140"/>
            <a:ext cx="2280753" cy="400110"/>
          </a:xfrm>
          <a:prstGeom prst="rect">
            <a:avLst/>
          </a:prstGeom>
          <a:noFill/>
        </p:spPr>
        <p:txBody>
          <a:bodyPr wrap="none" rtlCol="0">
            <a:spAutoFit/>
          </a:bodyPr>
          <a:lstStyle/>
          <a:p>
            <a:r>
              <a:rPr kumimoji="1" lang="en-US" altLang="ja-JP" sz="2000" b="1" dirty="0">
                <a:latin typeface="Meiryo UI" panose="020B0604030504040204" pitchFamily="50" charset="-128"/>
                <a:ea typeface="Meiryo UI" panose="020B0604030504040204" pitchFamily="50" charset="-128"/>
              </a:rPr>
              <a:t>Absent</a:t>
            </a:r>
            <a:r>
              <a:rPr kumimoji="1" lang="ja-JP" altLang="en-US" sz="2000" b="1" dirty="0">
                <a:latin typeface="Meiryo UI" panose="020B0604030504040204" pitchFamily="50" charset="-128"/>
                <a:ea typeface="Meiryo UI" panose="020B0604030504040204" pitchFamily="50" charset="-128"/>
              </a:rPr>
              <a:t>（</a:t>
            </a:r>
            <a:r>
              <a:rPr kumimoji="1" lang="en-US" altLang="ja-JP" sz="2000" b="1" dirty="0">
                <a:latin typeface="Meiryo UI" panose="020B0604030504040204" pitchFamily="50" charset="-128"/>
                <a:ea typeface="Meiryo UI" panose="020B0604030504040204" pitchFamily="50" charset="-128"/>
              </a:rPr>
              <a:t>&lt;2</a:t>
            </a:r>
            <a:r>
              <a:rPr kumimoji="1" lang="ja-JP" altLang="en-US" sz="2000" b="1" dirty="0">
                <a:latin typeface="Meiryo UI" panose="020B0604030504040204" pitchFamily="50" charset="-128"/>
                <a:ea typeface="Meiryo UI" panose="020B0604030504040204" pitchFamily="50" charset="-128"/>
              </a:rPr>
              <a:t>％）</a:t>
            </a:r>
          </a:p>
        </p:txBody>
      </p:sp>
      <p:sp>
        <p:nvSpPr>
          <p:cNvPr id="9" name="テキスト ボックス 8">
            <a:extLst>
              <a:ext uri="{FF2B5EF4-FFF2-40B4-BE49-F238E27FC236}">
                <a16:creationId xmlns:a16="http://schemas.microsoft.com/office/drawing/2014/main" id="{72F2D678-BE8E-C9BC-8022-5B19B3668170}"/>
              </a:ext>
            </a:extLst>
          </p:cNvPr>
          <p:cNvSpPr txBox="1"/>
          <p:nvPr/>
        </p:nvSpPr>
        <p:spPr>
          <a:xfrm>
            <a:off x="552146" y="1718924"/>
            <a:ext cx="2351274" cy="400110"/>
          </a:xfrm>
          <a:prstGeom prst="rect">
            <a:avLst/>
          </a:prstGeom>
          <a:noFill/>
        </p:spPr>
        <p:txBody>
          <a:bodyPr wrap="square" rtlCol="0">
            <a:spAutoFit/>
          </a:bodyPr>
          <a:lstStyle/>
          <a:p>
            <a:r>
              <a:rPr kumimoji="1" lang="en-US" altLang="ja-JP" sz="2000" b="1" dirty="0">
                <a:latin typeface="Meiryo UI" panose="020B0604030504040204" pitchFamily="50" charset="-128"/>
                <a:ea typeface="Meiryo UI" panose="020B0604030504040204" pitchFamily="50" charset="-128"/>
              </a:rPr>
              <a:t>BTK FACS</a:t>
            </a:r>
            <a:r>
              <a:rPr kumimoji="1" lang="en-US" altLang="ja-JP" sz="2000" dirty="0">
                <a:latin typeface="Meiryo UI" panose="020B0604030504040204" pitchFamily="50" charset="-128"/>
                <a:ea typeface="Meiryo UI" panose="020B0604030504040204" pitchFamily="50" charset="-128"/>
              </a:rPr>
              <a:t>@ISCT</a:t>
            </a:r>
            <a:endParaRPr kumimoji="1" lang="ja-JP" altLang="en-US" sz="2000" dirty="0">
              <a:latin typeface="Meiryo UI" panose="020B0604030504040204" pitchFamily="50" charset="-128"/>
              <a:ea typeface="Meiryo UI" panose="020B0604030504040204" pitchFamily="50" charset="-128"/>
            </a:endParaRPr>
          </a:p>
        </p:txBody>
      </p:sp>
      <p:sp>
        <p:nvSpPr>
          <p:cNvPr id="10" name="テキスト ボックス 9">
            <a:extLst>
              <a:ext uri="{FF2B5EF4-FFF2-40B4-BE49-F238E27FC236}">
                <a16:creationId xmlns:a16="http://schemas.microsoft.com/office/drawing/2014/main" id="{D0D3661F-5ABD-7A37-FB6E-F666A384F8A7}"/>
              </a:ext>
            </a:extLst>
          </p:cNvPr>
          <p:cNvSpPr txBox="1"/>
          <p:nvPr/>
        </p:nvSpPr>
        <p:spPr>
          <a:xfrm>
            <a:off x="552146" y="2670107"/>
            <a:ext cx="2006768" cy="400110"/>
          </a:xfrm>
          <a:prstGeom prst="rect">
            <a:avLst/>
          </a:prstGeom>
          <a:noFill/>
        </p:spPr>
        <p:txBody>
          <a:bodyPr wrap="none" rtlCol="0">
            <a:spAutoFit/>
          </a:bodyPr>
          <a:lstStyle/>
          <a:p>
            <a:r>
              <a:rPr kumimoji="1" lang="en-US" altLang="ja-JP" sz="2000" dirty="0">
                <a:latin typeface="Meiryo UI" panose="020B0604030504040204" pitchFamily="50" charset="-128"/>
                <a:ea typeface="Meiryo UI" panose="020B0604030504040204" pitchFamily="50" charset="-128"/>
              </a:rPr>
              <a:t>BTK deficiency</a:t>
            </a:r>
            <a:endParaRPr kumimoji="1" lang="ja-JP" altLang="en-US" sz="2000" dirty="0">
              <a:latin typeface="Meiryo UI" panose="020B0604030504040204" pitchFamily="50" charset="-128"/>
              <a:ea typeface="Meiryo UI" panose="020B0604030504040204" pitchFamily="50" charset="-128"/>
            </a:endParaRPr>
          </a:p>
        </p:txBody>
      </p:sp>
      <p:sp>
        <p:nvSpPr>
          <p:cNvPr id="11" name="テキスト ボックス 10">
            <a:extLst>
              <a:ext uri="{FF2B5EF4-FFF2-40B4-BE49-F238E27FC236}">
                <a16:creationId xmlns:a16="http://schemas.microsoft.com/office/drawing/2014/main" id="{702F1061-6F1A-0559-317F-203109D2DFCC}"/>
              </a:ext>
            </a:extLst>
          </p:cNvPr>
          <p:cNvSpPr txBox="1"/>
          <p:nvPr/>
        </p:nvSpPr>
        <p:spPr>
          <a:xfrm>
            <a:off x="552146" y="4904357"/>
            <a:ext cx="4418170" cy="400110"/>
          </a:xfrm>
          <a:prstGeom prst="rect">
            <a:avLst/>
          </a:prstGeom>
          <a:noFill/>
        </p:spPr>
        <p:txBody>
          <a:bodyPr wrap="square" rtlCol="0">
            <a:spAutoFit/>
          </a:bodyPr>
          <a:lstStyle/>
          <a:p>
            <a:r>
              <a:rPr lang="en-US" altLang="ja-JP" sz="2000" b="1" dirty="0">
                <a:latin typeface="Meiryo UI" panose="020B0604030504040204" pitchFamily="50" charset="-128"/>
                <a:ea typeface="Meiryo UI" panose="020B0604030504040204" pitchFamily="50" charset="-128"/>
              </a:rPr>
              <a:t>SCIG</a:t>
            </a:r>
            <a:r>
              <a:rPr lang="en-US" altLang="ja-JP" sz="2000" dirty="0">
                <a:latin typeface="Meiryo UI" panose="020B0604030504040204" pitchFamily="50" charset="-128"/>
                <a:ea typeface="Meiryo UI" panose="020B0604030504040204" pitchFamily="50" charset="-128"/>
              </a:rPr>
              <a:t> initiated at 3 months of age</a:t>
            </a:r>
            <a:endParaRPr kumimoji="1" lang="ja-JP" altLang="en-US" sz="2000" dirty="0">
              <a:latin typeface="Meiryo UI" panose="020B0604030504040204" pitchFamily="50" charset="-128"/>
              <a:ea typeface="Meiryo UI" panose="020B0604030504040204" pitchFamily="50" charset="-128"/>
            </a:endParaRPr>
          </a:p>
        </p:txBody>
      </p:sp>
      <p:sp>
        <p:nvSpPr>
          <p:cNvPr id="12" name="テキスト ボックス 11">
            <a:extLst>
              <a:ext uri="{FF2B5EF4-FFF2-40B4-BE49-F238E27FC236}">
                <a16:creationId xmlns:a16="http://schemas.microsoft.com/office/drawing/2014/main" id="{1BA4A64E-8CD0-CA15-B93B-E5FD6F2BB0C1}"/>
              </a:ext>
            </a:extLst>
          </p:cNvPr>
          <p:cNvSpPr txBox="1"/>
          <p:nvPr/>
        </p:nvSpPr>
        <p:spPr>
          <a:xfrm>
            <a:off x="2669694" y="2670107"/>
            <a:ext cx="2605137" cy="707886"/>
          </a:xfrm>
          <a:prstGeom prst="rect">
            <a:avLst/>
          </a:prstGeom>
          <a:noFill/>
        </p:spPr>
        <p:txBody>
          <a:bodyPr wrap="none" rtlCol="0">
            <a:spAutoFit/>
          </a:bodyPr>
          <a:lstStyle/>
          <a:p>
            <a:r>
              <a:rPr kumimoji="1" lang="en-US" altLang="ja-JP" sz="2000" dirty="0">
                <a:latin typeface="Meiryo UI" panose="020B0604030504040204" pitchFamily="50" charset="-128"/>
                <a:ea typeface="Meiryo UI" panose="020B0604030504040204" pitchFamily="50" charset="-128"/>
              </a:rPr>
              <a:t>TGP sequencing for</a:t>
            </a:r>
          </a:p>
          <a:p>
            <a:r>
              <a:rPr lang="en-US" altLang="ja-JP" sz="2000" b="1" dirty="0">
                <a:latin typeface="Meiryo UI" panose="020B0604030504040204" pitchFamily="50" charset="-128"/>
                <a:ea typeface="Meiryo UI" panose="020B0604030504040204" pitchFamily="50" charset="-128"/>
              </a:rPr>
              <a:t>B-cell deficiency</a:t>
            </a:r>
            <a:endParaRPr kumimoji="1" lang="ja-JP" altLang="en-US" sz="2000" b="1" dirty="0">
              <a:latin typeface="Meiryo UI" panose="020B0604030504040204" pitchFamily="50" charset="-128"/>
              <a:ea typeface="Meiryo UI" panose="020B0604030504040204" pitchFamily="50" charset="-128"/>
            </a:endParaRPr>
          </a:p>
        </p:txBody>
      </p:sp>
      <p:sp>
        <p:nvSpPr>
          <p:cNvPr id="13" name="テキスト ボックス 12">
            <a:extLst>
              <a:ext uri="{FF2B5EF4-FFF2-40B4-BE49-F238E27FC236}">
                <a16:creationId xmlns:a16="http://schemas.microsoft.com/office/drawing/2014/main" id="{2B771846-200C-074B-A5F0-E9416EB69603}"/>
              </a:ext>
            </a:extLst>
          </p:cNvPr>
          <p:cNvSpPr txBox="1"/>
          <p:nvPr/>
        </p:nvSpPr>
        <p:spPr>
          <a:xfrm>
            <a:off x="3730200" y="3876428"/>
            <a:ext cx="2177134" cy="400110"/>
          </a:xfrm>
          <a:prstGeom prst="rect">
            <a:avLst/>
          </a:prstGeom>
          <a:noFill/>
        </p:spPr>
        <p:txBody>
          <a:bodyPr wrap="none" rtlCol="0">
            <a:spAutoFit/>
          </a:bodyPr>
          <a:lstStyle/>
          <a:p>
            <a:r>
              <a:rPr kumimoji="1" lang="en-US" altLang="ja-JP" sz="2000" dirty="0">
                <a:latin typeface="Meiryo UI" panose="020B0604030504040204" pitchFamily="50" charset="-128"/>
                <a:ea typeface="Meiryo UI" panose="020B0604030504040204" pitchFamily="50" charset="-128"/>
              </a:rPr>
              <a:t>No gene variant</a:t>
            </a:r>
            <a:endParaRPr kumimoji="1" lang="ja-JP" altLang="en-US" sz="2000" dirty="0">
              <a:latin typeface="Meiryo UI" panose="020B0604030504040204" pitchFamily="50" charset="-128"/>
              <a:ea typeface="Meiryo UI" panose="020B0604030504040204" pitchFamily="50" charset="-128"/>
            </a:endParaRPr>
          </a:p>
        </p:txBody>
      </p:sp>
      <p:sp>
        <p:nvSpPr>
          <p:cNvPr id="17" name="テキスト ボックス 16">
            <a:extLst>
              <a:ext uri="{FF2B5EF4-FFF2-40B4-BE49-F238E27FC236}">
                <a16:creationId xmlns:a16="http://schemas.microsoft.com/office/drawing/2014/main" id="{9E70BFA7-154B-823F-591B-F8EB24B02D3A}"/>
              </a:ext>
            </a:extLst>
          </p:cNvPr>
          <p:cNvSpPr txBox="1"/>
          <p:nvPr/>
        </p:nvSpPr>
        <p:spPr>
          <a:xfrm>
            <a:off x="7476692" y="4992561"/>
            <a:ext cx="3895618" cy="1015663"/>
          </a:xfrm>
          <a:prstGeom prst="rect">
            <a:avLst/>
          </a:prstGeom>
          <a:noFill/>
        </p:spPr>
        <p:txBody>
          <a:bodyPr wrap="none" rtlCol="0">
            <a:spAutoFit/>
          </a:bodyPr>
          <a:lstStyle/>
          <a:p>
            <a:r>
              <a:rPr kumimoji="1" lang="en-US" altLang="ja-JP" sz="2000" b="1" dirty="0">
                <a:latin typeface="Meiryo UI" panose="020B0604030504040204" pitchFamily="50" charset="-128"/>
                <a:ea typeface="Meiryo UI" panose="020B0604030504040204" pitchFamily="50" charset="-128"/>
              </a:rPr>
              <a:t>Whole-exome analysis</a:t>
            </a:r>
          </a:p>
          <a:p>
            <a:r>
              <a:rPr kumimoji="1" lang="en-US" altLang="ja-JP" sz="2000" b="1" dirty="0">
                <a:latin typeface="Meiryo UI" panose="020B0604030504040204" pitchFamily="50" charset="-128"/>
                <a:ea typeface="Meiryo UI" panose="020B0604030504040204" pitchFamily="50" charset="-128"/>
              </a:rPr>
              <a:t>Whole-genome analysis</a:t>
            </a:r>
          </a:p>
          <a:p>
            <a:r>
              <a:rPr lang="en-US" altLang="ja-JP" sz="2000" dirty="0">
                <a:latin typeface="Meiryo UI" panose="020B0604030504040204" pitchFamily="50" charset="-128"/>
                <a:ea typeface="Meiryo UI" panose="020B0604030504040204" pitchFamily="50" charset="-128"/>
              </a:rPr>
              <a:t>If possible, with a trio sample</a:t>
            </a:r>
            <a:endParaRPr kumimoji="1" lang="ja-JP" altLang="en-US" sz="2000" dirty="0">
              <a:latin typeface="Meiryo UI" panose="020B0604030504040204" pitchFamily="50" charset="-128"/>
              <a:ea typeface="Meiryo UI" panose="020B0604030504040204" pitchFamily="50" charset="-128"/>
            </a:endParaRPr>
          </a:p>
        </p:txBody>
      </p:sp>
      <p:cxnSp>
        <p:nvCxnSpPr>
          <p:cNvPr id="18" name="直線矢印コネクタ 17">
            <a:extLst>
              <a:ext uri="{FF2B5EF4-FFF2-40B4-BE49-F238E27FC236}">
                <a16:creationId xmlns:a16="http://schemas.microsoft.com/office/drawing/2014/main" id="{A465684C-2CCB-FF41-7277-2A7205975CCD}"/>
              </a:ext>
            </a:extLst>
          </p:cNvPr>
          <p:cNvCxnSpPr>
            <a:cxnSpLocks/>
          </p:cNvCxnSpPr>
          <p:nvPr/>
        </p:nvCxnSpPr>
        <p:spPr>
          <a:xfrm>
            <a:off x="8584558" y="2580395"/>
            <a:ext cx="0" cy="374719"/>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9" name="直線矢印コネクタ 18">
            <a:extLst>
              <a:ext uri="{FF2B5EF4-FFF2-40B4-BE49-F238E27FC236}">
                <a16:creationId xmlns:a16="http://schemas.microsoft.com/office/drawing/2014/main" id="{39C582D8-32CE-B135-ED33-175081FD23F1}"/>
              </a:ext>
            </a:extLst>
          </p:cNvPr>
          <p:cNvCxnSpPr>
            <a:cxnSpLocks/>
          </p:cNvCxnSpPr>
          <p:nvPr/>
        </p:nvCxnSpPr>
        <p:spPr>
          <a:xfrm>
            <a:off x="1735614" y="2265322"/>
            <a:ext cx="0" cy="374719"/>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0" name="直線矢印コネクタ 19">
            <a:extLst>
              <a:ext uri="{FF2B5EF4-FFF2-40B4-BE49-F238E27FC236}">
                <a16:creationId xmlns:a16="http://schemas.microsoft.com/office/drawing/2014/main" id="{D31726AC-45ED-6DDB-B3F8-A5F1955A03E5}"/>
              </a:ext>
            </a:extLst>
          </p:cNvPr>
          <p:cNvCxnSpPr>
            <a:cxnSpLocks/>
          </p:cNvCxnSpPr>
          <p:nvPr/>
        </p:nvCxnSpPr>
        <p:spPr>
          <a:xfrm>
            <a:off x="3557907" y="2265321"/>
            <a:ext cx="0" cy="374719"/>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1" name="直線矢印コネクタ 20">
            <a:extLst>
              <a:ext uri="{FF2B5EF4-FFF2-40B4-BE49-F238E27FC236}">
                <a16:creationId xmlns:a16="http://schemas.microsoft.com/office/drawing/2014/main" id="{2D5131F8-07E3-170C-A545-A328CBF37A11}"/>
              </a:ext>
            </a:extLst>
          </p:cNvPr>
          <p:cNvCxnSpPr>
            <a:cxnSpLocks/>
          </p:cNvCxnSpPr>
          <p:nvPr/>
        </p:nvCxnSpPr>
        <p:spPr>
          <a:xfrm>
            <a:off x="1735614" y="3241640"/>
            <a:ext cx="0" cy="1553384"/>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2" name="直線矢印コネクタ 21">
            <a:extLst>
              <a:ext uri="{FF2B5EF4-FFF2-40B4-BE49-F238E27FC236}">
                <a16:creationId xmlns:a16="http://schemas.microsoft.com/office/drawing/2014/main" id="{5FDC14B5-3539-0153-C2D6-9289FD208575}"/>
              </a:ext>
            </a:extLst>
          </p:cNvPr>
          <p:cNvCxnSpPr>
            <a:cxnSpLocks/>
          </p:cNvCxnSpPr>
          <p:nvPr/>
        </p:nvCxnSpPr>
        <p:spPr>
          <a:xfrm>
            <a:off x="3557907" y="3501104"/>
            <a:ext cx="0" cy="1272425"/>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3" name="直線矢印コネクタ 22">
            <a:extLst>
              <a:ext uri="{FF2B5EF4-FFF2-40B4-BE49-F238E27FC236}">
                <a16:creationId xmlns:a16="http://schemas.microsoft.com/office/drawing/2014/main" id="{382AA5CF-ED81-74ED-3182-DBEF68622548}"/>
              </a:ext>
            </a:extLst>
          </p:cNvPr>
          <p:cNvCxnSpPr>
            <a:cxnSpLocks/>
          </p:cNvCxnSpPr>
          <p:nvPr/>
        </p:nvCxnSpPr>
        <p:spPr>
          <a:xfrm>
            <a:off x="1735614" y="5389451"/>
            <a:ext cx="0" cy="374719"/>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4" name="テキスト ボックス 23">
            <a:extLst>
              <a:ext uri="{FF2B5EF4-FFF2-40B4-BE49-F238E27FC236}">
                <a16:creationId xmlns:a16="http://schemas.microsoft.com/office/drawing/2014/main" id="{7E31A8DF-A36E-9486-406F-E789EB6B88DA}"/>
              </a:ext>
            </a:extLst>
          </p:cNvPr>
          <p:cNvSpPr txBox="1"/>
          <p:nvPr/>
        </p:nvSpPr>
        <p:spPr>
          <a:xfrm>
            <a:off x="552146" y="5782893"/>
            <a:ext cx="2662908" cy="400110"/>
          </a:xfrm>
          <a:prstGeom prst="rect">
            <a:avLst/>
          </a:prstGeom>
          <a:noFill/>
        </p:spPr>
        <p:txBody>
          <a:bodyPr wrap="none" rtlCol="0">
            <a:spAutoFit/>
          </a:bodyPr>
          <a:lstStyle/>
          <a:p>
            <a:r>
              <a:rPr kumimoji="1" lang="en-US" altLang="ja-JP" sz="2000" dirty="0">
                <a:latin typeface="Meiryo UI" panose="020B0604030504040204" pitchFamily="50" charset="-128"/>
                <a:ea typeface="Meiryo UI" panose="020B0604030504040204" pitchFamily="50" charset="-128"/>
              </a:rPr>
              <a:t>Genetic </a:t>
            </a:r>
            <a:r>
              <a:rPr kumimoji="1" lang="en-US" altLang="ja-JP" sz="2000" b="1" dirty="0">
                <a:latin typeface="Meiryo UI" panose="020B0604030504040204" pitchFamily="50" charset="-128"/>
                <a:ea typeface="Meiryo UI" panose="020B0604030504040204" pitchFamily="50" charset="-128"/>
              </a:rPr>
              <a:t>counseling</a:t>
            </a:r>
            <a:endParaRPr kumimoji="1" lang="ja-JP" altLang="en-US" sz="2000" b="1" dirty="0">
              <a:latin typeface="Meiryo UI" panose="020B0604030504040204" pitchFamily="50" charset="-128"/>
              <a:ea typeface="Meiryo UI" panose="020B0604030504040204" pitchFamily="50" charset="-128"/>
            </a:endParaRPr>
          </a:p>
        </p:txBody>
      </p:sp>
      <p:cxnSp>
        <p:nvCxnSpPr>
          <p:cNvPr id="25" name="直線矢印コネクタ 24">
            <a:extLst>
              <a:ext uri="{FF2B5EF4-FFF2-40B4-BE49-F238E27FC236}">
                <a16:creationId xmlns:a16="http://schemas.microsoft.com/office/drawing/2014/main" id="{8D428059-BC56-E9F4-F54E-4CB193049F57}"/>
              </a:ext>
            </a:extLst>
          </p:cNvPr>
          <p:cNvCxnSpPr>
            <a:cxnSpLocks/>
          </p:cNvCxnSpPr>
          <p:nvPr/>
        </p:nvCxnSpPr>
        <p:spPr>
          <a:xfrm>
            <a:off x="4672833" y="4263789"/>
            <a:ext cx="4193104" cy="728772"/>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6" name="テキスト ボックス 25">
            <a:extLst>
              <a:ext uri="{FF2B5EF4-FFF2-40B4-BE49-F238E27FC236}">
                <a16:creationId xmlns:a16="http://schemas.microsoft.com/office/drawing/2014/main" id="{F1B9C3A7-2567-1189-E4BF-0840F3A46227}"/>
              </a:ext>
            </a:extLst>
          </p:cNvPr>
          <p:cNvSpPr txBox="1"/>
          <p:nvPr/>
        </p:nvSpPr>
        <p:spPr>
          <a:xfrm>
            <a:off x="0" y="0"/>
            <a:ext cx="3634969" cy="584775"/>
          </a:xfrm>
          <a:prstGeom prst="rect">
            <a:avLst/>
          </a:prstGeom>
          <a:noFill/>
        </p:spPr>
        <p:txBody>
          <a:bodyPr wrap="none" rtlCol="0">
            <a:spAutoFit/>
          </a:bodyPr>
          <a:lstStyle/>
          <a:p>
            <a:r>
              <a:rPr lang="en-US" altLang="ja-JP" sz="3200" dirty="0" err="1">
                <a:latin typeface="Meiryo UI" panose="020B0604030504040204" pitchFamily="50" charset="-128"/>
                <a:ea typeface="Meiryo UI" panose="020B0604030504040204" pitchFamily="50" charset="-128"/>
                <a:cs typeface="Microsoft Himalaya" panose="01010100010101010101" pitchFamily="2" charset="0"/>
              </a:rPr>
              <a:t>Workflows@ISCT</a:t>
            </a:r>
            <a:endParaRPr kumimoji="1" lang="ja-JP" altLang="en-US" sz="3200" dirty="0">
              <a:latin typeface="Meiryo UI" panose="020B0604030504040204" pitchFamily="50" charset="-128"/>
              <a:ea typeface="Meiryo UI" panose="020B0604030504040204" pitchFamily="50" charset="-128"/>
              <a:cs typeface="Microsoft Himalaya" panose="01010100010101010101" pitchFamily="2" charset="0"/>
            </a:endParaRPr>
          </a:p>
        </p:txBody>
      </p:sp>
      <p:sp>
        <p:nvSpPr>
          <p:cNvPr id="27" name="スライド番号プレースホルダー 3">
            <a:extLst>
              <a:ext uri="{FF2B5EF4-FFF2-40B4-BE49-F238E27FC236}">
                <a16:creationId xmlns:a16="http://schemas.microsoft.com/office/drawing/2014/main" id="{39F035C7-FC5C-6716-C31A-2F7F4D1136CC}"/>
              </a:ext>
            </a:extLst>
          </p:cNvPr>
          <p:cNvSpPr>
            <a:spLocks noGrp="1"/>
          </p:cNvSpPr>
          <p:nvPr>
            <p:ph type="sldNum" sz="quarter" idx="12"/>
          </p:nvPr>
        </p:nvSpPr>
        <p:spPr>
          <a:xfrm>
            <a:off x="8610600" y="6356350"/>
            <a:ext cx="2743200" cy="365125"/>
          </a:xfrm>
          <a:prstGeom prst="rect">
            <a:avLst/>
          </a:prstGeom>
        </p:spPr>
        <p:txBody>
          <a:bodyPr vert="horz" lIns="91440" tIns="45720" rIns="91440" bIns="45720" rtlCol="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BFF4725E-10ED-41C2-AA91-EA4FEF643EE0}" type="slidenum">
              <a:rPr lang="ja-JP" altLang="en-US" smtClean="0"/>
              <a:pPr/>
              <a:t>8</a:t>
            </a:fld>
            <a:endParaRPr kumimoji="1" lang="ja-JP" altLang="en-US" sz="2000"/>
          </a:p>
        </p:txBody>
      </p:sp>
      <p:cxnSp>
        <p:nvCxnSpPr>
          <p:cNvPr id="28" name="直線矢印コネクタ 27">
            <a:extLst>
              <a:ext uri="{FF2B5EF4-FFF2-40B4-BE49-F238E27FC236}">
                <a16:creationId xmlns:a16="http://schemas.microsoft.com/office/drawing/2014/main" id="{C70D6CBC-EA85-8FC2-7537-2930A5B7D539}"/>
              </a:ext>
            </a:extLst>
          </p:cNvPr>
          <p:cNvCxnSpPr>
            <a:cxnSpLocks/>
          </p:cNvCxnSpPr>
          <p:nvPr/>
        </p:nvCxnSpPr>
        <p:spPr>
          <a:xfrm>
            <a:off x="4672833" y="3530440"/>
            <a:ext cx="0" cy="374719"/>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43162649"/>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08FC5C-90EA-DE36-E7BD-67E4F6573ADE}"/>
            </a:ext>
          </a:extLst>
        </p:cNvPr>
        <p:cNvGrpSpPr/>
        <p:nvPr/>
      </p:nvGrpSpPr>
      <p:grpSpPr>
        <a:xfrm>
          <a:off x="0" y="0"/>
          <a:ext cx="0" cy="0"/>
          <a:chOff x="0" y="0"/>
          <a:chExt cx="0" cy="0"/>
        </a:xfrm>
      </p:grpSpPr>
      <p:sp>
        <p:nvSpPr>
          <p:cNvPr id="14" name="Rectangle 13">
            <a:extLst>
              <a:ext uri="{FF2B5EF4-FFF2-40B4-BE49-F238E27FC236}">
                <a16:creationId xmlns:a16="http://schemas.microsoft.com/office/drawing/2014/main" id="{D8233612-0472-A54E-3A8B-940A7DCE7D54}"/>
              </a:ext>
            </a:extLst>
          </p:cNvPr>
          <p:cNvSpPr>
            <a:spLocks noGrp="1" noRot="1" noMove="1" noResize="1" noEditPoints="1" noAdjustHandles="1" noChangeArrowheads="1" noChangeShapeType="1"/>
          </p:cNvSpPr>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Montserrat Light"/>
              <a:ea typeface="+mn-ea"/>
              <a:cs typeface="+mn-cs"/>
            </a:endParaRPr>
          </a:p>
        </p:txBody>
      </p:sp>
      <p:pic>
        <p:nvPicPr>
          <p:cNvPr id="3" name="Imagen 2">
            <a:extLst>
              <a:ext uri="{FF2B5EF4-FFF2-40B4-BE49-F238E27FC236}">
                <a16:creationId xmlns:a16="http://schemas.microsoft.com/office/drawing/2014/main" id="{0474F6E0-4403-17CC-C4B4-FC27F8976292}"/>
              </a:ext>
            </a:extLst>
          </p:cNvPr>
          <p:cNvPicPr>
            <a:picLocks noChangeAspect="1"/>
          </p:cNvPicPr>
          <p:nvPr/>
        </p:nvPicPr>
        <p:blipFill>
          <a:blip r:embed="rId3"/>
          <a:stretch>
            <a:fillRect/>
          </a:stretch>
        </p:blipFill>
        <p:spPr>
          <a:xfrm>
            <a:off x="4107389" y="2715043"/>
            <a:ext cx="2234900" cy="1804077"/>
          </a:xfrm>
          <a:prstGeom prst="rect">
            <a:avLst/>
          </a:prstGeom>
        </p:spPr>
      </p:pic>
      <p:sp>
        <p:nvSpPr>
          <p:cNvPr id="4" name="CuadroTexto 3">
            <a:extLst>
              <a:ext uri="{FF2B5EF4-FFF2-40B4-BE49-F238E27FC236}">
                <a16:creationId xmlns:a16="http://schemas.microsoft.com/office/drawing/2014/main" id="{8F04F220-7626-93BB-3B66-88408167A8EC}"/>
              </a:ext>
            </a:extLst>
          </p:cNvPr>
          <p:cNvSpPr txBox="1"/>
          <p:nvPr/>
        </p:nvSpPr>
        <p:spPr>
          <a:xfrm>
            <a:off x="4099893" y="4701281"/>
            <a:ext cx="2234901"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white"/>
                </a:solidFill>
                <a:effectLst/>
                <a:uLnTx/>
                <a:uFillTx/>
                <a:latin typeface="Montserrat Light"/>
                <a:ea typeface="+mn-ea"/>
                <a:cs typeface="Arial" panose="020B0604020202020204" pitchFamily="34" charset="0"/>
              </a:rPr>
              <a:t>AI model</a:t>
            </a:r>
          </a:p>
        </p:txBody>
      </p:sp>
      <p:pic>
        <p:nvPicPr>
          <p:cNvPr id="6" name="Imagen 5">
            <a:extLst>
              <a:ext uri="{FF2B5EF4-FFF2-40B4-BE49-F238E27FC236}">
                <a16:creationId xmlns:a16="http://schemas.microsoft.com/office/drawing/2014/main" id="{A6D69490-23DF-90C0-AA09-2FF4F0D8BCD5}"/>
              </a:ext>
            </a:extLst>
          </p:cNvPr>
          <p:cNvPicPr>
            <a:picLocks noChangeAspect="1"/>
          </p:cNvPicPr>
          <p:nvPr/>
        </p:nvPicPr>
        <p:blipFill>
          <a:blip r:embed="rId4"/>
          <a:srcRect t="29320"/>
          <a:stretch/>
        </p:blipFill>
        <p:spPr>
          <a:xfrm>
            <a:off x="3326194" y="2856924"/>
            <a:ext cx="892790" cy="1931816"/>
          </a:xfrm>
          <a:prstGeom prst="rect">
            <a:avLst/>
          </a:prstGeom>
        </p:spPr>
      </p:pic>
      <p:pic>
        <p:nvPicPr>
          <p:cNvPr id="8" name="Imagen 7">
            <a:extLst>
              <a:ext uri="{FF2B5EF4-FFF2-40B4-BE49-F238E27FC236}">
                <a16:creationId xmlns:a16="http://schemas.microsoft.com/office/drawing/2014/main" id="{31170E97-1EF2-105D-9823-DA7103315A1C}"/>
              </a:ext>
            </a:extLst>
          </p:cNvPr>
          <p:cNvPicPr>
            <a:picLocks noChangeAspect="1"/>
          </p:cNvPicPr>
          <p:nvPr/>
        </p:nvPicPr>
        <p:blipFill>
          <a:blip r:embed="rId5"/>
          <a:stretch>
            <a:fillRect/>
          </a:stretch>
        </p:blipFill>
        <p:spPr>
          <a:xfrm>
            <a:off x="6191002" y="2306607"/>
            <a:ext cx="1179274" cy="2592544"/>
          </a:xfrm>
          <a:prstGeom prst="rect">
            <a:avLst/>
          </a:prstGeom>
        </p:spPr>
      </p:pic>
      <p:sp>
        <p:nvSpPr>
          <p:cNvPr id="2" name="Rectángulo redondeado 2">
            <a:extLst>
              <a:ext uri="{FF2B5EF4-FFF2-40B4-BE49-F238E27FC236}">
                <a16:creationId xmlns:a16="http://schemas.microsoft.com/office/drawing/2014/main" id="{EB9C8136-7309-B006-DEAD-BD84E3C03FD2}"/>
              </a:ext>
            </a:extLst>
          </p:cNvPr>
          <p:cNvSpPr/>
          <p:nvPr/>
        </p:nvSpPr>
        <p:spPr>
          <a:xfrm>
            <a:off x="249202" y="-69654"/>
            <a:ext cx="11012371" cy="672075"/>
          </a:xfrm>
          <a:prstGeom prst="roundRect">
            <a:avLst/>
          </a:prstGeom>
        </p:spPr>
        <p:txBody>
          <a:bodyPr vert="horz" wrap="square" lIns="91440" tIns="45720" rIns="91440" bIns="45720" rtlCol="0" anchor="ctr" anchorCtr="0">
            <a:noAutofit/>
          </a:bodyPr>
          <a:lstStyle/>
          <a:p>
            <a:pPr marL="0" marR="0" lvl="0" indent="0" algn="l" defTabSz="914400" rtl="0" eaLnBrk="1" fontAlgn="auto" latinLnBrk="0" hangingPunct="1">
              <a:lnSpc>
                <a:spcPct val="90000"/>
              </a:lnSpc>
              <a:spcBef>
                <a:spcPct val="0"/>
              </a:spcBef>
              <a:spcAft>
                <a:spcPts val="0"/>
              </a:spcAft>
              <a:buClr>
                <a:srgbClr val="FC1921"/>
              </a:buClr>
              <a:buSzTx/>
              <a:buFontTx/>
              <a:buNone/>
              <a:tabLst/>
              <a:defRPr/>
            </a:pPr>
            <a:endParaRPr kumimoji="0" lang="en-GB" sz="4000" b="1" i="0" u="none" strike="noStrike" kern="1200" cap="none" spc="0" normalizeH="0" baseline="0" noProof="0">
              <a:ln>
                <a:noFill/>
              </a:ln>
              <a:solidFill>
                <a:prstClr val="white">
                  <a:lumMod val="85000"/>
                </a:prstClr>
              </a:solidFill>
              <a:effectLst/>
              <a:uLnTx/>
              <a:uFillTx/>
              <a:latin typeface="Arial" panose="020B0604020202020204" pitchFamily="34" charset="0"/>
              <a:ea typeface="+mn-ea"/>
              <a:cs typeface="Arial" panose="020B0604020202020204" pitchFamily="34" charset="0"/>
            </a:endParaRPr>
          </a:p>
        </p:txBody>
      </p:sp>
      <p:pic>
        <p:nvPicPr>
          <p:cNvPr id="5" name="Imagen 4" descr="Una caricatura de una persona&#10;&#10;Descripción generada automáticamente con confianza baja">
            <a:extLst>
              <a:ext uri="{FF2B5EF4-FFF2-40B4-BE49-F238E27FC236}">
                <a16:creationId xmlns:a16="http://schemas.microsoft.com/office/drawing/2014/main" id="{A79AAC9F-B822-7CFE-6B31-AD47E84F364A}"/>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6107" b="89695" l="9796" r="89796">
                        <a14:foregroundMark x1="44898" y1="7634" x2="44898" y2="7634"/>
                        <a14:foregroundMark x1="68571" y1="6107" x2="68571" y2="6107"/>
                        <a14:foregroundMark x1="68571" y1="6107" x2="68571" y2="6107"/>
                        <a14:foregroundMark x1="31020" y1="14504" x2="31020" y2="14504"/>
                        <a14:foregroundMark x1="72653" y1="54198" x2="72653" y2="54198"/>
                      </a14:backgroundRemoval>
                    </a14:imgEffect>
                  </a14:imgLayer>
                </a14:imgProps>
              </a:ext>
              <a:ext uri="{28A0092B-C50C-407E-A947-70E740481C1C}">
                <a14:useLocalDpi xmlns:a14="http://schemas.microsoft.com/office/drawing/2010/main" val="0"/>
              </a:ext>
            </a:extLst>
          </a:blip>
          <a:stretch>
            <a:fillRect/>
          </a:stretch>
        </p:blipFill>
        <p:spPr>
          <a:xfrm>
            <a:off x="208738" y="1138985"/>
            <a:ext cx="1526093" cy="1483341"/>
          </a:xfrm>
          <a:prstGeom prst="rect">
            <a:avLst/>
          </a:prstGeom>
        </p:spPr>
      </p:pic>
      <p:sp>
        <p:nvSpPr>
          <p:cNvPr id="7" name="Rectángulo redondeado 44">
            <a:extLst>
              <a:ext uri="{FF2B5EF4-FFF2-40B4-BE49-F238E27FC236}">
                <a16:creationId xmlns:a16="http://schemas.microsoft.com/office/drawing/2014/main" id="{FB246314-8EA0-48A3-6440-D1721468B4AF}"/>
              </a:ext>
            </a:extLst>
          </p:cNvPr>
          <p:cNvSpPr/>
          <p:nvPr/>
        </p:nvSpPr>
        <p:spPr>
          <a:xfrm>
            <a:off x="0" y="2578258"/>
            <a:ext cx="1872208" cy="783186"/>
          </a:xfrm>
          <a:prstGeom prst="roundRect">
            <a:avLst/>
          </a:prstGeom>
          <a:noFill/>
          <a:ln w="25400" cap="flat" cmpd="sng" algn="ctr">
            <a:noFill/>
            <a:prstDash val="solid"/>
          </a:ln>
          <a:effectLst/>
        </p:spPr>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en-GB" sz="1600" b="1" i="0" u="none" strike="noStrike" kern="0" cap="none" spc="0" normalizeH="0" baseline="0" noProof="0">
                <a:ln>
                  <a:noFill/>
                </a:ln>
                <a:solidFill>
                  <a:prstClr val="white"/>
                </a:solidFill>
                <a:effectLst/>
                <a:uLnTx/>
                <a:uFillTx/>
                <a:latin typeface="Montserrat Light"/>
                <a:ea typeface="+mn-ea"/>
                <a:cs typeface="+mn-cs"/>
              </a:rPr>
              <a:t>151 BCLPD patients with SID</a:t>
            </a:r>
          </a:p>
        </p:txBody>
      </p:sp>
      <p:pic>
        <p:nvPicPr>
          <p:cNvPr id="9" name="Imagen 8" descr="Un dibujo de una persona&#10;&#10;Descripción generada automáticamente con confianza baja">
            <a:extLst>
              <a:ext uri="{FF2B5EF4-FFF2-40B4-BE49-F238E27FC236}">
                <a16:creationId xmlns:a16="http://schemas.microsoft.com/office/drawing/2014/main" id="{7499E3A9-CCEE-7E62-8429-477C6DCAFFF2}"/>
              </a:ext>
            </a:extLst>
          </p:cNvPr>
          <p:cNvPicPr>
            <a:picLocks noChangeAspect="1"/>
          </p:cNvPicPr>
          <p:nvPr/>
        </p:nvPicPr>
        <p:blipFill>
          <a:blip r:embed="rId8">
            <a:extLst>
              <a:ext uri="{BEBA8EAE-BF5A-486C-A8C5-ECC9F3942E4B}">
                <a14:imgProps xmlns:a14="http://schemas.microsoft.com/office/drawing/2010/main">
                  <a14:imgLayer r:embed="rId9">
                    <a14:imgEffect>
                      <a14:backgroundRemoval t="6019" b="93056" l="10000" r="90000">
                        <a14:foregroundMark x1="57222" y1="6019" x2="57222" y2="6019"/>
                        <a14:foregroundMark x1="81667" y1="17593" x2="81667" y2="17593"/>
                        <a14:foregroundMark x1="22222" y1="20370" x2="22222" y2="20370"/>
                        <a14:foregroundMark x1="71667" y1="93056" x2="71667" y2="93056"/>
                      </a14:backgroundRemoval>
                    </a14:imgEffect>
                  </a14:imgLayer>
                </a14:imgProps>
              </a:ext>
              <a:ext uri="{28A0092B-C50C-407E-A947-70E740481C1C}">
                <a14:useLocalDpi xmlns:a14="http://schemas.microsoft.com/office/drawing/2010/main" val="0"/>
              </a:ext>
            </a:extLst>
          </a:blip>
          <a:stretch>
            <a:fillRect/>
          </a:stretch>
        </p:blipFill>
        <p:spPr>
          <a:xfrm>
            <a:off x="2396762" y="1385233"/>
            <a:ext cx="854968" cy="1025962"/>
          </a:xfrm>
          <a:prstGeom prst="rect">
            <a:avLst/>
          </a:prstGeom>
        </p:spPr>
      </p:pic>
      <p:sp>
        <p:nvSpPr>
          <p:cNvPr id="10" name="Rectángulo redondeado 49">
            <a:extLst>
              <a:ext uri="{FF2B5EF4-FFF2-40B4-BE49-F238E27FC236}">
                <a16:creationId xmlns:a16="http://schemas.microsoft.com/office/drawing/2014/main" id="{DAECCB00-A95A-273E-1DB4-406603EBF63A}"/>
              </a:ext>
            </a:extLst>
          </p:cNvPr>
          <p:cNvSpPr/>
          <p:nvPr/>
        </p:nvSpPr>
        <p:spPr>
          <a:xfrm>
            <a:off x="1676181" y="2390271"/>
            <a:ext cx="2294699" cy="672075"/>
          </a:xfrm>
          <a:prstGeom prst="roundRect">
            <a:avLst/>
          </a:prstGeom>
          <a:noFill/>
          <a:ln w="25400" cap="flat" cmpd="sng" algn="ctr">
            <a:noFill/>
            <a:prstDash val="solid"/>
          </a:ln>
          <a:effectLst/>
        </p:spPr>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en-GB" sz="1600" b="1" i="0" u="none" strike="noStrike" kern="0" cap="none" spc="0" normalizeH="0" baseline="0" noProof="0">
                <a:ln>
                  <a:noFill/>
                </a:ln>
                <a:solidFill>
                  <a:prstClr val="white"/>
                </a:solidFill>
                <a:effectLst/>
                <a:uLnTx/>
                <a:uFillTx/>
                <a:latin typeface="Montserrat Light"/>
                <a:ea typeface="+mn-ea"/>
                <a:cs typeface="+mn-cs"/>
              </a:rPr>
              <a:t>110 “Suspected-PID”</a:t>
            </a:r>
          </a:p>
        </p:txBody>
      </p:sp>
      <p:pic>
        <p:nvPicPr>
          <p:cNvPr id="11" name="Imagen 10" descr="Imagen que contiene juguete, lego, dibujo&#10;&#10;Descripción generada automáticamente">
            <a:extLst>
              <a:ext uri="{FF2B5EF4-FFF2-40B4-BE49-F238E27FC236}">
                <a16:creationId xmlns:a16="http://schemas.microsoft.com/office/drawing/2014/main" id="{15B79918-C825-EA68-5006-ECCD95E6212F}"/>
              </a:ext>
            </a:extLst>
          </p:cNvPr>
          <p:cNvPicPr>
            <a:picLocks noChangeAspect="1"/>
          </p:cNvPicPr>
          <p:nvPr/>
        </p:nvPicPr>
        <p:blipFill>
          <a:blip r:embed="rId10">
            <a:extLst>
              <a:ext uri="{BEBA8EAE-BF5A-486C-A8C5-ECC9F3942E4B}">
                <a14:imgProps xmlns:a14="http://schemas.microsoft.com/office/drawing/2010/main">
                  <a14:imgLayer r:embed="rId11">
                    <a14:imgEffect>
                      <a14:backgroundRemoval t="6132" b="89623" l="9581" r="89820">
                        <a14:foregroundMark x1="78443" y1="15566" x2="78443" y2="15566"/>
                        <a14:foregroundMark x1="54491" y1="6132" x2="54491" y2="6132"/>
                        <a14:foregroundMark x1="16766" y1="17453" x2="16766" y2="17453"/>
                      </a14:backgroundRemoval>
                    </a14:imgEffect>
                  </a14:imgLayer>
                </a14:imgProps>
              </a:ext>
              <a:ext uri="{28A0092B-C50C-407E-A947-70E740481C1C}">
                <a14:useLocalDpi xmlns:a14="http://schemas.microsoft.com/office/drawing/2010/main" val="0"/>
              </a:ext>
            </a:extLst>
          </a:blip>
          <a:stretch>
            <a:fillRect/>
          </a:stretch>
        </p:blipFill>
        <p:spPr>
          <a:xfrm>
            <a:off x="4052950" y="1349000"/>
            <a:ext cx="854961" cy="1085339"/>
          </a:xfrm>
          <a:prstGeom prst="rect">
            <a:avLst/>
          </a:prstGeom>
        </p:spPr>
      </p:pic>
      <p:sp>
        <p:nvSpPr>
          <p:cNvPr id="12" name="Rectángulo redondeado 51">
            <a:extLst>
              <a:ext uri="{FF2B5EF4-FFF2-40B4-BE49-F238E27FC236}">
                <a16:creationId xmlns:a16="http://schemas.microsoft.com/office/drawing/2014/main" id="{FA564120-603D-4625-760A-FCDDE63C3E8F}"/>
              </a:ext>
            </a:extLst>
          </p:cNvPr>
          <p:cNvSpPr/>
          <p:nvPr/>
        </p:nvSpPr>
        <p:spPr>
          <a:xfrm>
            <a:off x="3825940" y="2610584"/>
            <a:ext cx="1313837" cy="223009"/>
          </a:xfrm>
          <a:prstGeom prst="roundRect">
            <a:avLst/>
          </a:prstGeom>
          <a:noFill/>
          <a:ln w="25400" cap="flat" cmpd="sng" algn="ctr">
            <a:noFill/>
            <a:prstDash val="solid"/>
          </a:ln>
          <a:effectLst/>
        </p:spPr>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en-GB" sz="1600" b="1" i="0" u="none" strike="noStrike" kern="0" cap="none" spc="0" normalizeH="0" baseline="0" noProof="0">
                <a:ln>
                  <a:noFill/>
                </a:ln>
                <a:solidFill>
                  <a:prstClr val="white"/>
                </a:solidFill>
                <a:effectLst/>
                <a:uLnTx/>
                <a:uFillTx/>
                <a:latin typeface="Montserrat Light"/>
                <a:ea typeface="+mn-ea"/>
                <a:cs typeface="+mn-cs"/>
              </a:rPr>
              <a:t>41 “SID”</a:t>
            </a:r>
          </a:p>
        </p:txBody>
      </p:sp>
      <p:sp>
        <p:nvSpPr>
          <p:cNvPr id="15" name="Elipse 14">
            <a:extLst>
              <a:ext uri="{FF2B5EF4-FFF2-40B4-BE49-F238E27FC236}">
                <a16:creationId xmlns:a16="http://schemas.microsoft.com/office/drawing/2014/main" id="{449A20C8-FA51-C79A-A242-7B25BCF6690B}"/>
              </a:ext>
            </a:extLst>
          </p:cNvPr>
          <p:cNvSpPr/>
          <p:nvPr/>
        </p:nvSpPr>
        <p:spPr>
          <a:xfrm>
            <a:off x="2178031" y="1359291"/>
            <a:ext cx="1316745" cy="1083814"/>
          </a:xfrm>
          <a:prstGeom prst="ellipse">
            <a:avLst/>
          </a:prstGeom>
          <a:noFill/>
          <a:ln>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Montserrat Light"/>
              <a:ea typeface="+mn-ea"/>
              <a:cs typeface="+mn-cs"/>
            </a:endParaRPr>
          </a:p>
        </p:txBody>
      </p:sp>
      <p:sp>
        <p:nvSpPr>
          <p:cNvPr id="17" name="CuadroTexto 16">
            <a:extLst>
              <a:ext uri="{FF2B5EF4-FFF2-40B4-BE49-F238E27FC236}">
                <a16:creationId xmlns:a16="http://schemas.microsoft.com/office/drawing/2014/main" id="{21FEF2B3-22F2-C49A-19EA-BE9DE9EEC141}"/>
              </a:ext>
            </a:extLst>
          </p:cNvPr>
          <p:cNvSpPr txBox="1"/>
          <p:nvPr/>
        </p:nvSpPr>
        <p:spPr>
          <a:xfrm>
            <a:off x="2001209" y="3213904"/>
            <a:ext cx="1557742" cy="64633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white"/>
                </a:solidFill>
                <a:effectLst/>
                <a:uLnTx/>
                <a:uFillTx/>
                <a:latin typeface="Montserrat Light"/>
                <a:ea typeface="+mn-ea"/>
                <a:cs typeface="+mn-cs"/>
              </a:rPr>
              <a:t>19 clinical variables</a:t>
            </a:r>
          </a:p>
        </p:txBody>
      </p:sp>
      <p:sp>
        <p:nvSpPr>
          <p:cNvPr id="19" name="CuadroTexto 18">
            <a:extLst>
              <a:ext uri="{FF2B5EF4-FFF2-40B4-BE49-F238E27FC236}">
                <a16:creationId xmlns:a16="http://schemas.microsoft.com/office/drawing/2014/main" id="{7BF3B30B-9C4E-4168-B07E-BAAB995FB194}"/>
              </a:ext>
            </a:extLst>
          </p:cNvPr>
          <p:cNvSpPr txBox="1"/>
          <p:nvPr/>
        </p:nvSpPr>
        <p:spPr>
          <a:xfrm>
            <a:off x="1228458" y="4387648"/>
            <a:ext cx="2336469" cy="64633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white"/>
                </a:solidFill>
                <a:effectLst/>
                <a:uLnTx/>
                <a:uFillTx/>
                <a:latin typeface="Montserrat Light"/>
                <a:ea typeface="+mn-ea"/>
                <a:cs typeface="+mn-cs"/>
              </a:rPr>
              <a:t>18 immunological variables</a:t>
            </a:r>
          </a:p>
        </p:txBody>
      </p:sp>
      <p:sp>
        <p:nvSpPr>
          <p:cNvPr id="13" name="CuadroTexto 12">
            <a:extLst>
              <a:ext uri="{FF2B5EF4-FFF2-40B4-BE49-F238E27FC236}">
                <a16:creationId xmlns:a16="http://schemas.microsoft.com/office/drawing/2014/main" id="{161499AB-7809-5E88-73EA-DF5376B10C05}"/>
              </a:ext>
            </a:extLst>
          </p:cNvPr>
          <p:cNvSpPr txBox="1"/>
          <p:nvPr/>
        </p:nvSpPr>
        <p:spPr>
          <a:xfrm>
            <a:off x="7056393" y="2783123"/>
            <a:ext cx="1875133"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a:ln>
                  <a:noFill/>
                </a:ln>
                <a:solidFill>
                  <a:prstClr val="white"/>
                </a:solidFill>
                <a:effectLst/>
                <a:uLnTx/>
                <a:uFillTx/>
                <a:latin typeface="Montserrat Light"/>
                <a:ea typeface="+mn-ea"/>
                <a:cs typeface="+mn-cs"/>
              </a:rPr>
              <a:t>Accuracy 92%</a:t>
            </a:r>
          </a:p>
        </p:txBody>
      </p:sp>
      <p:sp>
        <p:nvSpPr>
          <p:cNvPr id="20" name="Footer Placeholder 15">
            <a:extLst>
              <a:ext uri="{FF2B5EF4-FFF2-40B4-BE49-F238E27FC236}">
                <a16:creationId xmlns:a16="http://schemas.microsoft.com/office/drawing/2014/main" id="{B1D23110-4AD5-7405-5FCC-2BA5C6C06486}"/>
              </a:ext>
            </a:extLst>
          </p:cNvPr>
          <p:cNvSpPr>
            <a:spLocks noGrp="1"/>
          </p:cNvSpPr>
          <p:nvPr>
            <p:ph type="ftr" sz="quarter" idx="3"/>
          </p:nvPr>
        </p:nvSpPr>
        <p:spPr>
          <a:xfrm>
            <a:off x="315229" y="5719015"/>
            <a:ext cx="5303374" cy="805752"/>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900" b="0" i="0" u="none" strike="noStrike" kern="1200" cap="none" spc="0" normalizeH="0" baseline="0" noProof="0">
                <a:ln>
                  <a:noFill/>
                </a:ln>
                <a:solidFill>
                  <a:prstClr val="white"/>
                </a:solidFill>
                <a:effectLst/>
                <a:uLnTx/>
                <a:uFillTx/>
                <a:latin typeface="Montserrat Light"/>
                <a:ea typeface="+mn-ea"/>
                <a:cs typeface="+mn-cs"/>
              </a:rPr>
              <a:t>AI, artificial intelligence; BCLPD, B-cell chronic lymphoproliferative disorder; IEI, inborn errors of immunity; IgM, immunoglobulin M; PID, primary immunodeficiency; </a:t>
            </a:r>
            <a:r>
              <a:rPr kumimoji="0" lang="en-GB" sz="900" b="0" i="0" u="none" strike="noStrike" kern="1200" cap="none" spc="0" normalizeH="0" baseline="0" noProof="0" err="1">
                <a:ln>
                  <a:noFill/>
                </a:ln>
                <a:solidFill>
                  <a:prstClr val="white"/>
                </a:solidFill>
                <a:effectLst/>
                <a:uLnTx/>
                <a:uFillTx/>
                <a:latin typeface="Montserrat Light"/>
                <a:ea typeface="+mn-ea"/>
                <a:cs typeface="+mn-cs"/>
              </a:rPr>
              <a:t>sFLC</a:t>
            </a:r>
            <a:r>
              <a:rPr kumimoji="0" lang="en-GB" sz="900" b="0" i="0" u="none" strike="noStrike" kern="1200" cap="none" spc="0" normalizeH="0" baseline="0" noProof="0">
                <a:ln>
                  <a:noFill/>
                </a:ln>
                <a:solidFill>
                  <a:prstClr val="white"/>
                </a:solidFill>
                <a:effectLst/>
                <a:uLnTx/>
                <a:uFillTx/>
                <a:latin typeface="Montserrat Light"/>
                <a:ea typeface="+mn-ea"/>
                <a:cs typeface="+mn-cs"/>
              </a:rPr>
              <a:t>, serum free light chain; </a:t>
            </a:r>
            <a:r>
              <a:rPr kumimoji="0" lang="en-AU" sz="900" b="0" i="0" u="none" strike="noStrike" kern="1200" cap="none" spc="0" normalizeH="0" baseline="0" noProof="0">
                <a:ln>
                  <a:noFill/>
                </a:ln>
                <a:solidFill>
                  <a:prstClr val="white"/>
                </a:solidFill>
                <a:effectLst/>
                <a:uLnTx/>
                <a:uFillTx/>
                <a:latin typeface="Montserrat Light"/>
                <a:ea typeface="+mn-ea"/>
                <a:cs typeface="+mn-cs"/>
              </a:rPr>
              <a:t>SID, secondary immunodeficiency.</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900" b="0" i="0" u="none" strike="noStrike" kern="1200" cap="none" spc="0" normalizeH="0" baseline="0" noProof="0">
                <a:ln>
                  <a:noFill/>
                </a:ln>
                <a:solidFill>
                  <a:prstClr val="white"/>
                </a:solidFill>
                <a:effectLst/>
                <a:uLnTx/>
                <a:uFillTx/>
                <a:latin typeface="Montserrat Light"/>
                <a:ea typeface="+mn-ea"/>
                <a:cs typeface="+mn-cs"/>
              </a:rPr>
              <a:t>Palacios-Ortega </a:t>
            </a:r>
            <a:r>
              <a:rPr kumimoji="0" lang="en-AU" sz="900" b="0" i="1" u="none" strike="noStrike" kern="1200" cap="none" spc="0" normalizeH="0" baseline="0" noProof="0">
                <a:ln>
                  <a:noFill/>
                </a:ln>
                <a:solidFill>
                  <a:prstClr val="white"/>
                </a:solidFill>
                <a:effectLst/>
                <a:uLnTx/>
                <a:uFillTx/>
                <a:latin typeface="Montserrat Light"/>
                <a:ea typeface="+mn-ea"/>
                <a:cs typeface="+mn-cs"/>
              </a:rPr>
              <a:t>J Clin Immunol</a:t>
            </a:r>
            <a:r>
              <a:rPr kumimoji="0" lang="en-AU" sz="900" b="0" i="0" u="none" strike="noStrike" kern="1200" cap="none" spc="0" normalizeH="0" baseline="0" noProof="0">
                <a:ln>
                  <a:noFill/>
                </a:ln>
                <a:solidFill>
                  <a:prstClr val="white"/>
                </a:solidFill>
                <a:effectLst/>
                <a:uLnTx/>
                <a:uFillTx/>
                <a:latin typeface="Montserrat Light"/>
                <a:ea typeface="+mn-ea"/>
                <a:cs typeface="+mn-cs"/>
              </a:rPr>
              <a:t>, 2024;45:32.</a:t>
            </a:r>
          </a:p>
        </p:txBody>
      </p:sp>
      <p:sp>
        <p:nvSpPr>
          <p:cNvPr id="21" name="TextBox 20">
            <a:extLst>
              <a:ext uri="{FF2B5EF4-FFF2-40B4-BE49-F238E27FC236}">
                <a16:creationId xmlns:a16="http://schemas.microsoft.com/office/drawing/2014/main" id="{17B5B7EE-20E2-BAC7-C845-EB3E55E192C1}"/>
              </a:ext>
            </a:extLst>
          </p:cNvPr>
          <p:cNvSpPr txBox="1"/>
          <p:nvPr/>
        </p:nvSpPr>
        <p:spPr>
          <a:xfrm>
            <a:off x="8690422" y="611051"/>
            <a:ext cx="2099887" cy="664012"/>
          </a:xfrm>
          <a:prstGeom prst="roundRect">
            <a:avLst/>
          </a:prstGeom>
          <a:solidFill>
            <a:schemeClr val="bg1"/>
          </a:solidFill>
          <a:ln>
            <a:solidFill>
              <a:srgbClr val="FC1921"/>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00" b="1" i="0" u="none" strike="noStrike" kern="1200" cap="none" spc="0" normalizeH="0" baseline="0" noProof="0">
                <a:ln>
                  <a:noFill/>
                </a:ln>
                <a:solidFill>
                  <a:srgbClr val="231F20"/>
                </a:solidFill>
                <a:effectLst/>
                <a:uLnTx/>
                <a:uFillTx/>
                <a:latin typeface="Montserrat Light"/>
                <a:ea typeface="+mn-ea"/>
                <a:cs typeface="+mn-cs"/>
              </a:rPr>
              <a:t>Suspected Immunodeficiency Assessment in BCLPD</a:t>
            </a:r>
          </a:p>
        </p:txBody>
      </p:sp>
      <p:sp>
        <p:nvSpPr>
          <p:cNvPr id="26" name="TextBox 25">
            <a:extLst>
              <a:ext uri="{FF2B5EF4-FFF2-40B4-BE49-F238E27FC236}">
                <a16:creationId xmlns:a16="http://schemas.microsoft.com/office/drawing/2014/main" id="{6630C173-E9E7-264B-6575-05C1309F5555}"/>
              </a:ext>
            </a:extLst>
          </p:cNvPr>
          <p:cNvSpPr txBox="1"/>
          <p:nvPr/>
        </p:nvSpPr>
        <p:spPr>
          <a:xfrm>
            <a:off x="8687314" y="1935669"/>
            <a:ext cx="2099887" cy="476726"/>
          </a:xfrm>
          <a:prstGeom prst="roundRect">
            <a:avLst/>
          </a:prstGeom>
          <a:solidFill>
            <a:schemeClr val="bg1"/>
          </a:solidFill>
          <a:ln>
            <a:solidFill>
              <a:srgbClr val="FC1921"/>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00" b="1" i="0" u="none" strike="noStrike" kern="1200" cap="none" spc="0" normalizeH="0" baseline="0" noProof="0">
                <a:ln>
                  <a:noFill/>
                </a:ln>
                <a:solidFill>
                  <a:srgbClr val="231F20"/>
                </a:solidFill>
                <a:effectLst/>
                <a:uLnTx/>
                <a:uFillTx/>
                <a:latin typeface="Montserrat Light"/>
                <a:ea typeface="+mn-ea"/>
                <a:cs typeface="+mn-cs"/>
              </a:rPr>
              <a:t>Measure Combined </a:t>
            </a:r>
            <a:r>
              <a:rPr kumimoji="0" lang="en-GB" sz="1100" b="1" i="0" u="none" strike="noStrike" kern="1200" cap="none" spc="0" normalizeH="0" baseline="0" noProof="0" err="1">
                <a:ln>
                  <a:noFill/>
                </a:ln>
                <a:solidFill>
                  <a:srgbClr val="231F20"/>
                </a:solidFill>
                <a:effectLst/>
                <a:uLnTx/>
                <a:uFillTx/>
                <a:latin typeface="Montserrat Light"/>
                <a:ea typeface="+mn-ea"/>
                <a:cs typeface="+mn-cs"/>
              </a:rPr>
              <a:t>sFLCs</a:t>
            </a:r>
            <a:r>
              <a:rPr kumimoji="0" lang="en-GB" sz="1100" b="1" i="0" u="none" strike="noStrike" kern="1200" cap="none" spc="0" normalizeH="0" baseline="0" noProof="0">
                <a:ln>
                  <a:noFill/>
                </a:ln>
                <a:solidFill>
                  <a:srgbClr val="231F20"/>
                </a:solidFill>
                <a:effectLst/>
                <a:uLnTx/>
                <a:uFillTx/>
                <a:latin typeface="Montserrat Light"/>
                <a:ea typeface="+mn-ea"/>
                <a:cs typeface="+mn-cs"/>
              </a:rPr>
              <a:t> (κ + λ)</a:t>
            </a:r>
          </a:p>
        </p:txBody>
      </p:sp>
      <p:cxnSp>
        <p:nvCxnSpPr>
          <p:cNvPr id="32" name="Connector: Elbow 31">
            <a:extLst>
              <a:ext uri="{FF2B5EF4-FFF2-40B4-BE49-F238E27FC236}">
                <a16:creationId xmlns:a16="http://schemas.microsoft.com/office/drawing/2014/main" id="{F1FF22A3-9788-32BF-7917-B2DF25A61F87}"/>
              </a:ext>
            </a:extLst>
          </p:cNvPr>
          <p:cNvCxnSpPr>
            <a:cxnSpLocks/>
          </p:cNvCxnSpPr>
          <p:nvPr/>
        </p:nvCxnSpPr>
        <p:spPr>
          <a:xfrm rot="5400000">
            <a:off x="8669869" y="2495519"/>
            <a:ext cx="873524" cy="698130"/>
          </a:xfrm>
          <a:prstGeom prst="bentConnector3">
            <a:avLst/>
          </a:prstGeom>
          <a:ln>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33" name="Connector: Elbow 32">
            <a:extLst>
              <a:ext uri="{FF2B5EF4-FFF2-40B4-BE49-F238E27FC236}">
                <a16:creationId xmlns:a16="http://schemas.microsoft.com/office/drawing/2014/main" id="{3A65C4CD-A16C-D2FD-F4F2-F406B2A2FA79}"/>
              </a:ext>
            </a:extLst>
          </p:cNvPr>
          <p:cNvCxnSpPr>
            <a:cxnSpLocks/>
          </p:cNvCxnSpPr>
          <p:nvPr/>
        </p:nvCxnSpPr>
        <p:spPr>
          <a:xfrm rot="16200000" flipH="1">
            <a:off x="10028245" y="2434099"/>
            <a:ext cx="846675" cy="827193"/>
          </a:xfrm>
          <a:prstGeom prst="bentConnector3">
            <a:avLst>
              <a:gd name="adj1" fmla="val 52250"/>
            </a:avLst>
          </a:prstGeom>
          <a:ln>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45" name="TextBox 44">
            <a:extLst>
              <a:ext uri="{FF2B5EF4-FFF2-40B4-BE49-F238E27FC236}">
                <a16:creationId xmlns:a16="http://schemas.microsoft.com/office/drawing/2014/main" id="{F7A86906-39E4-13DE-F622-9E895C2ACA40}"/>
              </a:ext>
            </a:extLst>
          </p:cNvPr>
          <p:cNvSpPr txBox="1"/>
          <p:nvPr/>
        </p:nvSpPr>
        <p:spPr>
          <a:xfrm>
            <a:off x="8493056" y="3313151"/>
            <a:ext cx="540000" cy="540000"/>
          </a:xfrm>
          <a:prstGeom prst="flowChartConnector">
            <a:avLst/>
          </a:prstGeom>
          <a:solidFill>
            <a:schemeClr val="bg1"/>
          </a:solidFill>
          <a:ln>
            <a:solidFill>
              <a:srgbClr val="FC1921"/>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000" b="1" i="0" u="none" strike="noStrike" kern="1200" cap="none" spc="0" normalizeH="0" baseline="0" noProof="0">
              <a:ln>
                <a:noFill/>
              </a:ln>
              <a:solidFill>
                <a:srgbClr val="231F20"/>
              </a:solidFill>
              <a:effectLst/>
              <a:uLnTx/>
              <a:uFillTx/>
              <a:latin typeface="Montserrat Light"/>
              <a:ea typeface="+mn-ea"/>
              <a:cs typeface="+mn-cs"/>
            </a:endParaRPr>
          </a:p>
        </p:txBody>
      </p:sp>
      <p:sp>
        <p:nvSpPr>
          <p:cNvPr id="46" name="TextBox 45">
            <a:extLst>
              <a:ext uri="{FF2B5EF4-FFF2-40B4-BE49-F238E27FC236}">
                <a16:creationId xmlns:a16="http://schemas.microsoft.com/office/drawing/2014/main" id="{E573EF66-36D3-6912-0A31-539642E66E07}"/>
              </a:ext>
            </a:extLst>
          </p:cNvPr>
          <p:cNvSpPr txBox="1"/>
          <p:nvPr/>
        </p:nvSpPr>
        <p:spPr>
          <a:xfrm>
            <a:off x="10607420" y="3327949"/>
            <a:ext cx="540000" cy="540000"/>
          </a:xfrm>
          <a:prstGeom prst="flowChartConnector">
            <a:avLst/>
          </a:prstGeom>
          <a:solidFill>
            <a:schemeClr val="bg1"/>
          </a:solidFill>
          <a:ln>
            <a:solidFill>
              <a:srgbClr val="FC1921"/>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000" b="1" i="0" u="none" strike="noStrike" kern="1200" cap="none" spc="0" normalizeH="0" baseline="0" noProof="0">
              <a:ln>
                <a:noFill/>
              </a:ln>
              <a:solidFill>
                <a:srgbClr val="231F20"/>
              </a:solidFill>
              <a:effectLst/>
              <a:uLnTx/>
              <a:uFillTx/>
              <a:latin typeface="Montserrat Light"/>
              <a:ea typeface="+mn-ea"/>
              <a:cs typeface="+mn-cs"/>
            </a:endParaRPr>
          </a:p>
        </p:txBody>
      </p:sp>
      <p:cxnSp>
        <p:nvCxnSpPr>
          <p:cNvPr id="51" name="Straight Arrow Connector 50">
            <a:extLst>
              <a:ext uri="{FF2B5EF4-FFF2-40B4-BE49-F238E27FC236}">
                <a16:creationId xmlns:a16="http://schemas.microsoft.com/office/drawing/2014/main" id="{87F19D48-8CE6-2FA5-E8B6-1CA42398D4BF}"/>
              </a:ext>
            </a:extLst>
          </p:cNvPr>
          <p:cNvCxnSpPr>
            <a:cxnSpLocks/>
          </p:cNvCxnSpPr>
          <p:nvPr/>
        </p:nvCxnSpPr>
        <p:spPr>
          <a:xfrm>
            <a:off x="10880445" y="3909627"/>
            <a:ext cx="0" cy="1721532"/>
          </a:xfrm>
          <a:prstGeom prst="straightConnector1">
            <a:avLst/>
          </a:prstGeom>
          <a:ln>
            <a:solidFill>
              <a:srgbClr val="FC1921"/>
            </a:solidFill>
            <a:tailEnd type="triangle"/>
          </a:ln>
        </p:spPr>
        <p:style>
          <a:lnRef idx="1">
            <a:schemeClr val="accent1"/>
          </a:lnRef>
          <a:fillRef idx="0">
            <a:schemeClr val="accent1"/>
          </a:fillRef>
          <a:effectRef idx="0">
            <a:schemeClr val="accent1"/>
          </a:effectRef>
          <a:fontRef idx="minor">
            <a:schemeClr val="tx1"/>
          </a:fontRef>
        </p:style>
      </p:cxnSp>
      <p:sp>
        <p:nvSpPr>
          <p:cNvPr id="52" name="TextBox 51">
            <a:extLst>
              <a:ext uri="{FF2B5EF4-FFF2-40B4-BE49-F238E27FC236}">
                <a16:creationId xmlns:a16="http://schemas.microsoft.com/office/drawing/2014/main" id="{E08138E6-16E7-35D4-45D9-98D059039AE8}"/>
              </a:ext>
            </a:extLst>
          </p:cNvPr>
          <p:cNvSpPr txBox="1"/>
          <p:nvPr/>
        </p:nvSpPr>
        <p:spPr>
          <a:xfrm>
            <a:off x="10301990" y="5662691"/>
            <a:ext cx="1156911" cy="664012"/>
          </a:xfrm>
          <a:prstGeom prst="roundRect">
            <a:avLst/>
          </a:prstGeom>
          <a:solidFill>
            <a:schemeClr val="accent1">
              <a:lumMod val="20000"/>
              <a:lumOff val="80000"/>
            </a:schemeClr>
          </a:solidFill>
          <a:ln>
            <a:solidFill>
              <a:srgbClr val="FC1921"/>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00" b="1" i="0" u="none" strike="noStrike" kern="1200" cap="none" spc="0" normalizeH="0" baseline="0" noProof="0">
                <a:ln>
                  <a:noFill/>
                </a:ln>
                <a:solidFill>
                  <a:srgbClr val="231F20"/>
                </a:solidFill>
                <a:effectLst/>
                <a:uLnTx/>
                <a:uFillTx/>
                <a:latin typeface="Montserrat Light"/>
                <a:ea typeface="+mn-ea"/>
                <a:cs typeface="+mn-cs"/>
              </a:rPr>
              <a:t>PID </a:t>
            </a:r>
            <a:br>
              <a:rPr kumimoji="0" lang="en-GB" sz="1100" b="1" i="0" u="none" strike="noStrike" kern="1200" cap="none" spc="0" normalizeH="0" baseline="0" noProof="0">
                <a:ln>
                  <a:noFill/>
                </a:ln>
                <a:solidFill>
                  <a:srgbClr val="231F20"/>
                </a:solidFill>
                <a:effectLst/>
                <a:uLnTx/>
                <a:uFillTx/>
                <a:latin typeface="Montserrat Light"/>
                <a:ea typeface="+mn-ea"/>
                <a:cs typeface="+mn-cs"/>
              </a:rPr>
            </a:br>
            <a:r>
              <a:rPr kumimoji="0" lang="en-GB" sz="1100" b="1" i="0" u="none" strike="noStrike" kern="1200" cap="none" spc="0" normalizeH="0" baseline="0" noProof="0">
                <a:ln>
                  <a:noFill/>
                </a:ln>
                <a:solidFill>
                  <a:srgbClr val="231F20"/>
                </a:solidFill>
                <a:effectLst/>
                <a:uLnTx/>
                <a:uFillTx/>
                <a:latin typeface="Montserrat Light"/>
                <a:ea typeface="+mn-ea"/>
                <a:cs typeface="+mn-cs"/>
              </a:rPr>
              <a:t>1.00</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00" b="1" i="0" u="none" strike="noStrike" kern="1200" cap="none" spc="0" normalizeH="0" baseline="0" noProof="0">
                <a:ln>
                  <a:noFill/>
                </a:ln>
                <a:solidFill>
                  <a:srgbClr val="231F20"/>
                </a:solidFill>
                <a:effectLst/>
                <a:uLnTx/>
                <a:uFillTx/>
                <a:latin typeface="Montserrat Light"/>
                <a:ea typeface="+mn-ea"/>
                <a:cs typeface="+mn-cs"/>
              </a:rPr>
              <a:t> 45%</a:t>
            </a:r>
          </a:p>
        </p:txBody>
      </p:sp>
      <p:cxnSp>
        <p:nvCxnSpPr>
          <p:cNvPr id="53" name="Connector: Elbow 52">
            <a:extLst>
              <a:ext uri="{FF2B5EF4-FFF2-40B4-BE49-F238E27FC236}">
                <a16:creationId xmlns:a16="http://schemas.microsoft.com/office/drawing/2014/main" id="{15968611-958D-FEEC-F80C-2339D52551FF}"/>
              </a:ext>
            </a:extLst>
          </p:cNvPr>
          <p:cNvCxnSpPr>
            <a:cxnSpLocks/>
          </p:cNvCxnSpPr>
          <p:nvPr/>
        </p:nvCxnSpPr>
        <p:spPr>
          <a:xfrm rot="10800000" flipV="1">
            <a:off x="8099992" y="4610934"/>
            <a:ext cx="779497" cy="225103"/>
          </a:xfrm>
          <a:prstGeom prst="bentConnector3">
            <a:avLst>
              <a:gd name="adj1" fmla="val 100274"/>
            </a:avLst>
          </a:prstGeom>
          <a:ln>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54" name="Connector: Elbow 53">
            <a:extLst>
              <a:ext uri="{FF2B5EF4-FFF2-40B4-BE49-F238E27FC236}">
                <a16:creationId xmlns:a16="http://schemas.microsoft.com/office/drawing/2014/main" id="{C1F846FC-FEC1-9788-D5F8-A403DB4640D7}"/>
              </a:ext>
            </a:extLst>
          </p:cNvPr>
          <p:cNvCxnSpPr>
            <a:cxnSpLocks/>
          </p:cNvCxnSpPr>
          <p:nvPr/>
        </p:nvCxnSpPr>
        <p:spPr>
          <a:xfrm>
            <a:off x="8721062" y="4611951"/>
            <a:ext cx="746157" cy="241417"/>
          </a:xfrm>
          <a:prstGeom prst="bentConnector3">
            <a:avLst>
              <a:gd name="adj1" fmla="val 100186"/>
            </a:avLst>
          </a:prstGeom>
          <a:ln>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58" name="TextBox 57">
            <a:extLst>
              <a:ext uri="{FF2B5EF4-FFF2-40B4-BE49-F238E27FC236}">
                <a16:creationId xmlns:a16="http://schemas.microsoft.com/office/drawing/2014/main" id="{7B9335B5-FE02-BB42-E204-5D16DF23B8F8}"/>
              </a:ext>
            </a:extLst>
          </p:cNvPr>
          <p:cNvSpPr txBox="1"/>
          <p:nvPr/>
        </p:nvSpPr>
        <p:spPr>
          <a:xfrm>
            <a:off x="7821281" y="4860734"/>
            <a:ext cx="540000" cy="540000"/>
          </a:xfrm>
          <a:prstGeom prst="flowChartConnector">
            <a:avLst/>
          </a:prstGeom>
          <a:solidFill>
            <a:schemeClr val="bg1"/>
          </a:solidFill>
          <a:ln>
            <a:solidFill>
              <a:srgbClr val="FC1921"/>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000" b="1" i="0" u="none" strike="noStrike" kern="1200" cap="none" spc="0" normalizeH="0" baseline="0" noProof="0">
              <a:ln>
                <a:noFill/>
              </a:ln>
              <a:solidFill>
                <a:srgbClr val="231F20"/>
              </a:solidFill>
              <a:effectLst/>
              <a:uLnTx/>
              <a:uFillTx/>
              <a:latin typeface="Montserrat Light"/>
              <a:ea typeface="+mn-ea"/>
              <a:cs typeface="+mn-cs"/>
            </a:endParaRPr>
          </a:p>
        </p:txBody>
      </p:sp>
      <p:sp>
        <p:nvSpPr>
          <p:cNvPr id="59" name="TextBox 58">
            <a:extLst>
              <a:ext uri="{FF2B5EF4-FFF2-40B4-BE49-F238E27FC236}">
                <a16:creationId xmlns:a16="http://schemas.microsoft.com/office/drawing/2014/main" id="{5A923D0B-0C8D-9191-A7AF-F9B25995DCD3}"/>
              </a:ext>
            </a:extLst>
          </p:cNvPr>
          <p:cNvSpPr txBox="1"/>
          <p:nvPr/>
        </p:nvSpPr>
        <p:spPr>
          <a:xfrm>
            <a:off x="9189263" y="4871400"/>
            <a:ext cx="540000" cy="540000"/>
          </a:xfrm>
          <a:prstGeom prst="flowChartConnector">
            <a:avLst/>
          </a:prstGeom>
          <a:solidFill>
            <a:schemeClr val="bg1"/>
          </a:solidFill>
          <a:ln>
            <a:solidFill>
              <a:srgbClr val="FC1921"/>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000" b="1" i="0" u="none" strike="noStrike" kern="1200" cap="none" spc="0" normalizeH="0" baseline="0" noProof="0">
              <a:ln>
                <a:noFill/>
              </a:ln>
              <a:solidFill>
                <a:srgbClr val="231F20"/>
              </a:solidFill>
              <a:effectLst/>
              <a:uLnTx/>
              <a:uFillTx/>
              <a:latin typeface="Montserrat Light"/>
              <a:ea typeface="+mn-ea"/>
              <a:cs typeface="+mn-cs"/>
            </a:endParaRPr>
          </a:p>
        </p:txBody>
      </p:sp>
      <p:cxnSp>
        <p:nvCxnSpPr>
          <p:cNvPr id="80" name="Straight Arrow Connector 79">
            <a:extLst>
              <a:ext uri="{FF2B5EF4-FFF2-40B4-BE49-F238E27FC236}">
                <a16:creationId xmlns:a16="http://schemas.microsoft.com/office/drawing/2014/main" id="{84BDC3B8-FFED-F7D3-4BFC-01D76C303EA1}"/>
              </a:ext>
            </a:extLst>
          </p:cNvPr>
          <p:cNvCxnSpPr/>
          <p:nvPr/>
        </p:nvCxnSpPr>
        <p:spPr>
          <a:xfrm>
            <a:off x="9737258" y="1286320"/>
            <a:ext cx="0" cy="628650"/>
          </a:xfrm>
          <a:prstGeom prst="straightConnector1">
            <a:avLst/>
          </a:prstGeom>
          <a:ln>
            <a:solidFill>
              <a:srgbClr val="FC1921"/>
            </a:solidFill>
            <a:tailEnd type="triangle"/>
          </a:ln>
        </p:spPr>
        <p:style>
          <a:lnRef idx="1">
            <a:schemeClr val="accent1"/>
          </a:lnRef>
          <a:fillRef idx="0">
            <a:schemeClr val="accent1"/>
          </a:fillRef>
          <a:effectRef idx="0">
            <a:schemeClr val="accent1"/>
          </a:effectRef>
          <a:fontRef idx="minor">
            <a:schemeClr val="tx1"/>
          </a:fontRef>
        </p:style>
      </p:cxnSp>
      <p:sp>
        <p:nvSpPr>
          <p:cNvPr id="85" name="TextBox 84">
            <a:extLst>
              <a:ext uri="{FF2B5EF4-FFF2-40B4-BE49-F238E27FC236}">
                <a16:creationId xmlns:a16="http://schemas.microsoft.com/office/drawing/2014/main" id="{CCCC49AD-14E2-8DEA-CED5-B67B18747A01}"/>
              </a:ext>
            </a:extLst>
          </p:cNvPr>
          <p:cNvSpPr txBox="1"/>
          <p:nvPr/>
        </p:nvSpPr>
        <p:spPr>
          <a:xfrm>
            <a:off x="8857767" y="5662691"/>
            <a:ext cx="1156911" cy="664012"/>
          </a:xfrm>
          <a:prstGeom prst="roundRect">
            <a:avLst/>
          </a:prstGeom>
          <a:solidFill>
            <a:schemeClr val="accent1">
              <a:lumMod val="20000"/>
              <a:lumOff val="80000"/>
            </a:schemeClr>
          </a:solidFill>
          <a:ln>
            <a:solidFill>
              <a:srgbClr val="FC1921"/>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00" b="1" i="0" u="none" strike="noStrike" kern="1200" cap="none" spc="0" normalizeH="0" baseline="0" noProof="0">
                <a:ln>
                  <a:noFill/>
                </a:ln>
                <a:solidFill>
                  <a:srgbClr val="231F20"/>
                </a:solidFill>
                <a:effectLst/>
                <a:uLnTx/>
                <a:uFillTx/>
                <a:latin typeface="Montserrat Light"/>
                <a:ea typeface="+mn-ea"/>
                <a:cs typeface="+mn-cs"/>
              </a:rPr>
              <a:t>PID </a:t>
            </a:r>
            <a:br>
              <a:rPr kumimoji="0" lang="en-GB" sz="1100" b="1" i="0" u="none" strike="noStrike" kern="1200" cap="none" spc="0" normalizeH="0" baseline="0" noProof="0">
                <a:ln>
                  <a:noFill/>
                </a:ln>
                <a:solidFill>
                  <a:srgbClr val="231F20"/>
                </a:solidFill>
                <a:effectLst/>
                <a:uLnTx/>
                <a:uFillTx/>
                <a:latin typeface="Montserrat Light"/>
                <a:ea typeface="+mn-ea"/>
                <a:cs typeface="+mn-cs"/>
              </a:rPr>
            </a:br>
            <a:r>
              <a:rPr kumimoji="0" lang="en-GB" sz="1100" b="1" i="0" u="none" strike="noStrike" kern="1200" cap="none" spc="0" normalizeH="0" baseline="0" noProof="0">
                <a:ln>
                  <a:noFill/>
                </a:ln>
                <a:solidFill>
                  <a:srgbClr val="231F20"/>
                </a:solidFill>
                <a:effectLst/>
                <a:uLnTx/>
                <a:uFillTx/>
                <a:latin typeface="Montserrat Light"/>
                <a:ea typeface="+mn-ea"/>
                <a:cs typeface="+mn-cs"/>
              </a:rPr>
              <a:t>1.00</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00" b="1" i="0" u="none" strike="noStrike" kern="1200" cap="none" spc="0" normalizeH="0" baseline="0" noProof="0">
                <a:ln>
                  <a:noFill/>
                </a:ln>
                <a:solidFill>
                  <a:srgbClr val="231F20"/>
                </a:solidFill>
                <a:effectLst/>
                <a:uLnTx/>
                <a:uFillTx/>
                <a:latin typeface="Montserrat Light"/>
                <a:ea typeface="+mn-ea"/>
                <a:cs typeface="+mn-cs"/>
              </a:rPr>
              <a:t> 25%</a:t>
            </a:r>
          </a:p>
        </p:txBody>
      </p:sp>
      <p:sp>
        <p:nvSpPr>
          <p:cNvPr id="86" name="TextBox 85">
            <a:extLst>
              <a:ext uri="{FF2B5EF4-FFF2-40B4-BE49-F238E27FC236}">
                <a16:creationId xmlns:a16="http://schemas.microsoft.com/office/drawing/2014/main" id="{49A34914-2810-98DC-8AD1-DB9DE8C71E77}"/>
              </a:ext>
            </a:extLst>
          </p:cNvPr>
          <p:cNvSpPr txBox="1"/>
          <p:nvPr/>
        </p:nvSpPr>
        <p:spPr>
          <a:xfrm>
            <a:off x="7460731" y="5662326"/>
            <a:ext cx="1156911" cy="664012"/>
          </a:xfrm>
          <a:prstGeom prst="roundRect">
            <a:avLst/>
          </a:prstGeom>
          <a:solidFill>
            <a:schemeClr val="accent4">
              <a:lumMod val="90000"/>
            </a:schemeClr>
          </a:solidFill>
          <a:ln>
            <a:solidFill>
              <a:srgbClr val="FC1921"/>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00" b="1" i="0" u="none" strike="noStrike" kern="1200" cap="none" spc="0" normalizeH="0" baseline="0" noProof="0">
                <a:ln>
                  <a:noFill/>
                </a:ln>
                <a:solidFill>
                  <a:srgbClr val="231F20"/>
                </a:solidFill>
                <a:effectLst/>
                <a:uLnTx/>
                <a:uFillTx/>
                <a:latin typeface="Montserrat Light"/>
                <a:ea typeface="+mn-ea"/>
                <a:cs typeface="+mn-cs"/>
              </a:rPr>
              <a:t>SID</a:t>
            </a:r>
            <a:br>
              <a:rPr kumimoji="0" lang="en-GB" sz="1100" b="1" i="0" u="none" strike="noStrike" kern="1200" cap="none" spc="0" normalizeH="0" baseline="0" noProof="0">
                <a:ln>
                  <a:noFill/>
                </a:ln>
                <a:solidFill>
                  <a:srgbClr val="231F20"/>
                </a:solidFill>
                <a:effectLst/>
                <a:uLnTx/>
                <a:uFillTx/>
                <a:latin typeface="Montserrat Light"/>
                <a:ea typeface="+mn-ea"/>
                <a:cs typeface="+mn-cs"/>
              </a:rPr>
            </a:br>
            <a:r>
              <a:rPr kumimoji="0" lang="en-GB" sz="1100" b="1" i="0" u="none" strike="noStrike" kern="1200" cap="none" spc="0" normalizeH="0" baseline="0" noProof="0">
                <a:ln>
                  <a:noFill/>
                </a:ln>
                <a:solidFill>
                  <a:srgbClr val="231F20"/>
                </a:solidFill>
                <a:effectLst/>
                <a:uLnTx/>
                <a:uFillTx/>
                <a:latin typeface="Montserrat Light"/>
                <a:ea typeface="+mn-ea"/>
                <a:cs typeface="+mn-cs"/>
              </a:rPr>
              <a:t>0.27</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00" b="1" i="0" u="none" strike="noStrike" kern="1200" cap="none" spc="0" normalizeH="0" baseline="0" noProof="0">
                <a:ln>
                  <a:noFill/>
                </a:ln>
                <a:solidFill>
                  <a:srgbClr val="231F20"/>
                </a:solidFill>
                <a:effectLst/>
                <a:uLnTx/>
                <a:uFillTx/>
                <a:latin typeface="Montserrat Light"/>
                <a:ea typeface="+mn-ea"/>
                <a:cs typeface="+mn-cs"/>
              </a:rPr>
              <a:t> 30%</a:t>
            </a:r>
          </a:p>
        </p:txBody>
      </p:sp>
      <p:sp>
        <p:nvSpPr>
          <p:cNvPr id="92" name="TextBox 91">
            <a:extLst>
              <a:ext uri="{FF2B5EF4-FFF2-40B4-BE49-F238E27FC236}">
                <a16:creationId xmlns:a16="http://schemas.microsoft.com/office/drawing/2014/main" id="{69F9CD94-A1A8-3225-E9E2-1D05C3BE3707}"/>
              </a:ext>
            </a:extLst>
          </p:cNvPr>
          <p:cNvSpPr txBox="1"/>
          <p:nvPr/>
        </p:nvSpPr>
        <p:spPr>
          <a:xfrm>
            <a:off x="8525524" y="3409506"/>
            <a:ext cx="78877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231F20"/>
                </a:solidFill>
                <a:effectLst/>
                <a:uLnTx/>
                <a:uFillTx/>
                <a:latin typeface="Montserrat Light"/>
                <a:ea typeface="+mn-ea"/>
                <a:cs typeface="+mn-cs"/>
              </a:rPr>
              <a:t>≥21</a:t>
            </a:r>
          </a:p>
        </p:txBody>
      </p:sp>
      <p:sp>
        <p:nvSpPr>
          <p:cNvPr id="93" name="TextBox 92">
            <a:extLst>
              <a:ext uri="{FF2B5EF4-FFF2-40B4-BE49-F238E27FC236}">
                <a16:creationId xmlns:a16="http://schemas.microsoft.com/office/drawing/2014/main" id="{EDD76163-AB83-2B70-B22F-2617DD0FB6A0}"/>
              </a:ext>
            </a:extLst>
          </p:cNvPr>
          <p:cNvSpPr txBox="1"/>
          <p:nvPr/>
        </p:nvSpPr>
        <p:spPr>
          <a:xfrm>
            <a:off x="10578065" y="3398485"/>
            <a:ext cx="78877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231F20"/>
                </a:solidFill>
                <a:effectLst/>
                <a:uLnTx/>
                <a:uFillTx/>
                <a:latin typeface="Montserrat Light"/>
                <a:ea typeface="+mn-ea"/>
                <a:cs typeface="+mn-cs"/>
              </a:rPr>
              <a:t>&lt;21</a:t>
            </a:r>
          </a:p>
        </p:txBody>
      </p:sp>
      <p:sp>
        <p:nvSpPr>
          <p:cNvPr id="95" name="TextBox 94">
            <a:extLst>
              <a:ext uri="{FF2B5EF4-FFF2-40B4-BE49-F238E27FC236}">
                <a16:creationId xmlns:a16="http://schemas.microsoft.com/office/drawing/2014/main" id="{735503B9-8506-DDF4-FF18-1E8D52984577}"/>
              </a:ext>
            </a:extLst>
          </p:cNvPr>
          <p:cNvSpPr txBox="1"/>
          <p:nvPr/>
        </p:nvSpPr>
        <p:spPr>
          <a:xfrm>
            <a:off x="9189263" y="4952655"/>
            <a:ext cx="78877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a:ln>
                  <a:noFill/>
                </a:ln>
                <a:solidFill>
                  <a:srgbClr val="92D050"/>
                </a:solidFill>
                <a:effectLst/>
                <a:uLnTx/>
                <a:uFillTx/>
                <a:latin typeface="Montserrat Light"/>
                <a:ea typeface="+mn-ea"/>
                <a:cs typeface="+mn-cs"/>
              </a:rPr>
              <a:t>Yes</a:t>
            </a:r>
          </a:p>
        </p:txBody>
      </p:sp>
      <p:sp>
        <p:nvSpPr>
          <p:cNvPr id="96" name="TextBox 95">
            <a:extLst>
              <a:ext uri="{FF2B5EF4-FFF2-40B4-BE49-F238E27FC236}">
                <a16:creationId xmlns:a16="http://schemas.microsoft.com/office/drawing/2014/main" id="{37EF4372-86CE-C03B-7B1C-39679C059ECE}"/>
              </a:ext>
            </a:extLst>
          </p:cNvPr>
          <p:cNvSpPr txBox="1"/>
          <p:nvPr/>
        </p:nvSpPr>
        <p:spPr>
          <a:xfrm>
            <a:off x="7828866" y="4944582"/>
            <a:ext cx="78877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a:ln>
                  <a:noFill/>
                </a:ln>
                <a:solidFill>
                  <a:srgbClr val="FC1921"/>
                </a:solidFill>
                <a:effectLst/>
                <a:uLnTx/>
                <a:uFillTx/>
                <a:latin typeface="Montserrat Light"/>
                <a:ea typeface="+mn-ea"/>
                <a:cs typeface="+mn-cs"/>
              </a:rPr>
              <a:t>No</a:t>
            </a:r>
          </a:p>
        </p:txBody>
      </p:sp>
      <p:cxnSp>
        <p:nvCxnSpPr>
          <p:cNvPr id="97" name="Straight Arrow Connector 96">
            <a:extLst>
              <a:ext uri="{FF2B5EF4-FFF2-40B4-BE49-F238E27FC236}">
                <a16:creationId xmlns:a16="http://schemas.microsoft.com/office/drawing/2014/main" id="{133CC369-BD04-AAEE-4633-202384F57613}"/>
              </a:ext>
            </a:extLst>
          </p:cNvPr>
          <p:cNvCxnSpPr>
            <a:cxnSpLocks/>
          </p:cNvCxnSpPr>
          <p:nvPr/>
        </p:nvCxnSpPr>
        <p:spPr>
          <a:xfrm>
            <a:off x="8091281" y="5411400"/>
            <a:ext cx="0" cy="219759"/>
          </a:xfrm>
          <a:prstGeom prst="straightConnector1">
            <a:avLst/>
          </a:prstGeom>
          <a:ln>
            <a:solidFill>
              <a:srgbClr val="FC1921"/>
            </a:solidFill>
            <a:tailEnd type="triangle"/>
          </a:ln>
        </p:spPr>
        <p:style>
          <a:lnRef idx="1">
            <a:schemeClr val="accent1"/>
          </a:lnRef>
          <a:fillRef idx="0">
            <a:schemeClr val="accent1"/>
          </a:fillRef>
          <a:effectRef idx="0">
            <a:schemeClr val="accent1"/>
          </a:effectRef>
          <a:fontRef idx="minor">
            <a:schemeClr val="tx1"/>
          </a:fontRef>
        </p:style>
      </p:cxnSp>
      <p:cxnSp>
        <p:nvCxnSpPr>
          <p:cNvPr id="99" name="Straight Arrow Connector 98">
            <a:extLst>
              <a:ext uri="{FF2B5EF4-FFF2-40B4-BE49-F238E27FC236}">
                <a16:creationId xmlns:a16="http://schemas.microsoft.com/office/drawing/2014/main" id="{9E4B869D-5022-0559-B4B4-CAC257C7C1F2}"/>
              </a:ext>
            </a:extLst>
          </p:cNvPr>
          <p:cNvCxnSpPr>
            <a:cxnSpLocks/>
          </p:cNvCxnSpPr>
          <p:nvPr/>
        </p:nvCxnSpPr>
        <p:spPr>
          <a:xfrm>
            <a:off x="9468788" y="5411400"/>
            <a:ext cx="9380" cy="219759"/>
          </a:xfrm>
          <a:prstGeom prst="straightConnector1">
            <a:avLst/>
          </a:prstGeom>
          <a:ln>
            <a:solidFill>
              <a:srgbClr val="FC1921"/>
            </a:solidFill>
            <a:tailEnd type="triangle"/>
          </a:ln>
        </p:spPr>
        <p:style>
          <a:lnRef idx="1">
            <a:schemeClr val="accent1"/>
          </a:lnRef>
          <a:fillRef idx="0">
            <a:schemeClr val="accent1"/>
          </a:fillRef>
          <a:effectRef idx="0">
            <a:schemeClr val="accent1"/>
          </a:effectRef>
          <a:fontRef idx="minor">
            <a:schemeClr val="tx1"/>
          </a:fontRef>
        </p:style>
      </p:cxnSp>
      <p:sp>
        <p:nvSpPr>
          <p:cNvPr id="16" name="Text Placeholder 6">
            <a:extLst>
              <a:ext uri="{FF2B5EF4-FFF2-40B4-BE49-F238E27FC236}">
                <a16:creationId xmlns:a16="http://schemas.microsoft.com/office/drawing/2014/main" id="{961B9F7F-0D63-E3C3-843D-B2D577D2200F}"/>
              </a:ext>
            </a:extLst>
          </p:cNvPr>
          <p:cNvSpPr txBox="1">
            <a:spLocks/>
          </p:cNvSpPr>
          <p:nvPr/>
        </p:nvSpPr>
        <p:spPr>
          <a:xfrm>
            <a:off x="245966" y="91873"/>
            <a:ext cx="8319855" cy="1107996"/>
          </a:xfrm>
          <a:prstGeom prst="rect">
            <a:avLst/>
          </a:prstGeom>
        </p:spPr>
        <p:txBody>
          <a:bodyPr vert="horz" wrap="square" lIns="91440" tIns="45720" rIns="91440" bIns="45720" rtlCol="0" anchor="ctr" anchorCtr="0">
            <a:noAutofit/>
          </a:bodyPr>
          <a:lstStyle>
            <a:defPPr>
              <a:defRPr lang="pt-PT"/>
            </a:defPPr>
            <a:lvl1pPr>
              <a:lnSpc>
                <a:spcPct val="90000"/>
              </a:lnSpc>
              <a:spcBef>
                <a:spcPct val="0"/>
              </a:spcBef>
              <a:buClr>
                <a:schemeClr val="accent1"/>
              </a:buClr>
              <a:defRPr sz="4000" b="1">
                <a:solidFill>
                  <a:schemeClr val="bg1">
                    <a:lumMod val="85000"/>
                  </a:schemeClr>
                </a:solidFill>
                <a:latin typeface="Arial" panose="020B0604020202020204" pitchFamily="34" charset="0"/>
                <a:ea typeface="+mj-ea"/>
                <a:cs typeface="Arial" panose="020B0604020202020204" pitchFamily="34" charset="0"/>
              </a:defRPr>
            </a:lvl1pPr>
            <a:lvl2pPr marL="0" indent="0" algn="l" defTabSz="914400" rtl="0" eaLnBrk="1" latinLnBrk="0" hangingPunct="1">
              <a:lnSpc>
                <a:spcPct val="90000"/>
              </a:lnSpc>
              <a:spcBef>
                <a:spcPts val="300"/>
              </a:spcBef>
              <a:spcAft>
                <a:spcPts val="300"/>
              </a:spcAft>
              <a:buClr>
                <a:schemeClr val="accent1"/>
              </a:buClr>
              <a:buFont typeface="Arial" panose="020B0604020202020204" pitchFamily="34" charset="0"/>
              <a:buNone/>
              <a:defRPr sz="2000" kern="1200">
                <a:solidFill>
                  <a:schemeClr val="tx1"/>
                </a:solidFill>
                <a:latin typeface="+mn-lt"/>
                <a:ea typeface="+mn-ea"/>
                <a:cs typeface="+mn-cs"/>
              </a:defRPr>
            </a:lvl2pPr>
            <a:lvl3pPr marL="720000" indent="-288000" algn="l" defTabSz="914400" rtl="0" eaLnBrk="1" latinLnBrk="0" hangingPunct="1">
              <a:lnSpc>
                <a:spcPct val="100000"/>
              </a:lnSpc>
              <a:spcBef>
                <a:spcPts val="1800"/>
              </a:spcBef>
              <a:spcAft>
                <a:spcPts val="0"/>
              </a:spcAft>
              <a:buClr>
                <a:schemeClr val="accent1"/>
              </a:buClr>
              <a:buFont typeface="Arial" panose="020B0604020202020204" pitchFamily="34" charset="0"/>
              <a:buChar char="•"/>
              <a:defRPr sz="1000" kern="1200">
                <a:solidFill>
                  <a:schemeClr val="accent1"/>
                </a:solidFill>
                <a:latin typeface="+mj-lt"/>
                <a:ea typeface="+mn-ea"/>
                <a:cs typeface="Segoe UI" panose="020B0502040204020203" pitchFamily="34" charset="0"/>
              </a:defRPr>
            </a:lvl3pPr>
            <a:lvl4pPr marL="1080000" indent="-288000" algn="l" defTabSz="914400" rtl="0" eaLnBrk="1" latinLnBrk="0" hangingPunct="1">
              <a:lnSpc>
                <a:spcPct val="100000"/>
              </a:lnSpc>
              <a:spcBef>
                <a:spcPts val="600"/>
              </a:spcBef>
              <a:spcAft>
                <a:spcPts val="0"/>
              </a:spcAft>
              <a:buClr>
                <a:schemeClr val="accent1"/>
              </a:buClr>
              <a:buFont typeface="Arial" panose="020B0604020202020204" pitchFamily="34" charset="0"/>
              <a:buChar char="•"/>
              <a:defRPr sz="1200" kern="1200">
                <a:solidFill>
                  <a:schemeClr val="tx1"/>
                </a:solidFill>
                <a:latin typeface="+mn-lt"/>
                <a:ea typeface="+mn-ea"/>
                <a:cs typeface="+mn-cs"/>
              </a:defRPr>
            </a:lvl4pPr>
            <a:lvl5pPr marL="1440000" indent="-252000" algn="l" defTabSz="914400" rtl="0" eaLnBrk="1" latinLnBrk="0" hangingPunct="1">
              <a:lnSpc>
                <a:spcPct val="100000"/>
              </a:lnSpc>
              <a:spcBef>
                <a:spcPts val="600"/>
              </a:spcBef>
              <a:spcAft>
                <a:spcPts val="0"/>
              </a:spcAft>
              <a:buClr>
                <a:schemeClr val="accent1"/>
              </a:buClr>
              <a:buFont typeface="Arial" panose="020B0604020202020204" pitchFamily="34" charset="0"/>
              <a:buChar char="•"/>
              <a:defRPr sz="1100" kern="1200">
                <a:solidFill>
                  <a:schemeClr val="tx1"/>
                </a:solidFill>
                <a:latin typeface="+mn-lt"/>
                <a:ea typeface="+mn-ea"/>
                <a:cs typeface="+mn-cs"/>
              </a:defRPr>
            </a:lvl5pPr>
            <a:lvl6pPr marL="1800000" indent="-252000" algn="l" defTabSz="914400" rtl="0" eaLnBrk="1" latinLnBrk="0" hangingPunct="1">
              <a:lnSpc>
                <a:spcPct val="100000"/>
              </a:lnSpc>
              <a:spcBef>
                <a:spcPts val="600"/>
              </a:spcBef>
              <a:spcAft>
                <a:spcPts val="0"/>
              </a:spcAft>
              <a:buClr>
                <a:schemeClr val="accent1"/>
              </a:buClr>
              <a:buFont typeface="Arial" panose="020B0604020202020204" pitchFamily="34" charset="0"/>
              <a:buChar char="•"/>
              <a:defRPr sz="1050" kern="1200">
                <a:solidFill>
                  <a:schemeClr val="tx1"/>
                </a:solidFill>
                <a:latin typeface="+mn-lt"/>
                <a:ea typeface="+mn-ea"/>
                <a:cs typeface="+mn-cs"/>
              </a:defRPr>
            </a:lvl6pPr>
            <a:lvl7pPr marL="2160000" indent="-252000" algn="l" defTabSz="914400" rtl="0" eaLnBrk="1" latinLnBrk="0" hangingPunct="1">
              <a:lnSpc>
                <a:spcPct val="100000"/>
              </a:lnSpc>
              <a:spcBef>
                <a:spcPts val="600"/>
              </a:spcBef>
              <a:spcAft>
                <a:spcPts val="0"/>
              </a:spcAft>
              <a:buClr>
                <a:schemeClr val="accent1"/>
              </a:buClr>
              <a:buFont typeface="Arial" panose="020B0604020202020204" pitchFamily="34" charset="0"/>
              <a:buChar char="•"/>
              <a:defRPr sz="1000" kern="1200">
                <a:solidFill>
                  <a:schemeClr val="tx1"/>
                </a:solidFill>
                <a:latin typeface="+mn-lt"/>
                <a:ea typeface="+mn-ea"/>
                <a:cs typeface="+mn-cs"/>
              </a:defRPr>
            </a:lvl7pPr>
            <a:lvl8pPr marL="2520000" indent="-252000" algn="l" defTabSz="914400" rtl="0" eaLnBrk="1" latinLnBrk="0" hangingPunct="1">
              <a:lnSpc>
                <a:spcPct val="100000"/>
              </a:lnSpc>
              <a:spcBef>
                <a:spcPts val="600"/>
              </a:spcBef>
              <a:spcAft>
                <a:spcPts val="0"/>
              </a:spcAft>
              <a:buClr>
                <a:schemeClr val="accent1"/>
              </a:buClr>
              <a:buFont typeface="Arial" panose="020B0604020202020204" pitchFamily="34" charset="0"/>
              <a:buChar char="•"/>
              <a:defRPr sz="900" kern="1200">
                <a:solidFill>
                  <a:schemeClr val="tx1"/>
                </a:solidFill>
                <a:latin typeface="+mn-lt"/>
                <a:ea typeface="+mn-ea"/>
                <a:cs typeface="+mn-cs"/>
              </a:defRPr>
            </a:lvl8pPr>
            <a:lvl9pPr marL="2835450" indent="-171450" algn="l" defTabSz="914400" rtl="0" eaLnBrk="1" latinLnBrk="0" hangingPunct="1">
              <a:lnSpc>
                <a:spcPct val="100000"/>
              </a:lnSpc>
              <a:spcBef>
                <a:spcPts val="600"/>
              </a:spcBef>
              <a:spcAft>
                <a:spcPts val="0"/>
              </a:spcAft>
              <a:buClr>
                <a:schemeClr val="accent1"/>
              </a:buClr>
              <a:buFont typeface="Arial" panose="020B0604020202020204" pitchFamily="34" charset="0"/>
              <a:buChar char="•"/>
              <a:defRPr sz="900" kern="1200">
                <a:solidFill>
                  <a:schemeClr val="tx1"/>
                </a:solidFill>
                <a:latin typeface="+mn-lt"/>
                <a:ea typeface="+mn-ea"/>
                <a:cs typeface="+mn-cs"/>
              </a:defRPr>
            </a:lvl9pPr>
          </a:lstStyle>
          <a:p>
            <a:r>
              <a:rPr lang="en-GB" dirty="0"/>
              <a:t>AI model to identify IEI in patients with SID</a:t>
            </a:r>
          </a:p>
        </p:txBody>
      </p:sp>
      <p:sp>
        <p:nvSpPr>
          <p:cNvPr id="43" name="TextBox 42">
            <a:extLst>
              <a:ext uri="{FF2B5EF4-FFF2-40B4-BE49-F238E27FC236}">
                <a16:creationId xmlns:a16="http://schemas.microsoft.com/office/drawing/2014/main" id="{5BA22D35-4729-D68A-1F40-0AC14DBAA37B}"/>
              </a:ext>
            </a:extLst>
          </p:cNvPr>
          <p:cNvSpPr txBox="1"/>
          <p:nvPr/>
        </p:nvSpPr>
        <p:spPr>
          <a:xfrm>
            <a:off x="7951944" y="3992315"/>
            <a:ext cx="1629268" cy="476726"/>
          </a:xfrm>
          <a:prstGeom prst="roundRect">
            <a:avLst/>
          </a:prstGeom>
          <a:solidFill>
            <a:schemeClr val="bg1"/>
          </a:solidFill>
          <a:ln>
            <a:solidFill>
              <a:srgbClr val="FC1921"/>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00" b="1" i="0" u="none" strike="noStrike" kern="1200" cap="none" spc="0" normalizeH="0" baseline="0" noProof="0">
                <a:ln>
                  <a:noFill/>
                </a:ln>
                <a:solidFill>
                  <a:srgbClr val="231F20"/>
                </a:solidFill>
                <a:effectLst/>
                <a:uLnTx/>
                <a:uFillTx/>
                <a:latin typeface="Montserrat Light"/>
                <a:ea typeface="+mn-ea"/>
                <a:cs typeface="+mn-cs"/>
              </a:rPr>
              <a:t>Recurrent/severe childhood infections</a:t>
            </a:r>
          </a:p>
        </p:txBody>
      </p:sp>
      <p:cxnSp>
        <p:nvCxnSpPr>
          <p:cNvPr id="50" name="Straight Connector 49">
            <a:extLst>
              <a:ext uri="{FF2B5EF4-FFF2-40B4-BE49-F238E27FC236}">
                <a16:creationId xmlns:a16="http://schemas.microsoft.com/office/drawing/2014/main" id="{0B1079CB-E562-7B81-682C-DE4C474C77A4}"/>
              </a:ext>
            </a:extLst>
          </p:cNvPr>
          <p:cNvCxnSpPr>
            <a:endCxn id="43" idx="2"/>
          </p:cNvCxnSpPr>
          <p:nvPr/>
        </p:nvCxnSpPr>
        <p:spPr>
          <a:xfrm flipV="1">
            <a:off x="8757566" y="4469041"/>
            <a:ext cx="0" cy="141893"/>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BD4D6EC8-50ED-3E20-CED4-EF3D451DE834}"/>
              </a:ext>
            </a:extLst>
          </p:cNvPr>
          <p:cNvCxnSpPr>
            <a:cxnSpLocks/>
            <a:stCxn id="43" idx="0"/>
            <a:endCxn id="45" idx="4"/>
          </p:cNvCxnSpPr>
          <p:nvPr/>
        </p:nvCxnSpPr>
        <p:spPr>
          <a:xfrm flipH="1" flipV="1">
            <a:off x="8763056" y="3853151"/>
            <a:ext cx="3522" cy="139164"/>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263376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a:p>
        </p:txBody>
      </p:sp>
      <p:pic>
        <p:nvPicPr>
          <p:cNvPr id="5" name="Imagen 4" descr="Imagen que contiene persona, ropa, parado, vestido&#10;&#10;El contenido generado por IA puede ser incorrecto.">
            <a:extLst>
              <a:ext uri="{FF2B5EF4-FFF2-40B4-BE49-F238E27FC236}">
                <a16:creationId xmlns:a16="http://schemas.microsoft.com/office/drawing/2014/main" id="{3EE18F3D-F0CC-06A3-027E-E7D983986DF4}"/>
              </a:ext>
            </a:extLst>
          </p:cNvPr>
          <p:cNvPicPr>
            <a:picLocks noChangeAspect="1"/>
          </p:cNvPicPr>
          <p:nvPr/>
        </p:nvPicPr>
        <p:blipFill>
          <a:blip r:embed="rId3">
            <a:duotone>
              <a:schemeClr val="accent1">
                <a:shade val="45000"/>
                <a:satMod val="135000"/>
              </a:schemeClr>
              <a:prstClr val="white"/>
            </a:duotone>
            <a:extLst>
              <a:ext uri="{28A0092B-C50C-407E-A947-70E740481C1C}">
                <a14:useLocalDpi xmlns:a14="http://schemas.microsoft.com/office/drawing/2010/main" val="0"/>
              </a:ext>
            </a:extLst>
          </a:blip>
          <a:srcRect t="28758" b="57690"/>
          <a:stretch>
            <a:fillRect/>
          </a:stretch>
        </p:blipFill>
        <p:spPr>
          <a:xfrm>
            <a:off x="1683835" y="0"/>
            <a:ext cx="9359590" cy="2640479"/>
          </a:xfrm>
          <a:prstGeom prst="rect">
            <a:avLst/>
          </a:prstGeom>
        </p:spPr>
      </p:pic>
      <p:pic>
        <p:nvPicPr>
          <p:cNvPr id="4" name="Imagen 3" descr="Imagen que contiene persona, ropa, parado, vestido&#10;&#10;El contenido generado por IA puede ser incorrecto.">
            <a:extLst>
              <a:ext uri="{FF2B5EF4-FFF2-40B4-BE49-F238E27FC236}">
                <a16:creationId xmlns:a16="http://schemas.microsoft.com/office/drawing/2014/main" id="{E495AA35-9F51-8268-8639-552B8D6D9E0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23514" y="1"/>
            <a:ext cx="1268485" cy="2640478"/>
          </a:xfrm>
          <a:prstGeom prst="rect">
            <a:avLst/>
          </a:prstGeom>
        </p:spPr>
      </p:pic>
      <p:sp>
        <p:nvSpPr>
          <p:cNvPr id="6" name="Rectángulo 5">
            <a:extLst>
              <a:ext uri="{FF2B5EF4-FFF2-40B4-BE49-F238E27FC236}">
                <a16:creationId xmlns:a16="http://schemas.microsoft.com/office/drawing/2014/main" id="{E0553C71-10DC-191A-D24F-F3218D50C491}"/>
              </a:ext>
            </a:extLst>
          </p:cNvPr>
          <p:cNvSpPr/>
          <p:nvPr/>
        </p:nvSpPr>
        <p:spPr>
          <a:xfrm>
            <a:off x="0" y="0"/>
            <a:ext cx="1806498" cy="2640478"/>
          </a:xfrm>
          <a:prstGeom prst="rect">
            <a:avLst/>
          </a:prstGeom>
          <a:solidFill>
            <a:srgbClr val="2A6BA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 name="CuadroTexto 6">
            <a:extLst>
              <a:ext uri="{FF2B5EF4-FFF2-40B4-BE49-F238E27FC236}">
                <a16:creationId xmlns:a16="http://schemas.microsoft.com/office/drawing/2014/main" id="{2B19BA4A-CDA8-6194-8EDC-5B815AD00A24}"/>
              </a:ext>
            </a:extLst>
          </p:cNvPr>
          <p:cNvSpPr txBox="1"/>
          <p:nvPr/>
        </p:nvSpPr>
        <p:spPr>
          <a:xfrm>
            <a:off x="144965" y="6488668"/>
            <a:ext cx="4415883" cy="369332"/>
          </a:xfrm>
          <a:prstGeom prst="rect">
            <a:avLst/>
          </a:prstGeom>
          <a:noFill/>
        </p:spPr>
        <p:txBody>
          <a:bodyPr wrap="square" rtlCol="0">
            <a:spAutoFit/>
          </a:bodyPr>
          <a:lstStyle/>
          <a:p>
            <a:r>
              <a:rPr lang="es-ES" dirty="0"/>
              <a:t>Pandora. John Gibson 1856. V&amp;A </a:t>
            </a:r>
            <a:r>
              <a:rPr lang="es-ES" dirty="0" err="1"/>
              <a:t>Museum</a:t>
            </a:r>
            <a:endParaRPr lang="es-ES" dirty="0"/>
          </a:p>
        </p:txBody>
      </p:sp>
      <p:sp>
        <p:nvSpPr>
          <p:cNvPr id="8" name="CuadroTexto 7">
            <a:extLst>
              <a:ext uri="{FF2B5EF4-FFF2-40B4-BE49-F238E27FC236}">
                <a16:creationId xmlns:a16="http://schemas.microsoft.com/office/drawing/2014/main" id="{0D2D9CA4-6F52-F236-D619-28E9900FBB44}"/>
              </a:ext>
            </a:extLst>
          </p:cNvPr>
          <p:cNvSpPr txBox="1"/>
          <p:nvPr/>
        </p:nvSpPr>
        <p:spPr>
          <a:xfrm>
            <a:off x="1335982" y="2746766"/>
            <a:ext cx="10616669" cy="400110"/>
          </a:xfrm>
          <a:prstGeom prst="rect">
            <a:avLst/>
          </a:prstGeom>
          <a:noFill/>
        </p:spPr>
        <p:txBody>
          <a:bodyPr wrap="square" rtlCol="0">
            <a:spAutoFit/>
          </a:bodyPr>
          <a:lstStyle/>
          <a:p>
            <a:r>
              <a:rPr lang="en-US" sz="2000" b="1" dirty="0">
                <a:solidFill>
                  <a:schemeClr val="tx1"/>
                </a:solidFill>
                <a:latin typeface="Arial" panose="020B0604020202020204" pitchFamily="34" charset="0"/>
                <a:cs typeface="Arial" panose="020B0604020202020204" pitchFamily="34" charset="0"/>
              </a:rPr>
              <a:t>66%</a:t>
            </a:r>
            <a:r>
              <a:rPr lang="en-US" sz="2000" dirty="0">
                <a:solidFill>
                  <a:schemeClr val="tx1"/>
                </a:solidFill>
                <a:latin typeface="Arial" panose="020B0604020202020204" pitchFamily="34" charset="0"/>
                <a:cs typeface="Arial" panose="020B0604020202020204" pitchFamily="34" charset="0"/>
              </a:rPr>
              <a:t> of 59 “Suspected-PID” </a:t>
            </a:r>
            <a:r>
              <a:rPr lang="en-US" sz="2000" dirty="0">
                <a:solidFill>
                  <a:schemeClr val="tx1"/>
                </a:solidFill>
                <a:latin typeface="Arial" panose="020B0604020202020204" pitchFamily="34" charset="0"/>
                <a:cs typeface="Arial" panose="020B0604020202020204" pitchFamily="34" charset="0"/>
                <a:sym typeface="Wingdings" pitchFamily="2" charset="2"/>
              </a:rPr>
              <a:t> genetic variants related with IEI + </a:t>
            </a:r>
            <a:r>
              <a:rPr lang="en-US" sz="2000" b="1" dirty="0">
                <a:solidFill>
                  <a:schemeClr val="tx1"/>
                </a:solidFill>
                <a:latin typeface="Arial" panose="020B0604020202020204" pitchFamily="34" charset="0"/>
                <a:cs typeface="Arial" panose="020B0604020202020204" pitchFamily="34" charset="0"/>
                <a:sym typeface="Wingdings" pitchFamily="2" charset="2"/>
              </a:rPr>
              <a:t>30%</a:t>
            </a:r>
            <a:r>
              <a:rPr lang="en-US" sz="2000" dirty="0">
                <a:solidFill>
                  <a:schemeClr val="tx1"/>
                </a:solidFill>
                <a:latin typeface="Arial" panose="020B0604020202020204" pitchFamily="34" charset="0"/>
                <a:cs typeface="Arial" panose="020B0604020202020204" pitchFamily="34" charset="0"/>
                <a:sym typeface="Wingdings" pitchFamily="2" charset="2"/>
              </a:rPr>
              <a:t> co-occurrence</a:t>
            </a:r>
            <a:endParaRPr lang="en-US" sz="2000" dirty="0">
              <a:solidFill>
                <a:schemeClr val="tx1"/>
              </a:solidFill>
              <a:latin typeface="Arial" panose="020B0604020202020204" pitchFamily="34" charset="0"/>
              <a:cs typeface="Arial" panose="020B0604020202020204" pitchFamily="34" charset="0"/>
            </a:endParaRPr>
          </a:p>
        </p:txBody>
      </p:sp>
      <p:sp>
        <p:nvSpPr>
          <p:cNvPr id="9" name="CuadroTexto 8">
            <a:extLst>
              <a:ext uri="{FF2B5EF4-FFF2-40B4-BE49-F238E27FC236}">
                <a16:creationId xmlns:a16="http://schemas.microsoft.com/office/drawing/2014/main" id="{021F0917-D927-FF3C-E557-32122EA175AB}"/>
              </a:ext>
            </a:extLst>
          </p:cNvPr>
          <p:cNvSpPr txBox="1"/>
          <p:nvPr/>
        </p:nvSpPr>
        <p:spPr>
          <a:xfrm>
            <a:off x="144965" y="185057"/>
            <a:ext cx="3345368" cy="1569660"/>
          </a:xfrm>
          <a:prstGeom prst="rect">
            <a:avLst/>
          </a:prstGeom>
          <a:noFill/>
        </p:spPr>
        <p:txBody>
          <a:bodyPr wrap="square" rtlCol="0">
            <a:spAutoFit/>
          </a:bodyPr>
          <a:lstStyle/>
          <a:p>
            <a:r>
              <a:rPr lang="es-ES" sz="3200" b="1" dirty="0" err="1">
                <a:solidFill>
                  <a:schemeClr val="bg1"/>
                </a:solidFill>
                <a:latin typeface="Arial" panose="020B0604020202020204" pitchFamily="34" charset="0"/>
                <a:cs typeface="Arial" panose="020B0604020202020204" pitchFamily="34" charset="0"/>
              </a:rPr>
              <a:t>Pandora’s</a:t>
            </a:r>
            <a:r>
              <a:rPr lang="es-ES" sz="3200" b="1" dirty="0">
                <a:solidFill>
                  <a:schemeClr val="bg1"/>
                </a:solidFill>
                <a:latin typeface="Arial" panose="020B0604020202020204" pitchFamily="34" charset="0"/>
                <a:cs typeface="Arial" panose="020B0604020202020204" pitchFamily="34" charset="0"/>
              </a:rPr>
              <a:t> Box</a:t>
            </a:r>
          </a:p>
          <a:p>
            <a:r>
              <a:rPr lang="es-ES" sz="3200" b="1" dirty="0">
                <a:solidFill>
                  <a:schemeClr val="bg1"/>
                </a:solidFill>
                <a:latin typeface="Arial" panose="020B0604020202020204" pitchFamily="34" charset="0"/>
                <a:cs typeface="Arial" panose="020B0604020202020204" pitchFamily="34" charset="0"/>
              </a:rPr>
              <a:t>In </a:t>
            </a:r>
            <a:r>
              <a:rPr lang="es-ES" sz="3200" b="1" dirty="0" err="1">
                <a:solidFill>
                  <a:schemeClr val="bg1"/>
                </a:solidFill>
                <a:latin typeface="Arial" panose="020B0604020202020204" pitchFamily="34" charset="0"/>
                <a:cs typeface="Arial" panose="020B0604020202020204" pitchFamily="34" charset="0"/>
              </a:rPr>
              <a:t>Hematologic</a:t>
            </a:r>
            <a:r>
              <a:rPr lang="es-ES" sz="3200" b="1" dirty="0">
                <a:solidFill>
                  <a:schemeClr val="bg1"/>
                </a:solidFill>
                <a:latin typeface="Arial" panose="020B0604020202020204" pitchFamily="34" charset="0"/>
                <a:cs typeface="Arial" panose="020B0604020202020204" pitchFamily="34" charset="0"/>
              </a:rPr>
              <a:t> </a:t>
            </a:r>
            <a:r>
              <a:rPr lang="es-ES" sz="3200" b="1" dirty="0" err="1">
                <a:solidFill>
                  <a:schemeClr val="bg1"/>
                </a:solidFill>
                <a:latin typeface="Arial" panose="020B0604020202020204" pitchFamily="34" charset="0"/>
                <a:cs typeface="Arial" panose="020B0604020202020204" pitchFamily="34" charset="0"/>
              </a:rPr>
              <a:t>Cancer</a:t>
            </a:r>
            <a:endParaRPr lang="es-ES" sz="3200" b="1" dirty="0">
              <a:solidFill>
                <a:schemeClr val="bg1"/>
              </a:solidFill>
              <a:latin typeface="Arial" panose="020B0604020202020204" pitchFamily="34" charset="0"/>
              <a:cs typeface="Arial" panose="020B0604020202020204" pitchFamily="34" charset="0"/>
            </a:endParaRPr>
          </a:p>
        </p:txBody>
      </p:sp>
      <p:pic>
        <p:nvPicPr>
          <p:cNvPr id="10" name="Imagen 9">
            <a:extLst>
              <a:ext uri="{FF2B5EF4-FFF2-40B4-BE49-F238E27FC236}">
                <a16:creationId xmlns:a16="http://schemas.microsoft.com/office/drawing/2014/main" id="{51E21CE6-CC07-9C45-3A61-25DC3C1CE24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57005" y="3160027"/>
            <a:ext cx="4018166" cy="3360648"/>
          </a:xfrm>
          <a:prstGeom prst="rect">
            <a:avLst/>
          </a:prstGeom>
        </p:spPr>
      </p:pic>
      <p:pic>
        <p:nvPicPr>
          <p:cNvPr id="11" name="Imagen 10">
            <a:extLst>
              <a:ext uri="{FF2B5EF4-FFF2-40B4-BE49-F238E27FC236}">
                <a16:creationId xmlns:a16="http://schemas.microsoft.com/office/drawing/2014/main" id="{8B9BE45E-FC1C-FCE6-ED53-65BAF3F9707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387292" y="3190053"/>
            <a:ext cx="3816513" cy="3298615"/>
          </a:xfrm>
          <a:prstGeom prst="rect">
            <a:avLst/>
          </a:prstGeom>
        </p:spPr>
      </p:pic>
      <p:sp>
        <p:nvSpPr>
          <p:cNvPr id="12" name="Rectángulo redondeado 10">
            <a:extLst>
              <a:ext uri="{FF2B5EF4-FFF2-40B4-BE49-F238E27FC236}">
                <a16:creationId xmlns:a16="http://schemas.microsoft.com/office/drawing/2014/main" id="{20D105A3-53E2-0403-4310-93F67FA50E16}"/>
              </a:ext>
            </a:extLst>
          </p:cNvPr>
          <p:cNvSpPr/>
          <p:nvPr/>
        </p:nvSpPr>
        <p:spPr>
          <a:xfrm>
            <a:off x="1" y="3692020"/>
            <a:ext cx="1553668" cy="857081"/>
          </a:xfrm>
          <a:prstGeom prst="roundRect">
            <a:avLst/>
          </a:prstGeom>
          <a:noFill/>
          <a:ln>
            <a:solidFill>
              <a:srgbClr val="FFBE0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b="1" dirty="0">
                <a:solidFill>
                  <a:srgbClr val="FF0000"/>
                </a:solidFill>
                <a:latin typeface="Arial" panose="020B0604020202020204" pitchFamily="34" charset="0"/>
                <a:cs typeface="Arial" panose="020B0604020202020204" pitchFamily="34" charset="0"/>
              </a:rPr>
              <a:t>59 “Suspected-PID” </a:t>
            </a:r>
          </a:p>
        </p:txBody>
      </p:sp>
      <p:sp>
        <p:nvSpPr>
          <p:cNvPr id="13" name="Rectángulo redondeado 11">
            <a:extLst>
              <a:ext uri="{FF2B5EF4-FFF2-40B4-BE49-F238E27FC236}">
                <a16:creationId xmlns:a16="http://schemas.microsoft.com/office/drawing/2014/main" id="{E62021DB-A24E-40D5-608C-1E981C10849C}"/>
              </a:ext>
            </a:extLst>
          </p:cNvPr>
          <p:cNvSpPr/>
          <p:nvPr/>
        </p:nvSpPr>
        <p:spPr>
          <a:xfrm>
            <a:off x="10352905" y="4043344"/>
            <a:ext cx="1141217" cy="384043"/>
          </a:xfrm>
          <a:prstGeom prst="roundRect">
            <a:avLst/>
          </a:prstGeom>
          <a:noFill/>
          <a:ln>
            <a:solidFill>
              <a:srgbClr val="FFBE0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867" b="1" dirty="0">
                <a:solidFill>
                  <a:srgbClr val="FF0000"/>
                </a:solidFill>
              </a:rPr>
              <a:t>25 PID</a:t>
            </a:r>
          </a:p>
        </p:txBody>
      </p:sp>
      <p:sp>
        <p:nvSpPr>
          <p:cNvPr id="14" name="Rectángulo redondeado 12">
            <a:extLst>
              <a:ext uri="{FF2B5EF4-FFF2-40B4-BE49-F238E27FC236}">
                <a16:creationId xmlns:a16="http://schemas.microsoft.com/office/drawing/2014/main" id="{70358512-FDC6-1D45-A76E-4D09B64A467F}"/>
              </a:ext>
            </a:extLst>
          </p:cNvPr>
          <p:cNvSpPr/>
          <p:nvPr/>
        </p:nvSpPr>
        <p:spPr>
          <a:xfrm>
            <a:off x="3542122" y="3109380"/>
            <a:ext cx="771192" cy="384043"/>
          </a:xfrm>
          <a:prstGeom prst="roundRect">
            <a:avLst>
              <a:gd name="adj" fmla="val 50000"/>
            </a:avLst>
          </a:prstGeom>
          <a:solidFill>
            <a:srgbClr val="FDE9B4"/>
          </a:solidFill>
          <a:ln>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tx1"/>
                </a:solidFill>
              </a:rPr>
              <a:t>40%</a:t>
            </a:r>
          </a:p>
        </p:txBody>
      </p:sp>
      <p:sp>
        <p:nvSpPr>
          <p:cNvPr id="15" name="Rectángulo redondeado 13">
            <a:extLst>
              <a:ext uri="{FF2B5EF4-FFF2-40B4-BE49-F238E27FC236}">
                <a16:creationId xmlns:a16="http://schemas.microsoft.com/office/drawing/2014/main" id="{1010F77B-1FE3-21B6-AE9D-B1E2FD105BFB}"/>
              </a:ext>
            </a:extLst>
          </p:cNvPr>
          <p:cNvSpPr/>
          <p:nvPr/>
        </p:nvSpPr>
        <p:spPr>
          <a:xfrm>
            <a:off x="4536293" y="3124561"/>
            <a:ext cx="771192" cy="384043"/>
          </a:xfrm>
          <a:prstGeom prst="roundRect">
            <a:avLst>
              <a:gd name="adj" fmla="val 50000"/>
            </a:avLst>
          </a:prstGeom>
          <a:solidFill>
            <a:srgbClr val="FDE9B4"/>
          </a:solidFill>
          <a:ln>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tx1"/>
                </a:solidFill>
              </a:rPr>
              <a:t>60%</a:t>
            </a:r>
          </a:p>
        </p:txBody>
      </p:sp>
      <p:sp>
        <p:nvSpPr>
          <p:cNvPr id="16" name="Rectángulo redondeado 14">
            <a:extLst>
              <a:ext uri="{FF2B5EF4-FFF2-40B4-BE49-F238E27FC236}">
                <a16:creationId xmlns:a16="http://schemas.microsoft.com/office/drawing/2014/main" id="{3C928905-1D8B-D05A-7196-B88AD25AB511}"/>
              </a:ext>
            </a:extLst>
          </p:cNvPr>
          <p:cNvSpPr/>
          <p:nvPr/>
        </p:nvSpPr>
        <p:spPr>
          <a:xfrm>
            <a:off x="8581225" y="3136362"/>
            <a:ext cx="771192" cy="384043"/>
          </a:xfrm>
          <a:prstGeom prst="roundRect">
            <a:avLst>
              <a:gd name="adj" fmla="val 50000"/>
            </a:avLst>
          </a:prstGeom>
          <a:solidFill>
            <a:srgbClr val="FDE9B4"/>
          </a:solidFill>
          <a:ln>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867" b="1" dirty="0">
                <a:solidFill>
                  <a:schemeClr val="tx1"/>
                </a:solidFill>
              </a:rPr>
              <a:t>36%</a:t>
            </a:r>
          </a:p>
        </p:txBody>
      </p:sp>
      <p:sp>
        <p:nvSpPr>
          <p:cNvPr id="17" name="Rectángulo redondeado 15">
            <a:extLst>
              <a:ext uri="{FF2B5EF4-FFF2-40B4-BE49-F238E27FC236}">
                <a16:creationId xmlns:a16="http://schemas.microsoft.com/office/drawing/2014/main" id="{602CDC35-DE0C-0097-7FB2-1AADD41355A2}"/>
              </a:ext>
            </a:extLst>
          </p:cNvPr>
          <p:cNvSpPr/>
          <p:nvPr/>
        </p:nvSpPr>
        <p:spPr>
          <a:xfrm>
            <a:off x="9370292" y="3124561"/>
            <a:ext cx="805264" cy="390680"/>
          </a:xfrm>
          <a:prstGeom prst="roundRect">
            <a:avLst>
              <a:gd name="adj" fmla="val 50000"/>
            </a:avLst>
          </a:prstGeom>
          <a:solidFill>
            <a:schemeClr val="accent3">
              <a:lumMod val="20000"/>
              <a:lumOff val="80000"/>
            </a:schemeClr>
          </a:solidFill>
          <a:ln>
            <a:solidFill>
              <a:srgbClr val="92D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867" b="1" dirty="0">
                <a:solidFill>
                  <a:schemeClr val="tx1"/>
                </a:solidFill>
              </a:rPr>
              <a:t>64%</a:t>
            </a:r>
          </a:p>
        </p:txBody>
      </p:sp>
      <p:sp>
        <p:nvSpPr>
          <p:cNvPr id="18" name="Rectángulo redondeado 1">
            <a:extLst>
              <a:ext uri="{FF2B5EF4-FFF2-40B4-BE49-F238E27FC236}">
                <a16:creationId xmlns:a16="http://schemas.microsoft.com/office/drawing/2014/main" id="{FD200926-03E2-75FC-B475-8C0E7E4C0CE9}"/>
              </a:ext>
            </a:extLst>
          </p:cNvPr>
          <p:cNvSpPr/>
          <p:nvPr/>
        </p:nvSpPr>
        <p:spPr>
          <a:xfrm>
            <a:off x="3461926" y="3692020"/>
            <a:ext cx="851388" cy="288032"/>
          </a:xfrm>
          <a:prstGeom prst="roundRect">
            <a:avLst>
              <a:gd name="adj" fmla="val 50000"/>
            </a:avLst>
          </a:prstGeom>
          <a:solidFill>
            <a:schemeClr val="accent1">
              <a:lumMod val="20000"/>
              <a:lumOff val="80000"/>
            </a:schemeClr>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tx1"/>
                </a:solidFill>
              </a:rPr>
              <a:t>35.3%</a:t>
            </a:r>
          </a:p>
        </p:txBody>
      </p:sp>
      <p:sp>
        <p:nvSpPr>
          <p:cNvPr id="19" name="Rectángulo redondeado 4">
            <a:extLst>
              <a:ext uri="{FF2B5EF4-FFF2-40B4-BE49-F238E27FC236}">
                <a16:creationId xmlns:a16="http://schemas.microsoft.com/office/drawing/2014/main" id="{2C8C736D-B235-B13A-332B-F8D5BDB3A217}"/>
              </a:ext>
            </a:extLst>
          </p:cNvPr>
          <p:cNvSpPr/>
          <p:nvPr/>
        </p:nvSpPr>
        <p:spPr>
          <a:xfrm>
            <a:off x="3479468" y="4638056"/>
            <a:ext cx="851388" cy="288032"/>
          </a:xfrm>
          <a:prstGeom prst="roundRect">
            <a:avLst>
              <a:gd name="adj" fmla="val 50000"/>
            </a:avLst>
          </a:prstGeom>
          <a:solidFill>
            <a:schemeClr val="accent1">
              <a:lumMod val="20000"/>
              <a:lumOff val="80000"/>
            </a:schemeClr>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tx1"/>
                </a:solidFill>
              </a:rPr>
              <a:t>21.6%</a:t>
            </a:r>
          </a:p>
        </p:txBody>
      </p:sp>
      <p:sp>
        <p:nvSpPr>
          <p:cNvPr id="20" name="Rectángulo redondeado 5">
            <a:extLst>
              <a:ext uri="{FF2B5EF4-FFF2-40B4-BE49-F238E27FC236}">
                <a16:creationId xmlns:a16="http://schemas.microsoft.com/office/drawing/2014/main" id="{8AC8AE52-E3C1-101D-786F-F90FED8EA148}"/>
              </a:ext>
            </a:extLst>
          </p:cNvPr>
          <p:cNvSpPr/>
          <p:nvPr/>
        </p:nvSpPr>
        <p:spPr>
          <a:xfrm>
            <a:off x="3479468" y="4163453"/>
            <a:ext cx="851388" cy="288032"/>
          </a:xfrm>
          <a:prstGeom prst="roundRect">
            <a:avLst>
              <a:gd name="adj" fmla="val 50000"/>
            </a:avLst>
          </a:prstGeom>
          <a:solidFill>
            <a:schemeClr val="accent1">
              <a:lumMod val="20000"/>
              <a:lumOff val="80000"/>
            </a:schemeClr>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tx1"/>
                </a:solidFill>
              </a:rPr>
              <a:t>15.7%</a:t>
            </a:r>
          </a:p>
        </p:txBody>
      </p:sp>
      <p:sp>
        <p:nvSpPr>
          <p:cNvPr id="21" name="Rectángulo redondeado 6">
            <a:extLst>
              <a:ext uri="{FF2B5EF4-FFF2-40B4-BE49-F238E27FC236}">
                <a16:creationId xmlns:a16="http://schemas.microsoft.com/office/drawing/2014/main" id="{65943D3C-883C-2C60-4BBD-3400CA31E81D}"/>
              </a:ext>
            </a:extLst>
          </p:cNvPr>
          <p:cNvSpPr/>
          <p:nvPr/>
        </p:nvSpPr>
        <p:spPr>
          <a:xfrm>
            <a:off x="3461926" y="5034135"/>
            <a:ext cx="851388" cy="288032"/>
          </a:xfrm>
          <a:prstGeom prst="roundRect">
            <a:avLst>
              <a:gd name="adj" fmla="val 50000"/>
            </a:avLst>
          </a:prstGeom>
          <a:solidFill>
            <a:schemeClr val="accent1">
              <a:lumMod val="20000"/>
              <a:lumOff val="80000"/>
            </a:schemeClr>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tx1"/>
                </a:solidFill>
              </a:rPr>
              <a:t>13.7%</a:t>
            </a:r>
          </a:p>
        </p:txBody>
      </p:sp>
      <p:sp>
        <p:nvSpPr>
          <p:cNvPr id="22" name="Rectángulo redondeado 8">
            <a:extLst>
              <a:ext uri="{FF2B5EF4-FFF2-40B4-BE49-F238E27FC236}">
                <a16:creationId xmlns:a16="http://schemas.microsoft.com/office/drawing/2014/main" id="{8BDE7543-FFFD-13EC-15E0-198E27E288BA}"/>
              </a:ext>
            </a:extLst>
          </p:cNvPr>
          <p:cNvSpPr/>
          <p:nvPr/>
        </p:nvSpPr>
        <p:spPr>
          <a:xfrm>
            <a:off x="9328477" y="4091350"/>
            <a:ext cx="851388" cy="288032"/>
          </a:xfrm>
          <a:prstGeom prst="roundRect">
            <a:avLst>
              <a:gd name="adj" fmla="val 50000"/>
            </a:avLst>
          </a:prstGeom>
          <a:solidFill>
            <a:schemeClr val="accent1">
              <a:lumMod val="20000"/>
              <a:lumOff val="80000"/>
            </a:schemeClr>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tx1"/>
                </a:solidFill>
              </a:rPr>
              <a:t>30%</a:t>
            </a:r>
          </a:p>
        </p:txBody>
      </p:sp>
      <p:sp>
        <p:nvSpPr>
          <p:cNvPr id="23" name="Rectángulo redondeado 16">
            <a:extLst>
              <a:ext uri="{FF2B5EF4-FFF2-40B4-BE49-F238E27FC236}">
                <a16:creationId xmlns:a16="http://schemas.microsoft.com/office/drawing/2014/main" id="{7AE6AE21-779A-2823-2E96-1979C3508B8A}"/>
              </a:ext>
            </a:extLst>
          </p:cNvPr>
          <p:cNvSpPr/>
          <p:nvPr/>
        </p:nvSpPr>
        <p:spPr>
          <a:xfrm>
            <a:off x="9324168" y="3692020"/>
            <a:ext cx="851388" cy="288032"/>
          </a:xfrm>
          <a:prstGeom prst="roundRect">
            <a:avLst>
              <a:gd name="adj" fmla="val 50000"/>
            </a:avLst>
          </a:prstGeom>
          <a:solidFill>
            <a:schemeClr val="accent1">
              <a:lumMod val="20000"/>
              <a:lumOff val="80000"/>
            </a:schemeClr>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tx1"/>
                </a:solidFill>
              </a:rPr>
              <a:t>25%</a:t>
            </a:r>
          </a:p>
        </p:txBody>
      </p:sp>
      <p:sp>
        <p:nvSpPr>
          <p:cNvPr id="24" name="Rectángulo redondeado 17">
            <a:extLst>
              <a:ext uri="{FF2B5EF4-FFF2-40B4-BE49-F238E27FC236}">
                <a16:creationId xmlns:a16="http://schemas.microsoft.com/office/drawing/2014/main" id="{6B975565-D125-3BFE-7A05-42F5E70D9944}"/>
              </a:ext>
            </a:extLst>
          </p:cNvPr>
          <p:cNvSpPr/>
          <p:nvPr/>
        </p:nvSpPr>
        <p:spPr>
          <a:xfrm>
            <a:off x="9328477" y="5415063"/>
            <a:ext cx="851388" cy="288032"/>
          </a:xfrm>
          <a:prstGeom prst="roundRect">
            <a:avLst>
              <a:gd name="adj" fmla="val 50000"/>
            </a:avLst>
          </a:prstGeom>
          <a:solidFill>
            <a:schemeClr val="accent1">
              <a:lumMod val="20000"/>
              <a:lumOff val="80000"/>
            </a:schemeClr>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tx1"/>
                </a:solidFill>
              </a:rPr>
              <a:t>20%</a:t>
            </a:r>
          </a:p>
        </p:txBody>
      </p:sp>
      <p:sp>
        <p:nvSpPr>
          <p:cNvPr id="25" name="Rectángulo redondeado 18">
            <a:extLst>
              <a:ext uri="{FF2B5EF4-FFF2-40B4-BE49-F238E27FC236}">
                <a16:creationId xmlns:a16="http://schemas.microsoft.com/office/drawing/2014/main" id="{9FE30A32-8CE9-63F9-A7BD-ACE3D0AFA76B}"/>
              </a:ext>
            </a:extLst>
          </p:cNvPr>
          <p:cNvSpPr/>
          <p:nvPr/>
        </p:nvSpPr>
        <p:spPr>
          <a:xfrm>
            <a:off x="9352417" y="4529740"/>
            <a:ext cx="851388" cy="288032"/>
          </a:xfrm>
          <a:prstGeom prst="roundRect">
            <a:avLst>
              <a:gd name="adj" fmla="val 50000"/>
            </a:avLst>
          </a:prstGeom>
          <a:solidFill>
            <a:schemeClr val="accent1">
              <a:lumMod val="20000"/>
              <a:lumOff val="80000"/>
            </a:schemeClr>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tx1"/>
                </a:solidFill>
              </a:rPr>
              <a:t>10%</a:t>
            </a:r>
          </a:p>
        </p:txBody>
      </p:sp>
      <p:sp>
        <p:nvSpPr>
          <p:cNvPr id="26" name="Rectángulo redondeado 19">
            <a:extLst>
              <a:ext uri="{FF2B5EF4-FFF2-40B4-BE49-F238E27FC236}">
                <a16:creationId xmlns:a16="http://schemas.microsoft.com/office/drawing/2014/main" id="{7A04200B-EEF5-AADD-43D3-01557C66CF95}"/>
              </a:ext>
            </a:extLst>
          </p:cNvPr>
          <p:cNvSpPr/>
          <p:nvPr/>
        </p:nvSpPr>
        <p:spPr>
          <a:xfrm>
            <a:off x="9328477" y="4926088"/>
            <a:ext cx="851388" cy="288032"/>
          </a:xfrm>
          <a:prstGeom prst="roundRect">
            <a:avLst>
              <a:gd name="adj" fmla="val 50000"/>
            </a:avLst>
          </a:prstGeom>
          <a:solidFill>
            <a:schemeClr val="accent1">
              <a:lumMod val="20000"/>
              <a:lumOff val="80000"/>
            </a:schemeClr>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tx1"/>
                </a:solidFill>
              </a:rPr>
              <a:t>15%</a:t>
            </a:r>
          </a:p>
        </p:txBody>
      </p:sp>
      <p:sp>
        <p:nvSpPr>
          <p:cNvPr id="27" name="Rectángulo redondeado 20">
            <a:extLst>
              <a:ext uri="{FF2B5EF4-FFF2-40B4-BE49-F238E27FC236}">
                <a16:creationId xmlns:a16="http://schemas.microsoft.com/office/drawing/2014/main" id="{BDB1F7BD-378A-8180-DC76-DBF9A75A0320}"/>
              </a:ext>
            </a:extLst>
          </p:cNvPr>
          <p:cNvSpPr/>
          <p:nvPr/>
        </p:nvSpPr>
        <p:spPr>
          <a:xfrm>
            <a:off x="3461926" y="5602907"/>
            <a:ext cx="851388" cy="288032"/>
          </a:xfrm>
          <a:prstGeom prst="roundRect">
            <a:avLst>
              <a:gd name="adj" fmla="val 50000"/>
            </a:avLst>
          </a:prstGeom>
          <a:solidFill>
            <a:schemeClr val="accent1">
              <a:lumMod val="20000"/>
              <a:lumOff val="80000"/>
            </a:schemeClr>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tx1"/>
                </a:solidFill>
              </a:rPr>
              <a:t>4%</a:t>
            </a:r>
          </a:p>
        </p:txBody>
      </p:sp>
      <p:sp>
        <p:nvSpPr>
          <p:cNvPr id="28" name="Rectángulo redondeado 21">
            <a:extLst>
              <a:ext uri="{FF2B5EF4-FFF2-40B4-BE49-F238E27FC236}">
                <a16:creationId xmlns:a16="http://schemas.microsoft.com/office/drawing/2014/main" id="{0B7E87B4-8DCE-B04B-FF05-9817C63FD225}"/>
              </a:ext>
            </a:extLst>
          </p:cNvPr>
          <p:cNvSpPr/>
          <p:nvPr/>
        </p:nvSpPr>
        <p:spPr>
          <a:xfrm>
            <a:off x="3746335" y="4058178"/>
            <a:ext cx="4549213" cy="630131"/>
          </a:xfrm>
          <a:prstGeom prst="roundRect">
            <a:avLst/>
          </a:prstGeom>
          <a:solidFill>
            <a:srgbClr val="C00000"/>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solidFill>
              </a:rPr>
              <a:t>Altered immunosurveillance</a:t>
            </a:r>
          </a:p>
        </p:txBody>
      </p:sp>
      <p:sp>
        <p:nvSpPr>
          <p:cNvPr id="29" name="Rectángulo redondeado 22">
            <a:extLst>
              <a:ext uri="{FF2B5EF4-FFF2-40B4-BE49-F238E27FC236}">
                <a16:creationId xmlns:a16="http://schemas.microsoft.com/office/drawing/2014/main" id="{AA0A7C57-8DD5-49EE-A02E-B0388013FA0F}"/>
              </a:ext>
            </a:extLst>
          </p:cNvPr>
          <p:cNvSpPr/>
          <p:nvPr/>
        </p:nvSpPr>
        <p:spPr>
          <a:xfrm>
            <a:off x="3624900" y="4879097"/>
            <a:ext cx="5073595" cy="857184"/>
          </a:xfrm>
          <a:prstGeom prst="roundRect">
            <a:avLst/>
          </a:prstGeom>
          <a:solidFill>
            <a:srgbClr val="C00000"/>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solidFill>
              </a:rPr>
              <a:t>Defects in DNA repair processes</a:t>
            </a:r>
          </a:p>
        </p:txBody>
      </p:sp>
      <p:sp>
        <p:nvSpPr>
          <p:cNvPr id="30" name="Rectángulo redondeado 23">
            <a:extLst>
              <a:ext uri="{FF2B5EF4-FFF2-40B4-BE49-F238E27FC236}">
                <a16:creationId xmlns:a16="http://schemas.microsoft.com/office/drawing/2014/main" id="{76B0D0FF-26D2-21A5-BC1B-0722CAE3A6C0}"/>
              </a:ext>
            </a:extLst>
          </p:cNvPr>
          <p:cNvSpPr/>
          <p:nvPr/>
        </p:nvSpPr>
        <p:spPr>
          <a:xfrm>
            <a:off x="3940425" y="5890939"/>
            <a:ext cx="4298652" cy="384043"/>
          </a:xfrm>
          <a:prstGeom prst="roundRect">
            <a:avLst/>
          </a:prstGeom>
          <a:solidFill>
            <a:srgbClr val="C00000"/>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solidFill>
              </a:rPr>
              <a:t>Impaired B-cell biology</a:t>
            </a:r>
          </a:p>
        </p:txBody>
      </p:sp>
    </p:spTree>
    <p:extLst>
      <p:ext uri="{BB962C8B-B14F-4D97-AF65-F5344CB8AC3E}">
        <p14:creationId xmlns:p14="http://schemas.microsoft.com/office/powerpoint/2010/main" val="39514332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p:tgtEl>
                                          <p:spTgt spid="28"/>
                                        </p:tgtEl>
                                        <p:attrNameLst>
                                          <p:attrName>ppt_y</p:attrName>
                                        </p:attrNameLst>
                                      </p:cBhvr>
                                      <p:tavLst>
                                        <p:tav tm="0">
                                          <p:val>
                                            <p:strVal val="#ppt_y+#ppt_h*1.125000"/>
                                          </p:val>
                                        </p:tav>
                                        <p:tav tm="100000">
                                          <p:val>
                                            <p:strVal val="#ppt_y"/>
                                          </p:val>
                                        </p:tav>
                                      </p:tavLst>
                                    </p:anim>
                                    <p:animEffect transition="in" filter="wipe(up)">
                                      <p:cBhvr>
                                        <p:cTn id="8" dur="500"/>
                                        <p:tgtEl>
                                          <p:spTgt spid="28"/>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29"/>
                                        </p:tgtEl>
                                        <p:attrNameLst>
                                          <p:attrName>style.visibility</p:attrName>
                                        </p:attrNameLst>
                                      </p:cBhvr>
                                      <p:to>
                                        <p:strVal val="visible"/>
                                      </p:to>
                                    </p:set>
                                    <p:anim calcmode="lin" valueType="num">
                                      <p:cBhvr additive="base">
                                        <p:cTn id="13" dur="500"/>
                                        <p:tgtEl>
                                          <p:spTgt spid="29"/>
                                        </p:tgtEl>
                                        <p:attrNameLst>
                                          <p:attrName>ppt_y</p:attrName>
                                        </p:attrNameLst>
                                      </p:cBhvr>
                                      <p:tavLst>
                                        <p:tav tm="0">
                                          <p:val>
                                            <p:strVal val="#ppt_y+#ppt_h*1.125000"/>
                                          </p:val>
                                        </p:tav>
                                        <p:tav tm="100000">
                                          <p:val>
                                            <p:strVal val="#ppt_y"/>
                                          </p:val>
                                        </p:tav>
                                      </p:tavLst>
                                    </p:anim>
                                    <p:animEffect transition="in" filter="wipe(up)">
                                      <p:cBhvr>
                                        <p:cTn id="14" dur="500"/>
                                        <p:tgtEl>
                                          <p:spTgt spid="29"/>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p:tgtEl>
                                          <p:spTgt spid="30"/>
                                        </p:tgtEl>
                                        <p:attrNameLst>
                                          <p:attrName>ppt_y</p:attrName>
                                        </p:attrNameLst>
                                      </p:cBhvr>
                                      <p:tavLst>
                                        <p:tav tm="0">
                                          <p:val>
                                            <p:strVal val="#ppt_y+#ppt_h*1.125000"/>
                                          </p:val>
                                        </p:tav>
                                        <p:tav tm="100000">
                                          <p:val>
                                            <p:strVal val="#ppt_y"/>
                                          </p:val>
                                        </p:tav>
                                      </p:tavLst>
                                    </p:anim>
                                    <p:animEffect transition="in" filter="wipe(up)">
                                      <p:cBhvr>
                                        <p:cTn id="20" dur="500"/>
                                        <p:tgtEl>
                                          <p:spTgt spid="30"/>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28" grpId="0" animBg="1"/>
      <p:bldP spid="29" grpId="0" animBg="1"/>
      <p:bldP spid="30" grpId="0"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áfico 1" descr="Hospital con relleno sólido">
            <a:extLst>
              <a:ext uri="{FF2B5EF4-FFF2-40B4-BE49-F238E27FC236}">
                <a16:creationId xmlns:a16="http://schemas.microsoft.com/office/drawing/2014/main" id="{F34F932D-53DB-8D5B-5C07-67AC036DDC1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482931" y="1237528"/>
            <a:ext cx="722707" cy="722707"/>
          </a:xfrm>
          <a:prstGeom prst="rect">
            <a:avLst/>
          </a:prstGeom>
        </p:spPr>
      </p:pic>
      <p:pic>
        <p:nvPicPr>
          <p:cNvPr id="3" name="Gráfico 2" descr="Hospital con relleno sólido">
            <a:extLst>
              <a:ext uri="{FF2B5EF4-FFF2-40B4-BE49-F238E27FC236}">
                <a16:creationId xmlns:a16="http://schemas.microsoft.com/office/drawing/2014/main" id="{1A0081EC-189C-8C87-CA53-117902AF40F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912746" y="1598882"/>
            <a:ext cx="722707" cy="722707"/>
          </a:xfrm>
          <a:prstGeom prst="rect">
            <a:avLst/>
          </a:prstGeom>
        </p:spPr>
      </p:pic>
      <p:pic>
        <p:nvPicPr>
          <p:cNvPr id="4" name="Gráfico 3" descr="Hospital con relleno sólido">
            <a:extLst>
              <a:ext uri="{FF2B5EF4-FFF2-40B4-BE49-F238E27FC236}">
                <a16:creationId xmlns:a16="http://schemas.microsoft.com/office/drawing/2014/main" id="{32E4AA72-A60E-8989-92B8-80DC849005E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53116" y="1598882"/>
            <a:ext cx="722707" cy="722707"/>
          </a:xfrm>
          <a:prstGeom prst="rect">
            <a:avLst/>
          </a:prstGeom>
        </p:spPr>
      </p:pic>
      <p:sp>
        <p:nvSpPr>
          <p:cNvPr id="5" name="CuadroTexto 4">
            <a:extLst>
              <a:ext uri="{FF2B5EF4-FFF2-40B4-BE49-F238E27FC236}">
                <a16:creationId xmlns:a16="http://schemas.microsoft.com/office/drawing/2014/main" id="{A774BF8D-EC20-9DCC-D26C-BFC209C77362}"/>
              </a:ext>
            </a:extLst>
          </p:cNvPr>
          <p:cNvSpPr txBox="1"/>
          <p:nvPr/>
        </p:nvSpPr>
        <p:spPr>
          <a:xfrm>
            <a:off x="648685" y="2212527"/>
            <a:ext cx="1937659" cy="923330"/>
          </a:xfrm>
          <a:prstGeom prst="rect">
            <a:avLst/>
          </a:prstGeom>
          <a:solidFill>
            <a:schemeClr val="bg1"/>
          </a:solidFill>
        </p:spPr>
        <p:txBody>
          <a:bodyPr wrap="square">
            <a:spAutoFit/>
          </a:bodyPr>
          <a:lstStyle/>
          <a:p>
            <a:pPr algn="ctr"/>
            <a:r>
              <a:rPr lang="en-US" b="1" dirty="0">
                <a:latin typeface="Arial" panose="020B0604020202020204" pitchFamily="34" charset="0"/>
                <a:cs typeface="Arial" panose="020B0604020202020204" pitchFamily="34" charset="0"/>
              </a:rPr>
              <a:t>Hematology &amp;</a:t>
            </a:r>
          </a:p>
          <a:p>
            <a:pPr algn="ctr"/>
            <a:r>
              <a:rPr lang="en-US" b="1" dirty="0">
                <a:latin typeface="Arial" panose="020B0604020202020204" pitchFamily="34" charset="0"/>
                <a:cs typeface="Arial" panose="020B0604020202020204" pitchFamily="34" charset="0"/>
              </a:rPr>
              <a:t>Immunology  Departments</a:t>
            </a:r>
          </a:p>
        </p:txBody>
      </p:sp>
      <p:sp>
        <p:nvSpPr>
          <p:cNvPr id="6" name="Cheurón 5">
            <a:extLst>
              <a:ext uri="{FF2B5EF4-FFF2-40B4-BE49-F238E27FC236}">
                <a16:creationId xmlns:a16="http://schemas.microsoft.com/office/drawing/2014/main" id="{1A128BE7-7792-D52C-F065-71F7225771EA}"/>
              </a:ext>
            </a:extLst>
          </p:cNvPr>
          <p:cNvSpPr/>
          <p:nvPr/>
        </p:nvSpPr>
        <p:spPr>
          <a:xfrm>
            <a:off x="2986087" y="2014766"/>
            <a:ext cx="485775" cy="613645"/>
          </a:xfrm>
          <a:prstGeom prst="chevron">
            <a:avLst/>
          </a:prstGeom>
        </p:spPr>
        <p:style>
          <a:lnRef idx="3">
            <a:schemeClr val="lt1"/>
          </a:lnRef>
          <a:fillRef idx="1">
            <a:schemeClr val="dk1"/>
          </a:fillRef>
          <a:effectRef idx="1">
            <a:schemeClr val="dk1"/>
          </a:effectRef>
          <a:fontRef idx="minor">
            <a:schemeClr val="lt1"/>
          </a:fontRef>
        </p:style>
        <p:txBody>
          <a:bodyPr rtlCol="0" anchor="ctr"/>
          <a:lstStyle/>
          <a:p>
            <a:pPr algn="ctr"/>
            <a:endParaRPr lang="en-US" b="1">
              <a:solidFill>
                <a:schemeClr val="tx1"/>
              </a:solidFill>
              <a:latin typeface="Arial" panose="020B0604020202020204" pitchFamily="34" charset="0"/>
              <a:cs typeface="Arial" panose="020B0604020202020204" pitchFamily="34" charset="0"/>
            </a:endParaRPr>
          </a:p>
        </p:txBody>
      </p:sp>
      <p:pic>
        <p:nvPicPr>
          <p:cNvPr id="7" name="Gráfico 6" descr="Grupo de personas contorno">
            <a:extLst>
              <a:ext uri="{FF2B5EF4-FFF2-40B4-BE49-F238E27FC236}">
                <a16:creationId xmlns:a16="http://schemas.microsoft.com/office/drawing/2014/main" id="{F45C0EA0-2219-E2E6-F70B-4AE17EACC15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708820" y="1400508"/>
            <a:ext cx="1025711" cy="1025711"/>
          </a:xfrm>
          <a:prstGeom prst="rect">
            <a:avLst/>
          </a:prstGeom>
        </p:spPr>
      </p:pic>
      <p:sp>
        <p:nvSpPr>
          <p:cNvPr id="8" name="CuadroTexto 7">
            <a:extLst>
              <a:ext uri="{FF2B5EF4-FFF2-40B4-BE49-F238E27FC236}">
                <a16:creationId xmlns:a16="http://schemas.microsoft.com/office/drawing/2014/main" id="{6837ED24-57BA-993E-5434-23564771E882}"/>
              </a:ext>
            </a:extLst>
          </p:cNvPr>
          <p:cNvSpPr txBox="1"/>
          <p:nvPr/>
        </p:nvSpPr>
        <p:spPr>
          <a:xfrm>
            <a:off x="3708820" y="2385442"/>
            <a:ext cx="1117423" cy="923330"/>
          </a:xfrm>
          <a:prstGeom prst="rect">
            <a:avLst/>
          </a:prstGeom>
          <a:noFill/>
        </p:spPr>
        <p:txBody>
          <a:bodyPr wrap="square">
            <a:spAutoFit/>
          </a:bodyPr>
          <a:lstStyle/>
          <a:p>
            <a:pPr algn="ctr"/>
            <a:r>
              <a:rPr lang="en-US" b="1" dirty="0">
                <a:latin typeface="Arial" panose="020B0604020202020204" pitchFamily="34" charset="0"/>
                <a:cs typeface="Arial" panose="020B0604020202020204" pitchFamily="34" charset="0"/>
              </a:rPr>
              <a:t>400 SID </a:t>
            </a:r>
          </a:p>
          <a:p>
            <a:pPr algn="ctr"/>
            <a:r>
              <a:rPr lang="en-US" b="1" dirty="0">
                <a:latin typeface="Arial" panose="020B0604020202020204" pitchFamily="34" charset="0"/>
                <a:cs typeface="Arial" panose="020B0604020202020204" pitchFamily="34" charset="0"/>
              </a:rPr>
              <a:t>B-CLPD</a:t>
            </a:r>
          </a:p>
          <a:p>
            <a:pPr algn="ctr"/>
            <a:r>
              <a:rPr lang="en-US" b="1" dirty="0">
                <a:latin typeface="Arial" panose="020B0604020202020204" pitchFamily="34" charset="0"/>
                <a:cs typeface="Arial" panose="020B0604020202020204" pitchFamily="34" charset="0"/>
              </a:rPr>
              <a:t>patients</a:t>
            </a:r>
          </a:p>
        </p:txBody>
      </p:sp>
      <p:sp>
        <p:nvSpPr>
          <p:cNvPr id="9" name="Cheurón 10">
            <a:extLst>
              <a:ext uri="{FF2B5EF4-FFF2-40B4-BE49-F238E27FC236}">
                <a16:creationId xmlns:a16="http://schemas.microsoft.com/office/drawing/2014/main" id="{2914B28C-828F-D017-F5DE-BFEE02E4FEA1}"/>
              </a:ext>
            </a:extLst>
          </p:cNvPr>
          <p:cNvSpPr/>
          <p:nvPr/>
        </p:nvSpPr>
        <p:spPr>
          <a:xfrm>
            <a:off x="5014351" y="2014766"/>
            <a:ext cx="485775" cy="613645"/>
          </a:xfrm>
          <a:prstGeom prst="chevron">
            <a:avLst/>
          </a:prstGeom>
        </p:spPr>
        <p:style>
          <a:lnRef idx="3">
            <a:schemeClr val="lt1"/>
          </a:lnRef>
          <a:fillRef idx="1">
            <a:schemeClr val="dk1"/>
          </a:fillRef>
          <a:effectRef idx="1">
            <a:schemeClr val="dk1"/>
          </a:effectRef>
          <a:fontRef idx="minor">
            <a:schemeClr val="lt1"/>
          </a:fontRef>
        </p:style>
        <p:txBody>
          <a:bodyPr rtlCol="0" anchor="ctr"/>
          <a:lstStyle/>
          <a:p>
            <a:pPr algn="ctr"/>
            <a:endParaRPr lang="en-US" b="1">
              <a:solidFill>
                <a:schemeClr val="tx1"/>
              </a:solidFill>
              <a:latin typeface="Arial" panose="020B0604020202020204" pitchFamily="34" charset="0"/>
              <a:cs typeface="Arial" panose="020B0604020202020204" pitchFamily="34" charset="0"/>
            </a:endParaRPr>
          </a:p>
        </p:txBody>
      </p:sp>
      <p:pic>
        <p:nvPicPr>
          <p:cNvPr id="10" name="Gráfico 9" descr="Usuarios con relleno sólido">
            <a:extLst>
              <a:ext uri="{FF2B5EF4-FFF2-40B4-BE49-F238E27FC236}">
                <a16:creationId xmlns:a16="http://schemas.microsoft.com/office/drawing/2014/main" id="{B5AB7E25-B07F-8ED6-E6F1-856DE21EF91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096000" y="943308"/>
            <a:ext cx="914400" cy="914400"/>
          </a:xfrm>
          <a:prstGeom prst="rect">
            <a:avLst/>
          </a:prstGeom>
        </p:spPr>
      </p:pic>
      <p:pic>
        <p:nvPicPr>
          <p:cNvPr id="11" name="Gráfico 10" descr="Usuarios contorno">
            <a:extLst>
              <a:ext uri="{FF2B5EF4-FFF2-40B4-BE49-F238E27FC236}">
                <a16:creationId xmlns:a16="http://schemas.microsoft.com/office/drawing/2014/main" id="{6CF939E6-CEEB-147B-C18E-C4FAB029432A}"/>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096000" y="2272821"/>
            <a:ext cx="914400" cy="914400"/>
          </a:xfrm>
          <a:prstGeom prst="rect">
            <a:avLst/>
          </a:prstGeom>
        </p:spPr>
      </p:pic>
      <p:sp>
        <p:nvSpPr>
          <p:cNvPr id="12" name="CuadroTexto 11">
            <a:extLst>
              <a:ext uri="{FF2B5EF4-FFF2-40B4-BE49-F238E27FC236}">
                <a16:creationId xmlns:a16="http://schemas.microsoft.com/office/drawing/2014/main" id="{CF841676-D4C4-4A82-E435-DAC5081D0D6D}"/>
              </a:ext>
            </a:extLst>
          </p:cNvPr>
          <p:cNvSpPr txBox="1"/>
          <p:nvPr/>
        </p:nvSpPr>
        <p:spPr>
          <a:xfrm>
            <a:off x="5500126" y="1664375"/>
            <a:ext cx="2115111" cy="369332"/>
          </a:xfrm>
          <a:prstGeom prst="rect">
            <a:avLst/>
          </a:prstGeom>
          <a:noFill/>
        </p:spPr>
        <p:txBody>
          <a:bodyPr wrap="square">
            <a:spAutoFit/>
          </a:bodyPr>
          <a:lstStyle/>
          <a:p>
            <a:pPr algn="ctr"/>
            <a:r>
              <a:rPr lang="en-US" b="1" dirty="0">
                <a:latin typeface="Arial" panose="020B0604020202020204" pitchFamily="34" charset="0"/>
                <a:cs typeface="Arial" panose="020B0604020202020204" pitchFamily="34" charset="0"/>
              </a:rPr>
              <a:t>“Suspected PID”</a:t>
            </a:r>
          </a:p>
        </p:txBody>
      </p:sp>
      <p:sp>
        <p:nvSpPr>
          <p:cNvPr id="13" name="CuadroTexto 12">
            <a:extLst>
              <a:ext uri="{FF2B5EF4-FFF2-40B4-BE49-F238E27FC236}">
                <a16:creationId xmlns:a16="http://schemas.microsoft.com/office/drawing/2014/main" id="{BC4B1686-7E18-BBD1-D1DB-DC817172CFA8}"/>
              </a:ext>
            </a:extLst>
          </p:cNvPr>
          <p:cNvSpPr txBox="1"/>
          <p:nvPr/>
        </p:nvSpPr>
        <p:spPr>
          <a:xfrm>
            <a:off x="5500126" y="3043524"/>
            <a:ext cx="2115111" cy="369332"/>
          </a:xfrm>
          <a:prstGeom prst="rect">
            <a:avLst/>
          </a:prstGeom>
          <a:noFill/>
        </p:spPr>
        <p:txBody>
          <a:bodyPr wrap="square">
            <a:spAutoFit/>
          </a:bodyPr>
          <a:lstStyle/>
          <a:p>
            <a:pPr algn="ctr"/>
            <a:r>
              <a:rPr lang="en-US" b="1" dirty="0">
                <a:latin typeface="Arial" panose="020B0604020202020204" pitchFamily="34" charset="0"/>
                <a:cs typeface="Arial" panose="020B0604020202020204" pitchFamily="34" charset="0"/>
              </a:rPr>
              <a:t>“SID”</a:t>
            </a:r>
          </a:p>
        </p:txBody>
      </p:sp>
      <p:sp>
        <p:nvSpPr>
          <p:cNvPr id="14" name="CuadroTexto 13">
            <a:extLst>
              <a:ext uri="{FF2B5EF4-FFF2-40B4-BE49-F238E27FC236}">
                <a16:creationId xmlns:a16="http://schemas.microsoft.com/office/drawing/2014/main" id="{2CDD109B-56C8-B5E0-F359-0B1032AE96D8}"/>
              </a:ext>
            </a:extLst>
          </p:cNvPr>
          <p:cNvSpPr txBox="1"/>
          <p:nvPr/>
        </p:nvSpPr>
        <p:spPr>
          <a:xfrm>
            <a:off x="3118196" y="3292012"/>
            <a:ext cx="2115112" cy="1077218"/>
          </a:xfrm>
          <a:prstGeom prst="rect">
            <a:avLst/>
          </a:prstGeom>
          <a:noFill/>
        </p:spPr>
        <p:txBody>
          <a:bodyPr wrap="square">
            <a:spAutoFit/>
          </a:bodyPr>
          <a:lstStyle/>
          <a:p>
            <a:pPr algn="ctr"/>
            <a:r>
              <a:rPr lang="en-US" sz="1600" dirty="0">
                <a:effectLst/>
                <a:latin typeface="Calibri" panose="020F0502020204030204" pitchFamily="34" charset="0"/>
                <a:ea typeface="Calibri" panose="020F0502020204030204" pitchFamily="34" charset="0"/>
              </a:rPr>
              <a:t>sFLC levels: </a:t>
            </a:r>
            <a:r>
              <a:rPr lang="en-US" sz="1600" dirty="0" err="1">
                <a:effectLst/>
                <a:latin typeface="Calibri" panose="020F0502020204030204" pitchFamily="34" charset="0"/>
                <a:ea typeface="Calibri" panose="020F0502020204030204" pitchFamily="34" charset="0"/>
              </a:rPr>
              <a:t>κ+λ</a:t>
            </a:r>
            <a:r>
              <a:rPr lang="en-US" sz="1600" dirty="0">
                <a:effectLst/>
                <a:latin typeface="Calibri" panose="020F0502020204030204" pitchFamily="34" charset="0"/>
                <a:ea typeface="Calibri" panose="020F0502020204030204" pitchFamily="34" charset="0"/>
              </a:rPr>
              <a:t> ≤21 </a:t>
            </a:r>
          </a:p>
          <a:p>
            <a:pPr algn="ctr"/>
            <a:r>
              <a:rPr lang="en-US" sz="1600" dirty="0">
                <a:latin typeface="Calibri" panose="020F0502020204030204" pitchFamily="34" charset="0"/>
                <a:ea typeface="Calibri" panose="020F0502020204030204" pitchFamily="34" charset="0"/>
              </a:rPr>
              <a:t>+</a:t>
            </a:r>
          </a:p>
          <a:p>
            <a:pPr algn="ctr"/>
            <a:r>
              <a:rPr lang="en-US" sz="1600" dirty="0">
                <a:latin typeface="Calibri" panose="020F0502020204030204" pitchFamily="34" charset="0"/>
                <a:ea typeface="Calibri" panose="020F0502020204030204" pitchFamily="34" charset="0"/>
              </a:rPr>
              <a:t>S</a:t>
            </a:r>
            <a:r>
              <a:rPr lang="en-US" sz="1600" dirty="0">
                <a:effectLst/>
                <a:latin typeface="Calibri" panose="020F0502020204030204" pitchFamily="34" charset="0"/>
                <a:ea typeface="Calibri" panose="020F0502020204030204" pitchFamily="34" charset="0"/>
              </a:rPr>
              <a:t>evere / Recurrent Infections (Childhood)</a:t>
            </a:r>
            <a:endParaRPr lang="en-US" sz="1600" dirty="0"/>
          </a:p>
        </p:txBody>
      </p:sp>
      <p:cxnSp>
        <p:nvCxnSpPr>
          <p:cNvPr id="15" name="Conector recto 14">
            <a:extLst>
              <a:ext uri="{FF2B5EF4-FFF2-40B4-BE49-F238E27FC236}">
                <a16:creationId xmlns:a16="http://schemas.microsoft.com/office/drawing/2014/main" id="{CAB4FC94-3CC6-1D8A-0102-86288AEFC167}"/>
              </a:ext>
            </a:extLst>
          </p:cNvPr>
          <p:cNvCxnSpPr>
            <a:cxnSpLocks/>
          </p:cNvCxnSpPr>
          <p:nvPr/>
        </p:nvCxnSpPr>
        <p:spPr>
          <a:xfrm flipV="1">
            <a:off x="3114114" y="3299842"/>
            <a:ext cx="2115111" cy="8930"/>
          </a:xfrm>
          <a:prstGeom prst="line">
            <a:avLst/>
          </a:prstGeom>
        </p:spPr>
        <p:style>
          <a:lnRef idx="2">
            <a:schemeClr val="dk1"/>
          </a:lnRef>
          <a:fillRef idx="0">
            <a:schemeClr val="dk1"/>
          </a:fillRef>
          <a:effectRef idx="1">
            <a:schemeClr val="dk1"/>
          </a:effectRef>
          <a:fontRef idx="minor">
            <a:schemeClr val="tx1"/>
          </a:fontRef>
        </p:style>
      </p:cxnSp>
      <p:sp>
        <p:nvSpPr>
          <p:cNvPr id="16" name="Cheurón 25">
            <a:extLst>
              <a:ext uri="{FF2B5EF4-FFF2-40B4-BE49-F238E27FC236}">
                <a16:creationId xmlns:a16="http://schemas.microsoft.com/office/drawing/2014/main" id="{CF1DB39F-1798-A87A-49DC-816E6116CE66}"/>
              </a:ext>
            </a:extLst>
          </p:cNvPr>
          <p:cNvSpPr/>
          <p:nvPr/>
        </p:nvSpPr>
        <p:spPr>
          <a:xfrm>
            <a:off x="7615237" y="2014765"/>
            <a:ext cx="485775" cy="613645"/>
          </a:xfrm>
          <a:prstGeom prst="chevron">
            <a:avLst/>
          </a:prstGeom>
        </p:spPr>
        <p:style>
          <a:lnRef idx="3">
            <a:schemeClr val="lt1"/>
          </a:lnRef>
          <a:fillRef idx="1">
            <a:schemeClr val="dk1"/>
          </a:fillRef>
          <a:effectRef idx="1">
            <a:schemeClr val="dk1"/>
          </a:effectRef>
          <a:fontRef idx="minor">
            <a:schemeClr val="lt1"/>
          </a:fontRef>
        </p:style>
        <p:txBody>
          <a:bodyPr rtlCol="0" anchor="ctr"/>
          <a:lstStyle/>
          <a:p>
            <a:pPr algn="ctr"/>
            <a:endParaRPr lang="en-US" b="1">
              <a:solidFill>
                <a:schemeClr val="tx1"/>
              </a:solidFill>
              <a:latin typeface="Arial" panose="020B0604020202020204" pitchFamily="34" charset="0"/>
              <a:cs typeface="Arial" panose="020B0604020202020204" pitchFamily="34" charset="0"/>
            </a:endParaRPr>
          </a:p>
        </p:txBody>
      </p:sp>
      <p:pic>
        <p:nvPicPr>
          <p:cNvPr id="17" name="Gráfico 16" descr="Portapapeles contorno">
            <a:extLst>
              <a:ext uri="{FF2B5EF4-FFF2-40B4-BE49-F238E27FC236}">
                <a16:creationId xmlns:a16="http://schemas.microsoft.com/office/drawing/2014/main" id="{1D266717-C545-38C9-55D5-2E64F8F307A0}"/>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269261" y="885196"/>
            <a:ext cx="722707" cy="722707"/>
          </a:xfrm>
          <a:prstGeom prst="rect">
            <a:avLst/>
          </a:prstGeom>
        </p:spPr>
      </p:pic>
      <p:pic>
        <p:nvPicPr>
          <p:cNvPr id="18" name="Imagen 17" descr="Icono&#10;&#10;Descripción generada automáticamente">
            <a:extLst>
              <a:ext uri="{FF2B5EF4-FFF2-40B4-BE49-F238E27FC236}">
                <a16:creationId xmlns:a16="http://schemas.microsoft.com/office/drawing/2014/main" id="{512B6367-A6FE-0AE9-287B-2C4361062298}"/>
              </a:ext>
            </a:extLst>
          </p:cNvPr>
          <p:cNvPicPr>
            <a:picLocks noChangeAspect="1"/>
          </p:cNvPicPr>
          <p:nvPr/>
        </p:nvPicPr>
        <p:blipFill>
          <a:blip r:embed="rId12">
            <a:biLevel thresh="50000"/>
          </a:blip>
          <a:stretch>
            <a:fillRect/>
          </a:stretch>
        </p:blipFill>
        <p:spPr>
          <a:xfrm>
            <a:off x="8969618" y="2272261"/>
            <a:ext cx="1321992" cy="774541"/>
          </a:xfrm>
          <a:prstGeom prst="rect">
            <a:avLst/>
          </a:prstGeom>
        </p:spPr>
      </p:pic>
      <p:sp>
        <p:nvSpPr>
          <p:cNvPr id="19" name="CuadroTexto 18">
            <a:extLst>
              <a:ext uri="{FF2B5EF4-FFF2-40B4-BE49-F238E27FC236}">
                <a16:creationId xmlns:a16="http://schemas.microsoft.com/office/drawing/2014/main" id="{3898BCBD-A1D1-B521-9CD1-8C88ECFEBF9A}"/>
              </a:ext>
            </a:extLst>
          </p:cNvPr>
          <p:cNvSpPr txBox="1"/>
          <p:nvPr/>
        </p:nvSpPr>
        <p:spPr>
          <a:xfrm>
            <a:off x="8573060" y="1568024"/>
            <a:ext cx="2115111" cy="646331"/>
          </a:xfrm>
          <a:prstGeom prst="rect">
            <a:avLst/>
          </a:prstGeom>
          <a:noFill/>
        </p:spPr>
        <p:txBody>
          <a:bodyPr wrap="square">
            <a:spAutoFit/>
          </a:bodyPr>
          <a:lstStyle/>
          <a:p>
            <a:pPr algn="ctr"/>
            <a:r>
              <a:rPr lang="en-US" b="1" dirty="0">
                <a:latin typeface="Arial" panose="020B0604020202020204" pitchFamily="34" charset="0"/>
                <a:cs typeface="Arial" panose="020B0604020202020204" pitchFamily="34" charset="0"/>
              </a:rPr>
              <a:t>Variables and Data Collection</a:t>
            </a:r>
          </a:p>
        </p:txBody>
      </p:sp>
      <p:sp>
        <p:nvSpPr>
          <p:cNvPr id="20" name="CuadroTexto 19">
            <a:extLst>
              <a:ext uri="{FF2B5EF4-FFF2-40B4-BE49-F238E27FC236}">
                <a16:creationId xmlns:a16="http://schemas.microsoft.com/office/drawing/2014/main" id="{1C54CF06-2888-402B-0439-C777ACC9CE50}"/>
              </a:ext>
            </a:extLst>
          </p:cNvPr>
          <p:cNvSpPr txBox="1"/>
          <p:nvPr/>
        </p:nvSpPr>
        <p:spPr>
          <a:xfrm>
            <a:off x="8969618" y="2970148"/>
            <a:ext cx="1321992" cy="646331"/>
          </a:xfrm>
          <a:prstGeom prst="rect">
            <a:avLst/>
          </a:prstGeom>
          <a:noFill/>
        </p:spPr>
        <p:txBody>
          <a:bodyPr wrap="square">
            <a:spAutoFit/>
          </a:bodyPr>
          <a:lstStyle/>
          <a:p>
            <a:pPr algn="ctr"/>
            <a:r>
              <a:rPr lang="en-US" b="1" dirty="0">
                <a:latin typeface="Arial" panose="020B0604020202020204" pitchFamily="34" charset="0"/>
                <a:cs typeface="Arial" panose="020B0604020202020204" pitchFamily="34" charset="0"/>
              </a:rPr>
              <a:t>Genetic Studies</a:t>
            </a:r>
          </a:p>
        </p:txBody>
      </p:sp>
      <p:cxnSp>
        <p:nvCxnSpPr>
          <p:cNvPr id="21" name="Conector recto 20">
            <a:extLst>
              <a:ext uri="{FF2B5EF4-FFF2-40B4-BE49-F238E27FC236}">
                <a16:creationId xmlns:a16="http://schemas.microsoft.com/office/drawing/2014/main" id="{5515EBF5-B363-6357-A140-FE026E36B9CF}"/>
              </a:ext>
            </a:extLst>
          </p:cNvPr>
          <p:cNvCxnSpPr>
            <a:cxnSpLocks/>
          </p:cNvCxnSpPr>
          <p:nvPr/>
        </p:nvCxnSpPr>
        <p:spPr>
          <a:xfrm flipV="1">
            <a:off x="8573060" y="3620555"/>
            <a:ext cx="2115111" cy="8930"/>
          </a:xfrm>
          <a:prstGeom prst="line">
            <a:avLst/>
          </a:prstGeom>
        </p:spPr>
        <p:style>
          <a:lnRef idx="2">
            <a:schemeClr val="dk1"/>
          </a:lnRef>
          <a:fillRef idx="0">
            <a:schemeClr val="dk1"/>
          </a:fillRef>
          <a:effectRef idx="1">
            <a:schemeClr val="dk1"/>
          </a:effectRef>
          <a:fontRef idx="minor">
            <a:schemeClr val="tx1"/>
          </a:fontRef>
        </p:style>
      </p:cxnSp>
      <p:sp>
        <p:nvSpPr>
          <p:cNvPr id="22" name="CuadroTexto 21">
            <a:extLst>
              <a:ext uri="{FF2B5EF4-FFF2-40B4-BE49-F238E27FC236}">
                <a16:creationId xmlns:a16="http://schemas.microsoft.com/office/drawing/2014/main" id="{B172BB75-C354-9F7C-4EB8-1D46326C1E3D}"/>
              </a:ext>
            </a:extLst>
          </p:cNvPr>
          <p:cNvSpPr txBox="1"/>
          <p:nvPr/>
        </p:nvSpPr>
        <p:spPr>
          <a:xfrm>
            <a:off x="7723231" y="3640840"/>
            <a:ext cx="3814763" cy="830997"/>
          </a:xfrm>
          <a:prstGeom prst="rect">
            <a:avLst/>
          </a:prstGeom>
          <a:noFill/>
        </p:spPr>
        <p:txBody>
          <a:bodyPr wrap="square">
            <a:spAutoFit/>
          </a:bodyPr>
          <a:lstStyle/>
          <a:p>
            <a:pPr algn="ctr"/>
            <a:r>
              <a:rPr lang="en-US" sz="1600" b="1" dirty="0">
                <a:effectLst/>
                <a:latin typeface="Calibri" panose="020F0502020204030204" pitchFamily="34" charset="0"/>
                <a:ea typeface="Calibri" panose="020F0502020204030204" pitchFamily="34" charset="0"/>
              </a:rPr>
              <a:t>WES </a:t>
            </a:r>
            <a:r>
              <a:rPr lang="en-US" sz="1600" dirty="0">
                <a:effectLst/>
                <a:latin typeface="Calibri" panose="020F0502020204030204" pitchFamily="34" charset="0"/>
                <a:ea typeface="Calibri" panose="020F0502020204030204" pitchFamily="34" charset="0"/>
              </a:rPr>
              <a:t>(all patients)</a:t>
            </a:r>
            <a:endParaRPr lang="en-US" sz="1600" b="1" dirty="0">
              <a:effectLst/>
              <a:latin typeface="Calibri" panose="020F0502020204030204" pitchFamily="34" charset="0"/>
              <a:ea typeface="Calibri" panose="020F0502020204030204" pitchFamily="34" charset="0"/>
            </a:endParaRPr>
          </a:p>
          <a:p>
            <a:pPr algn="ctr"/>
            <a:r>
              <a:rPr lang="en-US" sz="1600" dirty="0">
                <a:effectLst/>
                <a:latin typeface="Calibri" panose="020F0502020204030204" pitchFamily="34" charset="0"/>
                <a:ea typeface="Calibri" panose="020F0502020204030204" pitchFamily="34" charset="0"/>
              </a:rPr>
              <a:t>Genomic DNA (genomic variants) + Tumor level if possible (somatic variants) </a:t>
            </a:r>
          </a:p>
        </p:txBody>
      </p:sp>
      <p:cxnSp>
        <p:nvCxnSpPr>
          <p:cNvPr id="23" name="Conector recto 22">
            <a:extLst>
              <a:ext uri="{FF2B5EF4-FFF2-40B4-BE49-F238E27FC236}">
                <a16:creationId xmlns:a16="http://schemas.microsoft.com/office/drawing/2014/main" id="{CF49842C-BCD0-065A-159B-F61517E44EE5}"/>
              </a:ext>
            </a:extLst>
          </p:cNvPr>
          <p:cNvCxnSpPr>
            <a:cxnSpLocks/>
          </p:cNvCxnSpPr>
          <p:nvPr/>
        </p:nvCxnSpPr>
        <p:spPr>
          <a:xfrm flipV="1">
            <a:off x="8573056" y="4545058"/>
            <a:ext cx="2115111" cy="8930"/>
          </a:xfrm>
          <a:prstGeom prst="line">
            <a:avLst/>
          </a:prstGeom>
        </p:spPr>
        <p:style>
          <a:lnRef idx="2">
            <a:schemeClr val="dk1"/>
          </a:lnRef>
          <a:fillRef idx="0">
            <a:schemeClr val="dk1"/>
          </a:fillRef>
          <a:effectRef idx="1">
            <a:schemeClr val="dk1"/>
          </a:effectRef>
          <a:fontRef idx="minor">
            <a:schemeClr val="tx1"/>
          </a:fontRef>
        </p:style>
      </p:cxnSp>
      <p:sp>
        <p:nvSpPr>
          <p:cNvPr id="24" name="CuadroTexto 23">
            <a:extLst>
              <a:ext uri="{FF2B5EF4-FFF2-40B4-BE49-F238E27FC236}">
                <a16:creationId xmlns:a16="http://schemas.microsoft.com/office/drawing/2014/main" id="{FB70697B-0033-54F2-095B-AEF006020960}"/>
              </a:ext>
            </a:extLst>
          </p:cNvPr>
          <p:cNvSpPr txBox="1"/>
          <p:nvPr/>
        </p:nvSpPr>
        <p:spPr>
          <a:xfrm>
            <a:off x="8573055" y="4714115"/>
            <a:ext cx="2115111" cy="1569660"/>
          </a:xfrm>
          <a:prstGeom prst="rect">
            <a:avLst/>
          </a:prstGeom>
          <a:noFill/>
        </p:spPr>
        <p:txBody>
          <a:bodyPr wrap="square">
            <a:spAutoFit/>
          </a:bodyPr>
          <a:lstStyle/>
          <a:p>
            <a:pPr algn="ctr"/>
            <a:r>
              <a:rPr lang="en-US" sz="1600" dirty="0">
                <a:latin typeface="Calibri" panose="020F0502020204030204" pitchFamily="34" charset="0"/>
              </a:rPr>
              <a:t>Variants Selection and Analysis (“PID associated genes”)</a:t>
            </a:r>
          </a:p>
          <a:p>
            <a:pPr algn="ctr"/>
            <a:r>
              <a:rPr lang="en-US" sz="1600" dirty="0">
                <a:latin typeface="Calibri" panose="020F0502020204030204" pitchFamily="34" charset="0"/>
              </a:rPr>
              <a:t>+</a:t>
            </a:r>
          </a:p>
          <a:p>
            <a:pPr algn="ctr"/>
            <a:r>
              <a:rPr lang="en-US" sz="1600" dirty="0">
                <a:latin typeface="Calibri" panose="020F0502020204030204" pitchFamily="34" charset="0"/>
              </a:rPr>
              <a:t>Functional Variant Validation</a:t>
            </a:r>
            <a:endParaRPr lang="en-US" sz="1600" dirty="0">
              <a:effectLst/>
              <a:latin typeface="Calibri" panose="020F0502020204030204" pitchFamily="34" charset="0"/>
              <a:ea typeface="Calibri" panose="020F0502020204030204" pitchFamily="34" charset="0"/>
            </a:endParaRPr>
          </a:p>
        </p:txBody>
      </p:sp>
      <p:sp>
        <p:nvSpPr>
          <p:cNvPr id="25" name="CuadroTexto 24">
            <a:extLst>
              <a:ext uri="{FF2B5EF4-FFF2-40B4-BE49-F238E27FC236}">
                <a16:creationId xmlns:a16="http://schemas.microsoft.com/office/drawing/2014/main" id="{99297584-D318-D53F-972C-495C9815FE01}"/>
              </a:ext>
            </a:extLst>
          </p:cNvPr>
          <p:cNvSpPr txBox="1"/>
          <p:nvPr/>
        </p:nvSpPr>
        <p:spPr>
          <a:xfrm>
            <a:off x="203531" y="4327256"/>
            <a:ext cx="7699498" cy="1930631"/>
          </a:xfrm>
          <a:prstGeom prst="rect">
            <a:avLst/>
          </a:prstGeom>
          <a:solidFill>
            <a:srgbClr val="FFC000">
              <a:alpha val="14902"/>
            </a:srgbClr>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s-ES"/>
            </a:defPPr>
            <a:lvl1pPr algn="ct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
            <a:r>
              <a:rPr lang="en-US" sz="1700" b="1" dirty="0">
                <a:solidFill>
                  <a:schemeClr val="tx1"/>
                </a:solidFill>
                <a:latin typeface="Arial" panose="020B0604020202020204" pitchFamily="34" charset="0"/>
                <a:cs typeface="Arial" panose="020B0604020202020204" pitchFamily="34" charset="0"/>
              </a:rPr>
              <a:t>Aim: </a:t>
            </a:r>
          </a:p>
          <a:p>
            <a:pPr marL="285750" indent="-285750" algn="just">
              <a:buFont typeface="Arial" panose="020B0604020202020204" pitchFamily="34" charset="0"/>
              <a:buChar char="•"/>
            </a:pPr>
            <a:r>
              <a:rPr lang="en-US" sz="1700" dirty="0">
                <a:solidFill>
                  <a:schemeClr val="tx1"/>
                </a:solidFill>
                <a:latin typeface="Arial" panose="020B0604020202020204" pitchFamily="34" charset="0"/>
                <a:cs typeface="Arial" panose="020B0604020202020204" pitchFamily="34" charset="0"/>
              </a:rPr>
              <a:t>To verify the results obtained in the pilot study.</a:t>
            </a:r>
          </a:p>
          <a:p>
            <a:pPr marL="285750" indent="-285750" algn="just">
              <a:buFont typeface="Arial" panose="020B0604020202020204" pitchFamily="34" charset="0"/>
              <a:buChar char="•"/>
            </a:pPr>
            <a:r>
              <a:rPr lang="en-US" sz="1700" dirty="0">
                <a:solidFill>
                  <a:schemeClr val="tx1"/>
                </a:solidFill>
                <a:latin typeface="Arial" panose="020B0604020202020204" pitchFamily="34" charset="0"/>
                <a:cs typeface="Arial" panose="020B0604020202020204" pitchFamily="34" charset="0"/>
              </a:rPr>
              <a:t>To define distinct clinical and immunological patterns in patients with underlying PIDs underlying the B-CLPD cohort. </a:t>
            </a:r>
          </a:p>
          <a:p>
            <a:pPr marL="285750" indent="-285750" algn="just">
              <a:buFont typeface="Arial" panose="020B0604020202020204" pitchFamily="34" charset="0"/>
              <a:buChar char="•"/>
            </a:pPr>
            <a:r>
              <a:rPr lang="en-US" sz="1700" dirty="0">
                <a:solidFill>
                  <a:schemeClr val="tx1"/>
                </a:solidFill>
                <a:latin typeface="Arial" panose="020B0604020202020204" pitchFamily="34" charset="0"/>
                <a:cs typeface="Arial" panose="020B0604020202020204" pitchFamily="34" charset="0"/>
              </a:rPr>
              <a:t>To set a new standard for early, precise diagnosis and intervention, ultimately enhancing patient outcomes and quality of life on a global scale.</a:t>
            </a:r>
          </a:p>
          <a:p>
            <a:pPr marL="285750" indent="-285750" algn="just">
              <a:buFont typeface="Arial" panose="020B0604020202020204" pitchFamily="34" charset="0"/>
              <a:buChar char="•"/>
            </a:pPr>
            <a:r>
              <a:rPr lang="en-US" sz="1700" dirty="0">
                <a:solidFill>
                  <a:schemeClr val="tx1"/>
                </a:solidFill>
                <a:latin typeface="Arial" panose="020B0604020202020204" pitchFamily="34" charset="0"/>
                <a:cs typeface="Arial" panose="020B0604020202020204" pitchFamily="34" charset="0"/>
              </a:rPr>
              <a:t>To bring us closer to personalized medicine.</a:t>
            </a:r>
          </a:p>
        </p:txBody>
      </p:sp>
      <p:sp>
        <p:nvSpPr>
          <p:cNvPr id="26" name="Rectángulo 25">
            <a:extLst>
              <a:ext uri="{FF2B5EF4-FFF2-40B4-BE49-F238E27FC236}">
                <a16:creationId xmlns:a16="http://schemas.microsoft.com/office/drawing/2014/main" id="{9739F5E4-4FA2-12CD-FD81-D0EC31397E2E}"/>
              </a:ext>
            </a:extLst>
          </p:cNvPr>
          <p:cNvSpPr/>
          <p:nvPr/>
        </p:nvSpPr>
        <p:spPr>
          <a:xfrm>
            <a:off x="10586912" y="5361056"/>
            <a:ext cx="1537237" cy="540956"/>
          </a:xfrm>
          <a:prstGeom prst="rect">
            <a:avLst/>
          </a:prstGeom>
          <a:solidFill>
            <a:srgbClr val="FFC000">
              <a:alpha val="14902"/>
            </a:srgbClr>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600" b="1" dirty="0">
                <a:solidFill>
                  <a:schemeClr val="tx1"/>
                </a:solidFill>
                <a:latin typeface="Arial" panose="020B0604020202020204" pitchFamily="34" charset="0"/>
                <a:cs typeface="Arial" panose="020B0604020202020204" pitchFamily="34" charset="0"/>
              </a:rPr>
              <a:t>Genetic </a:t>
            </a:r>
            <a:r>
              <a:rPr lang="en-GB" sz="1600" b="1" dirty="0" err="1">
                <a:solidFill>
                  <a:schemeClr val="tx1"/>
                </a:solidFill>
                <a:latin typeface="Arial" panose="020B0604020202020204" pitchFamily="34" charset="0"/>
                <a:cs typeface="Arial" panose="020B0604020202020204" pitchFamily="34" charset="0"/>
              </a:rPr>
              <a:t>counseling</a:t>
            </a:r>
            <a:endParaRPr lang="en-GB" sz="1600" b="1" dirty="0">
              <a:solidFill>
                <a:schemeClr val="tx1"/>
              </a:solidFill>
              <a:latin typeface="Arial" panose="020B0604020202020204" pitchFamily="34" charset="0"/>
              <a:cs typeface="Arial" panose="020B0604020202020204" pitchFamily="34" charset="0"/>
            </a:endParaRPr>
          </a:p>
        </p:txBody>
      </p:sp>
      <p:sp>
        <p:nvSpPr>
          <p:cNvPr id="27" name="Title 1">
            <a:extLst>
              <a:ext uri="{FF2B5EF4-FFF2-40B4-BE49-F238E27FC236}">
                <a16:creationId xmlns:a16="http://schemas.microsoft.com/office/drawing/2014/main" id="{63F03C82-8B59-17F6-B09A-F6DCC767EC3E}"/>
              </a:ext>
            </a:extLst>
          </p:cNvPr>
          <p:cNvSpPr txBox="1">
            <a:spLocks/>
          </p:cNvSpPr>
          <p:nvPr/>
        </p:nvSpPr>
        <p:spPr>
          <a:xfrm>
            <a:off x="2986087" y="87620"/>
            <a:ext cx="9138062" cy="880588"/>
          </a:xfrm>
          <a:prstGeom prst="rect">
            <a:avLst/>
          </a:prstGeom>
        </p:spPr>
        <p:txBody>
          <a:bodyPr vert="horz" lIns="91440" tIns="45720" rIns="91440" bIns="45720" rtlCol="0" anchor="ctr">
            <a:noAutofit/>
          </a:bodyPr>
          <a:lstStyle>
            <a:defPPr>
              <a:defRPr lang="pt-PT"/>
            </a:defPPr>
            <a:lvl1pPr>
              <a:lnSpc>
                <a:spcPct val="90000"/>
              </a:lnSpc>
              <a:spcBef>
                <a:spcPct val="0"/>
              </a:spcBef>
              <a:defRPr sz="3600" b="1">
                <a:latin typeface="Arial" panose="020B0604020202020204" pitchFamily="34" charset="0"/>
                <a:ea typeface="+mj-ea"/>
                <a:cs typeface="Arial" panose="020B0604020202020204" pitchFamily="34" charset="0"/>
              </a:defRPr>
            </a:lvl1pPr>
          </a:lstStyle>
          <a:p>
            <a:pPr algn="ctr"/>
            <a:r>
              <a:rPr lang="en-GB" sz="2800" dirty="0"/>
              <a:t>MULTICENTRIC STUDY: B-LINK</a:t>
            </a:r>
            <a:endParaRPr lang="en-US" sz="2800" dirty="0"/>
          </a:p>
        </p:txBody>
      </p:sp>
    </p:spTree>
    <p:extLst>
      <p:ext uri="{BB962C8B-B14F-4D97-AF65-F5344CB8AC3E}">
        <p14:creationId xmlns:p14="http://schemas.microsoft.com/office/powerpoint/2010/main" val="924213165"/>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contenido 3">
            <a:extLst>
              <a:ext uri="{FF2B5EF4-FFF2-40B4-BE49-F238E27FC236}">
                <a16:creationId xmlns:a16="http://schemas.microsoft.com/office/drawing/2014/main" id="{E1780E09-010C-0D93-3381-0932E821ABD7}"/>
              </a:ext>
            </a:extLst>
          </p:cNvPr>
          <p:cNvSpPr txBox="1">
            <a:spLocks/>
          </p:cNvSpPr>
          <p:nvPr/>
        </p:nvSpPr>
        <p:spPr>
          <a:xfrm>
            <a:off x="521506" y="1862458"/>
            <a:ext cx="11333795" cy="4461496"/>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50000"/>
                    <a:lumOff val="50000"/>
                  </a:schemeClr>
                </a:solidFill>
                <a:latin typeface="Arial" panose="020B0604020202020204" pitchFamily="34" charset="0"/>
                <a:ea typeface="+mn-ea"/>
                <a:cs typeface="Arial" panose="020B0604020202020204" pitchFamily="34" charset="0"/>
              </a:defRPr>
            </a:lvl1pPr>
            <a:lvl2pPr marL="0" indent="-108000" algn="l" defTabSz="914400" rtl="0" eaLnBrk="1" latinLnBrk="0" hangingPunct="1">
              <a:lnSpc>
                <a:spcPct val="90000"/>
              </a:lnSpc>
              <a:spcBef>
                <a:spcPts val="500"/>
              </a:spcBef>
              <a:buFont typeface="Arial" panose="020B0604020202020204" pitchFamily="34" charset="0"/>
              <a:buChar char="•"/>
              <a:defRPr sz="1600" kern="1200">
                <a:solidFill>
                  <a:schemeClr val="tx1">
                    <a:lumMod val="50000"/>
                    <a:lumOff val="50000"/>
                  </a:schemeClr>
                </a:solidFill>
                <a:latin typeface="Arial" panose="020B0604020202020204" pitchFamily="34" charset="0"/>
                <a:ea typeface="+mn-ea"/>
                <a:cs typeface="Arial" panose="020B0604020202020204" pitchFamily="34" charset="0"/>
              </a:defRPr>
            </a:lvl2pPr>
            <a:lvl3pPr marL="216000" indent="-108000" algn="l" defTabSz="914400" rtl="0" eaLnBrk="1" latinLnBrk="0" hangingPunct="1">
              <a:lnSpc>
                <a:spcPct val="90000"/>
              </a:lnSpc>
              <a:spcBef>
                <a:spcPts val="500"/>
              </a:spcBef>
              <a:buFont typeface="Arial" panose="020B0604020202020204" pitchFamily="34" charset="0"/>
              <a:buChar char="•"/>
              <a:defRPr sz="1600" kern="1200">
                <a:solidFill>
                  <a:schemeClr val="tx1">
                    <a:lumMod val="50000"/>
                    <a:lumOff val="50000"/>
                  </a:schemeClr>
                </a:solidFill>
                <a:latin typeface="Arial" panose="020B0604020202020204" pitchFamily="34" charset="0"/>
                <a:ea typeface="+mn-ea"/>
                <a:cs typeface="Arial" panose="020B0604020202020204" pitchFamily="34" charset="0"/>
              </a:defRPr>
            </a:lvl3pPr>
            <a:lvl4pPr marL="324000" indent="-108000" algn="l" defTabSz="914400" rtl="0" eaLnBrk="1" latinLnBrk="0" hangingPunct="1">
              <a:lnSpc>
                <a:spcPct val="90000"/>
              </a:lnSpc>
              <a:spcBef>
                <a:spcPts val="500"/>
              </a:spcBef>
              <a:buFont typeface="Arial" panose="020B0604020202020204" pitchFamily="34" charset="0"/>
              <a:buChar char="•"/>
              <a:defRPr sz="1600" kern="1200">
                <a:solidFill>
                  <a:schemeClr val="tx1">
                    <a:lumMod val="50000"/>
                    <a:lumOff val="50000"/>
                  </a:schemeClr>
                </a:solidFill>
                <a:latin typeface="Arial" panose="020B0604020202020204" pitchFamily="34" charset="0"/>
                <a:ea typeface="+mn-ea"/>
                <a:cs typeface="Arial" panose="020B0604020202020204" pitchFamily="34" charset="0"/>
              </a:defRPr>
            </a:lvl4pPr>
            <a:lvl5pPr marL="432000" indent="-108000" algn="l" defTabSz="914400" rtl="0" eaLnBrk="1" latinLnBrk="0" hangingPunct="1">
              <a:lnSpc>
                <a:spcPct val="90000"/>
              </a:lnSpc>
              <a:spcBef>
                <a:spcPts val="500"/>
              </a:spcBef>
              <a:buFont typeface="Arial" panose="020B0604020202020204" pitchFamily="34" charset="0"/>
              <a:buChar char="•"/>
              <a:defRPr sz="1600" kern="1200">
                <a:solidFill>
                  <a:schemeClr val="tx1">
                    <a:lumMod val="50000"/>
                    <a:lumOff val="50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buFont typeface="Arial" panose="020B0604020202020204" pitchFamily="34" charset="0"/>
              <a:buChar char="•"/>
            </a:pPr>
            <a:r>
              <a:rPr lang="en-US" sz="2000" dirty="0">
                <a:solidFill>
                  <a:schemeClr val="tx1"/>
                </a:solidFill>
              </a:rPr>
              <a:t>Importance of a </a:t>
            </a:r>
            <a:r>
              <a:rPr lang="en-US" sz="2000" b="1" dirty="0">
                <a:solidFill>
                  <a:schemeClr val="tx1"/>
                </a:solidFill>
              </a:rPr>
              <a:t>Multidisciplinary Unit</a:t>
            </a:r>
          </a:p>
          <a:p>
            <a:pPr marL="342900" indent="-342900">
              <a:buFont typeface="Arial" panose="020B0604020202020204" pitchFamily="34" charset="0"/>
              <a:buChar char="•"/>
            </a:pPr>
            <a:r>
              <a:rPr lang="en-US" sz="2000" dirty="0">
                <a:solidFill>
                  <a:schemeClr val="tx1"/>
                </a:solidFill>
              </a:rPr>
              <a:t>The clinical relevance of an </a:t>
            </a:r>
            <a:r>
              <a:rPr lang="en-US" sz="2000" b="1" dirty="0">
                <a:solidFill>
                  <a:schemeClr val="tx1"/>
                </a:solidFill>
              </a:rPr>
              <a:t>adequate assessment and classification of the immunodeficiency at B-CLPD diagnosis</a:t>
            </a:r>
            <a:r>
              <a:rPr lang="en-US" sz="2000" dirty="0">
                <a:solidFill>
                  <a:schemeClr val="tx1"/>
                </a:solidFill>
              </a:rPr>
              <a:t>.</a:t>
            </a:r>
          </a:p>
          <a:p>
            <a:pPr marL="342900" indent="-342900">
              <a:buFont typeface="Arial" panose="020B0604020202020204" pitchFamily="34" charset="0"/>
              <a:buChar char="•"/>
            </a:pPr>
            <a:r>
              <a:rPr lang="en-US" sz="2000" dirty="0">
                <a:solidFill>
                  <a:schemeClr val="tx1"/>
                </a:solidFill>
              </a:rPr>
              <a:t>The challenges in diagnosing primary versus secondary immunodeficiency and the importance of early recognition.</a:t>
            </a:r>
          </a:p>
          <a:p>
            <a:pPr marL="342900" indent="-342900">
              <a:buFont typeface="Arial" panose="020B0604020202020204" pitchFamily="34" charset="0"/>
              <a:buChar char="•"/>
            </a:pPr>
            <a:r>
              <a:rPr lang="en-US" sz="2000" dirty="0">
                <a:solidFill>
                  <a:schemeClr val="tx1"/>
                </a:solidFill>
              </a:rPr>
              <a:t>Need to refine the pathogenicity classification of variants, improve functional assessment, and optimize therapy selection </a:t>
            </a:r>
          </a:p>
          <a:p>
            <a:pPr marL="342900" indent="-342900">
              <a:buFont typeface="Arial" panose="020B0604020202020204" pitchFamily="34" charset="0"/>
              <a:buChar char="•"/>
            </a:pPr>
            <a:r>
              <a:rPr lang="en-US" sz="2000" dirty="0">
                <a:solidFill>
                  <a:schemeClr val="tx1"/>
                </a:solidFill>
              </a:rPr>
              <a:t>Preliminary results in molecular diagnostics not only represent an improvement in protocols but could also lead to a revolution in cancer management.</a:t>
            </a:r>
          </a:p>
          <a:p>
            <a:pPr marL="342900" indent="-342900">
              <a:buFont typeface="Arial" panose="020B0604020202020204" pitchFamily="34" charset="0"/>
              <a:buChar char="•"/>
            </a:pPr>
            <a:r>
              <a:rPr lang="en-US" sz="2000" dirty="0">
                <a:solidFill>
                  <a:schemeClr val="tx1"/>
                </a:solidFill>
              </a:rPr>
              <a:t>Personalized treatment must go hand in hand with </a:t>
            </a:r>
            <a:r>
              <a:rPr lang="en-US" sz="2000" b="1" dirty="0">
                <a:solidFill>
                  <a:schemeClr val="tx1"/>
                </a:solidFill>
              </a:rPr>
              <a:t>education and support</a:t>
            </a:r>
            <a:r>
              <a:rPr lang="en-US" sz="2000" dirty="0">
                <a:solidFill>
                  <a:schemeClr val="tx1"/>
                </a:solidFill>
              </a:rPr>
              <a:t>, so that the patient understands their process and actively participates in their own health.</a:t>
            </a:r>
          </a:p>
        </p:txBody>
      </p:sp>
    </p:spTree>
    <p:extLst>
      <p:ext uri="{BB962C8B-B14F-4D97-AF65-F5344CB8AC3E}">
        <p14:creationId xmlns:p14="http://schemas.microsoft.com/office/powerpoint/2010/main" val="1433727399"/>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38C162-0C95-2294-1636-346A5FE078A3}"/>
            </a:ext>
          </a:extLst>
        </p:cNvPr>
        <p:cNvGrpSpPr/>
        <p:nvPr/>
      </p:nvGrpSpPr>
      <p:grpSpPr>
        <a:xfrm>
          <a:off x="0" y="0"/>
          <a:ext cx="0" cy="0"/>
          <a:chOff x="0" y="0"/>
          <a:chExt cx="0" cy="0"/>
        </a:xfrm>
      </p:grpSpPr>
      <p:pic>
        <p:nvPicPr>
          <p:cNvPr id="5" name="Marcador de Posição de Conteúdo 4">
            <a:extLst>
              <a:ext uri="{FF2B5EF4-FFF2-40B4-BE49-F238E27FC236}">
                <a16:creationId xmlns:a16="http://schemas.microsoft.com/office/drawing/2014/main" id="{E54469C4-F66B-9B04-4D6B-66FE4ED16037}"/>
              </a:ext>
            </a:extLst>
          </p:cNvPr>
          <p:cNvPicPr>
            <a:picLocks noGrp="1" noChangeAspect="1"/>
          </p:cNvPicPr>
          <p:nvPr>
            <p:ph idx="1"/>
          </p:nvPr>
        </p:nvPicPr>
        <p:blipFill>
          <a:blip r:embed="rId2"/>
          <a:srcRect/>
          <a:stretch/>
        </p:blipFill>
        <p:spPr>
          <a:xfrm>
            <a:off x="0" y="0"/>
            <a:ext cx="12192000" cy="6858000"/>
          </a:xfrm>
        </p:spPr>
      </p:pic>
      <p:pic>
        <p:nvPicPr>
          <p:cNvPr id="2" name="Content Placeholder 5" descr="A group of people in white lab coats&#10;&#10;Description automatically generated">
            <a:extLst>
              <a:ext uri="{FF2B5EF4-FFF2-40B4-BE49-F238E27FC236}">
                <a16:creationId xmlns:a16="http://schemas.microsoft.com/office/drawing/2014/main" id="{4AA9B765-3AF6-BFA8-4100-607B93B16385}"/>
              </a:ext>
            </a:extLst>
          </p:cNvPr>
          <p:cNvPicPr>
            <a:picLocks noChangeAspect="1"/>
          </p:cNvPicPr>
          <p:nvPr/>
        </p:nvPicPr>
        <p:blipFill rotWithShape="1">
          <a:blip r:embed="rId3"/>
          <a:srcRect l="2527" t="7486" r="4959"/>
          <a:stretch/>
        </p:blipFill>
        <p:spPr>
          <a:xfrm>
            <a:off x="3111644" y="1184432"/>
            <a:ext cx="6456900" cy="3623929"/>
          </a:xfrm>
          <a:prstGeom prst="rect">
            <a:avLst/>
          </a:prstGeom>
        </p:spPr>
      </p:pic>
      <p:sp>
        <p:nvSpPr>
          <p:cNvPr id="3" name="CuadroTexto 2">
            <a:extLst>
              <a:ext uri="{FF2B5EF4-FFF2-40B4-BE49-F238E27FC236}">
                <a16:creationId xmlns:a16="http://schemas.microsoft.com/office/drawing/2014/main" id="{CB04B912-50BA-9439-2B09-B04044390104}"/>
              </a:ext>
            </a:extLst>
          </p:cNvPr>
          <p:cNvSpPr txBox="1"/>
          <p:nvPr/>
        </p:nvSpPr>
        <p:spPr>
          <a:xfrm>
            <a:off x="5366657" y="5007429"/>
            <a:ext cx="4484914" cy="954107"/>
          </a:xfrm>
          <a:prstGeom prst="rect">
            <a:avLst/>
          </a:prstGeom>
          <a:noFill/>
        </p:spPr>
        <p:txBody>
          <a:bodyPr wrap="square" rtlCol="0">
            <a:spAutoFit/>
          </a:bodyPr>
          <a:lstStyle/>
          <a:p>
            <a:r>
              <a:rPr lang="es-ES" sz="2800" b="1" dirty="0" err="1">
                <a:latin typeface="Arial" panose="020B0604020202020204" pitchFamily="34" charset="0"/>
                <a:cs typeface="Arial" panose="020B0604020202020204" pitchFamily="34" charset="0"/>
              </a:rPr>
              <a:t>Thank</a:t>
            </a:r>
            <a:r>
              <a:rPr lang="es-ES" sz="2800" b="1" dirty="0">
                <a:latin typeface="Arial" panose="020B0604020202020204" pitchFamily="34" charset="0"/>
                <a:cs typeface="Arial" panose="020B0604020202020204" pitchFamily="34" charset="0"/>
              </a:rPr>
              <a:t> </a:t>
            </a:r>
            <a:r>
              <a:rPr lang="es-ES" sz="2800" b="1" dirty="0" err="1">
                <a:latin typeface="Arial" panose="020B0604020202020204" pitchFamily="34" charset="0"/>
                <a:cs typeface="Arial" panose="020B0604020202020204" pitchFamily="34" charset="0"/>
              </a:rPr>
              <a:t>you</a:t>
            </a:r>
            <a:r>
              <a:rPr lang="es-ES" sz="2800" b="1" dirty="0">
                <a:latin typeface="Arial" panose="020B0604020202020204" pitchFamily="34" charset="0"/>
                <a:cs typeface="Arial" panose="020B0604020202020204" pitchFamily="34" charset="0"/>
              </a:rPr>
              <a:t> </a:t>
            </a:r>
            <a:r>
              <a:rPr lang="es-ES" sz="2800" b="1" dirty="0" err="1">
                <a:latin typeface="Arial" panose="020B0604020202020204" pitchFamily="34" charset="0"/>
                <a:cs typeface="Arial" panose="020B0604020202020204" pitchFamily="34" charset="0"/>
              </a:rPr>
              <a:t>for</a:t>
            </a:r>
            <a:r>
              <a:rPr lang="es-ES" sz="2800" b="1" dirty="0">
                <a:latin typeface="Arial" panose="020B0604020202020204" pitchFamily="34" charset="0"/>
                <a:cs typeface="Arial" panose="020B0604020202020204" pitchFamily="34" charset="0"/>
              </a:rPr>
              <a:t> </a:t>
            </a:r>
            <a:r>
              <a:rPr lang="es-ES" sz="2800" b="1" dirty="0" err="1">
                <a:latin typeface="Arial" panose="020B0604020202020204" pitchFamily="34" charset="0"/>
                <a:cs typeface="Arial" panose="020B0604020202020204" pitchFamily="34" charset="0"/>
              </a:rPr>
              <a:t>your</a:t>
            </a:r>
            <a:r>
              <a:rPr lang="es-ES" sz="2800" b="1" dirty="0">
                <a:latin typeface="Arial" panose="020B0604020202020204" pitchFamily="34" charset="0"/>
                <a:cs typeface="Arial" panose="020B0604020202020204" pitchFamily="34" charset="0"/>
              </a:rPr>
              <a:t> </a:t>
            </a:r>
            <a:r>
              <a:rPr lang="es-ES" sz="2800" b="1" dirty="0" err="1">
                <a:latin typeface="Arial" panose="020B0604020202020204" pitchFamily="34" charset="0"/>
                <a:cs typeface="Arial" panose="020B0604020202020204" pitchFamily="34" charset="0"/>
              </a:rPr>
              <a:t>attention</a:t>
            </a:r>
            <a:r>
              <a:rPr lang="es-ES" sz="2800" b="1" dirty="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3719455942"/>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74B1BD-99BD-8626-6504-3D4E1D7C700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55322BD-8930-0AAD-E7BE-058DA5577C01}"/>
              </a:ext>
            </a:extLst>
          </p:cNvPr>
          <p:cNvSpPr>
            <a:spLocks noGrp="1"/>
          </p:cNvSpPr>
          <p:nvPr>
            <p:ph type="ctrTitle"/>
          </p:nvPr>
        </p:nvSpPr>
        <p:spPr>
          <a:xfrm>
            <a:off x="4857471" y="1453896"/>
            <a:ext cx="6179765" cy="2050838"/>
          </a:xfrm>
        </p:spPr>
        <p:txBody>
          <a:bodyPr>
            <a:normAutofit/>
          </a:bodyPr>
          <a:lstStyle/>
          <a:p>
            <a:r>
              <a:rPr lang="en-GB" dirty="0"/>
              <a:t>Discussion: </a:t>
            </a:r>
            <a:br>
              <a:rPr lang="en-GB" dirty="0"/>
            </a:br>
            <a:r>
              <a:rPr lang="en-GB" dirty="0"/>
              <a:t>Regional Collaboration to Improve Diagnostic Access and Reimbursement</a:t>
            </a:r>
          </a:p>
        </p:txBody>
      </p:sp>
      <p:sp>
        <p:nvSpPr>
          <p:cNvPr id="3" name="Subtitle 2">
            <a:extLst>
              <a:ext uri="{FF2B5EF4-FFF2-40B4-BE49-F238E27FC236}">
                <a16:creationId xmlns:a16="http://schemas.microsoft.com/office/drawing/2014/main" id="{557AE170-788C-8D4B-B97D-53B41E7C5886}"/>
              </a:ext>
            </a:extLst>
          </p:cNvPr>
          <p:cNvSpPr>
            <a:spLocks noGrp="1"/>
          </p:cNvSpPr>
          <p:nvPr>
            <p:ph type="subTitle" idx="1"/>
          </p:nvPr>
        </p:nvSpPr>
        <p:spPr>
          <a:xfrm>
            <a:off x="4857470" y="3714691"/>
            <a:ext cx="6179765" cy="2337765"/>
          </a:xfrm>
        </p:spPr>
        <p:txBody>
          <a:bodyPr>
            <a:normAutofit fontScale="92500" lnSpcReduction="10000"/>
          </a:bodyPr>
          <a:lstStyle/>
          <a:p>
            <a:r>
              <a:rPr lang="pt-PT" dirty="0" err="1"/>
              <a:t>Panel</a:t>
            </a:r>
            <a:r>
              <a:rPr lang="pt-PT" dirty="0"/>
              <a:t>: </a:t>
            </a:r>
            <a:r>
              <a:rPr lang="en-GB" i="1" dirty="0"/>
              <a:t>Iqbal Hossain</a:t>
            </a:r>
          </a:p>
          <a:p>
            <a:r>
              <a:rPr lang="en-GB" i="1" dirty="0"/>
              <a:t>Lenny Susanti</a:t>
            </a:r>
          </a:p>
          <a:p>
            <a:r>
              <a:rPr lang="en-GB" i="1" dirty="0"/>
              <a:t>Prof Hirokazu Kanegane</a:t>
            </a:r>
          </a:p>
          <a:p>
            <a:r>
              <a:rPr lang="en-GB" i="1" dirty="0"/>
              <a:t>Bruce Lim</a:t>
            </a:r>
          </a:p>
          <a:p>
            <a:r>
              <a:rPr lang="en-GB" i="1" dirty="0"/>
              <a:t>Dr Nizar Mahlaoui</a:t>
            </a:r>
          </a:p>
          <a:p>
            <a:r>
              <a:rPr lang="en-GB" i="1" dirty="0"/>
              <a:t>Prof Silvia Sánchez Ramón</a:t>
            </a:r>
          </a:p>
        </p:txBody>
      </p:sp>
    </p:spTree>
    <p:extLst>
      <p:ext uri="{BB962C8B-B14F-4D97-AF65-F5344CB8AC3E}">
        <p14:creationId xmlns:p14="http://schemas.microsoft.com/office/powerpoint/2010/main" val="2438864724"/>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ítulo 2">
            <a:extLst>
              <a:ext uri="{FF2B5EF4-FFF2-40B4-BE49-F238E27FC236}">
                <a16:creationId xmlns:a16="http://schemas.microsoft.com/office/drawing/2014/main" id="{5CC779CE-4744-B30C-D99A-2D5AFBA08843}"/>
              </a:ext>
            </a:extLst>
          </p:cNvPr>
          <p:cNvSpPr txBox="1">
            <a:spLocks/>
          </p:cNvSpPr>
          <p:nvPr/>
        </p:nvSpPr>
        <p:spPr>
          <a:xfrm>
            <a:off x="467857" y="1683516"/>
            <a:ext cx="11256286" cy="3816512"/>
          </a:xfrm>
          <a:prstGeom prst="rect">
            <a:avLst/>
          </a:prstGeom>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50000"/>
                    <a:lumOff val="50000"/>
                  </a:schemeClr>
                </a:solidFill>
                <a:latin typeface="Arial" panose="020B0604020202020204" pitchFamily="34" charset="0"/>
                <a:ea typeface="+mn-ea"/>
                <a:cs typeface="Arial" panose="020B0604020202020204" pitchFamily="34" charset="0"/>
              </a:defRPr>
            </a:lvl1pPr>
            <a:lvl2pPr marL="0" indent="-108000" algn="l" defTabSz="914400" rtl="0" eaLnBrk="1" latinLnBrk="0" hangingPunct="1">
              <a:lnSpc>
                <a:spcPct val="90000"/>
              </a:lnSpc>
              <a:spcBef>
                <a:spcPts val="500"/>
              </a:spcBef>
              <a:buFont typeface="Arial" panose="020B0604020202020204" pitchFamily="34" charset="0"/>
              <a:buChar char="•"/>
              <a:defRPr sz="1600" kern="1200">
                <a:solidFill>
                  <a:schemeClr val="tx1">
                    <a:lumMod val="50000"/>
                    <a:lumOff val="50000"/>
                  </a:schemeClr>
                </a:solidFill>
                <a:latin typeface="Arial" panose="020B0604020202020204" pitchFamily="34" charset="0"/>
                <a:ea typeface="+mn-ea"/>
                <a:cs typeface="Arial" panose="020B0604020202020204" pitchFamily="34" charset="0"/>
              </a:defRPr>
            </a:lvl2pPr>
            <a:lvl3pPr marL="216000" indent="-108000" algn="l" defTabSz="914400" rtl="0" eaLnBrk="1" latinLnBrk="0" hangingPunct="1">
              <a:lnSpc>
                <a:spcPct val="90000"/>
              </a:lnSpc>
              <a:spcBef>
                <a:spcPts val="500"/>
              </a:spcBef>
              <a:buFont typeface="Arial" panose="020B0604020202020204" pitchFamily="34" charset="0"/>
              <a:buChar char="•"/>
              <a:defRPr sz="1600" kern="1200">
                <a:solidFill>
                  <a:schemeClr val="tx1">
                    <a:lumMod val="50000"/>
                    <a:lumOff val="50000"/>
                  </a:schemeClr>
                </a:solidFill>
                <a:latin typeface="Arial" panose="020B0604020202020204" pitchFamily="34" charset="0"/>
                <a:ea typeface="+mn-ea"/>
                <a:cs typeface="Arial" panose="020B0604020202020204" pitchFamily="34" charset="0"/>
              </a:defRPr>
            </a:lvl3pPr>
            <a:lvl4pPr marL="324000" indent="-108000" algn="l" defTabSz="914400" rtl="0" eaLnBrk="1" latinLnBrk="0" hangingPunct="1">
              <a:lnSpc>
                <a:spcPct val="90000"/>
              </a:lnSpc>
              <a:spcBef>
                <a:spcPts val="500"/>
              </a:spcBef>
              <a:buFont typeface="Arial" panose="020B0604020202020204" pitchFamily="34" charset="0"/>
              <a:buChar char="•"/>
              <a:defRPr sz="1600" kern="1200">
                <a:solidFill>
                  <a:schemeClr val="tx1">
                    <a:lumMod val="50000"/>
                    <a:lumOff val="50000"/>
                  </a:schemeClr>
                </a:solidFill>
                <a:latin typeface="Arial" panose="020B0604020202020204" pitchFamily="34" charset="0"/>
                <a:ea typeface="+mn-ea"/>
                <a:cs typeface="Arial" panose="020B0604020202020204" pitchFamily="34" charset="0"/>
              </a:defRPr>
            </a:lvl4pPr>
            <a:lvl5pPr marL="432000" indent="-108000" algn="l" defTabSz="914400" rtl="0" eaLnBrk="1" latinLnBrk="0" hangingPunct="1">
              <a:lnSpc>
                <a:spcPct val="90000"/>
              </a:lnSpc>
              <a:spcBef>
                <a:spcPts val="500"/>
              </a:spcBef>
              <a:buFont typeface="Arial" panose="020B0604020202020204" pitchFamily="34" charset="0"/>
              <a:buChar char="•"/>
              <a:defRPr sz="1600" kern="1200">
                <a:solidFill>
                  <a:schemeClr val="tx1">
                    <a:lumMod val="50000"/>
                    <a:lumOff val="50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GB" sz="3600" b="1" i="1" dirty="0">
                <a:solidFill>
                  <a:schemeClr val="tx1"/>
                </a:solidFill>
              </a:rPr>
              <a:t>Topics: </a:t>
            </a:r>
          </a:p>
          <a:p>
            <a:pPr marL="742950" indent="-742950" algn="ctr">
              <a:buAutoNum type="arabicPeriod"/>
            </a:pPr>
            <a:r>
              <a:rPr lang="en-GB" sz="3200" b="1" dirty="0">
                <a:solidFill>
                  <a:schemeClr val="tx1"/>
                </a:solidFill>
              </a:rPr>
              <a:t>Key barriers to diagnosis</a:t>
            </a:r>
          </a:p>
          <a:p>
            <a:pPr marL="742950" indent="-742950" algn="ctr">
              <a:buFont typeface="Arial" panose="020B0604020202020204" pitchFamily="34" charset="0"/>
              <a:buAutoNum type="arabicPeriod"/>
            </a:pPr>
            <a:r>
              <a:rPr lang="en-GB" sz="3200" b="1" dirty="0">
                <a:solidFill>
                  <a:schemeClr val="tx1"/>
                </a:solidFill>
              </a:rPr>
              <a:t>Successful practices from the region</a:t>
            </a:r>
          </a:p>
          <a:p>
            <a:pPr marL="742950" indent="-742950" algn="ctr">
              <a:buFont typeface="Arial" panose="020B0604020202020204" pitchFamily="34" charset="0"/>
              <a:buAutoNum type="arabicPeriod"/>
            </a:pPr>
            <a:r>
              <a:rPr lang="en-GB" sz="3200" b="1" dirty="0">
                <a:solidFill>
                  <a:schemeClr val="tx1"/>
                </a:solidFill>
              </a:rPr>
              <a:t>Collaboration opportunities</a:t>
            </a:r>
          </a:p>
          <a:p>
            <a:pPr marL="742950" indent="-742950" algn="ctr">
              <a:buFont typeface="Arial" panose="020B0604020202020204" pitchFamily="34" charset="0"/>
              <a:buAutoNum type="arabicPeriod"/>
            </a:pPr>
            <a:r>
              <a:rPr lang="en-GB" sz="3200" b="1" dirty="0">
                <a:solidFill>
                  <a:schemeClr val="tx1"/>
                </a:solidFill>
              </a:rPr>
              <a:t>Advocacy strategies for reimbursement</a:t>
            </a:r>
            <a:endParaRPr lang="en-GB" sz="3200" dirty="0"/>
          </a:p>
          <a:p>
            <a:pPr marL="742950" indent="-742950" algn="ctr">
              <a:buFont typeface="Arial" panose="020B0604020202020204" pitchFamily="34" charset="0"/>
              <a:buAutoNum type="arabicPeriod"/>
            </a:pPr>
            <a:endParaRPr lang="en-GB" sz="3200" dirty="0"/>
          </a:p>
          <a:p>
            <a:pPr marL="742950" indent="-742950" algn="ctr">
              <a:buFont typeface="Arial" panose="020B0604020202020204" pitchFamily="34" charset="0"/>
              <a:buAutoNum type="arabicPeriod"/>
            </a:pPr>
            <a:endParaRPr lang="en-GB" sz="3200" b="1" dirty="0">
              <a:solidFill>
                <a:schemeClr val="tx1"/>
              </a:solidFill>
            </a:endParaRPr>
          </a:p>
          <a:p>
            <a:pPr marL="742950" indent="-742950" algn="ctr">
              <a:buAutoNum type="arabicPeriod"/>
            </a:pPr>
            <a:endParaRPr lang="en-GB" sz="3600" b="1" dirty="0">
              <a:solidFill>
                <a:schemeClr val="tx1"/>
              </a:solidFill>
            </a:endParaRPr>
          </a:p>
          <a:p>
            <a:endParaRPr lang="en-GB" dirty="0"/>
          </a:p>
        </p:txBody>
      </p:sp>
    </p:spTree>
    <p:extLst>
      <p:ext uri="{BB962C8B-B14F-4D97-AF65-F5344CB8AC3E}">
        <p14:creationId xmlns:p14="http://schemas.microsoft.com/office/powerpoint/2010/main" val="1449753566"/>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Marcador de Posição de Conteúdo 4">
            <a:extLst>
              <a:ext uri="{FF2B5EF4-FFF2-40B4-BE49-F238E27FC236}">
                <a16:creationId xmlns:a16="http://schemas.microsoft.com/office/drawing/2014/main" id="{3D201BB5-00B8-303C-BC18-8537DC1BD181}"/>
              </a:ext>
            </a:extLst>
          </p:cNvPr>
          <p:cNvPicPr>
            <a:picLocks noGrp="1" noChangeAspect="1"/>
          </p:cNvPicPr>
          <p:nvPr>
            <p:ph idx="1"/>
          </p:nvPr>
        </p:nvPicPr>
        <p:blipFill>
          <a:blip r:embed="rId2"/>
          <a:srcRect/>
          <a:stretch/>
        </p:blipFill>
        <p:spPr>
          <a:xfrm>
            <a:off x="0" y="0"/>
            <a:ext cx="12192000" cy="6858000"/>
          </a:xfrm>
        </p:spPr>
      </p:pic>
      <p:sp>
        <p:nvSpPr>
          <p:cNvPr id="2" name="Subtítulo 2">
            <a:extLst>
              <a:ext uri="{FF2B5EF4-FFF2-40B4-BE49-F238E27FC236}">
                <a16:creationId xmlns:a16="http://schemas.microsoft.com/office/drawing/2014/main" id="{957CBBD5-0BDD-CC5E-8D92-39A6135FEFF6}"/>
              </a:ext>
            </a:extLst>
          </p:cNvPr>
          <p:cNvSpPr txBox="1">
            <a:spLocks/>
          </p:cNvSpPr>
          <p:nvPr/>
        </p:nvSpPr>
        <p:spPr>
          <a:xfrm>
            <a:off x="467857" y="1683516"/>
            <a:ext cx="11256286" cy="3816512"/>
          </a:xfrm>
          <a:prstGeom prst="rect">
            <a:avLst/>
          </a:prstGeom>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50000"/>
                    <a:lumOff val="50000"/>
                  </a:schemeClr>
                </a:solidFill>
                <a:latin typeface="Arial" panose="020B0604020202020204" pitchFamily="34" charset="0"/>
                <a:ea typeface="+mn-ea"/>
                <a:cs typeface="Arial" panose="020B0604020202020204" pitchFamily="34" charset="0"/>
              </a:defRPr>
            </a:lvl1pPr>
            <a:lvl2pPr marL="0" indent="-108000" algn="l" defTabSz="914400" rtl="0" eaLnBrk="1" latinLnBrk="0" hangingPunct="1">
              <a:lnSpc>
                <a:spcPct val="90000"/>
              </a:lnSpc>
              <a:spcBef>
                <a:spcPts val="500"/>
              </a:spcBef>
              <a:buFont typeface="Arial" panose="020B0604020202020204" pitchFamily="34" charset="0"/>
              <a:buChar char="•"/>
              <a:defRPr sz="1600" kern="1200">
                <a:solidFill>
                  <a:schemeClr val="tx1">
                    <a:lumMod val="50000"/>
                    <a:lumOff val="50000"/>
                  </a:schemeClr>
                </a:solidFill>
                <a:latin typeface="Arial" panose="020B0604020202020204" pitchFamily="34" charset="0"/>
                <a:ea typeface="+mn-ea"/>
                <a:cs typeface="Arial" panose="020B0604020202020204" pitchFamily="34" charset="0"/>
              </a:defRPr>
            </a:lvl2pPr>
            <a:lvl3pPr marL="216000" indent="-108000" algn="l" defTabSz="914400" rtl="0" eaLnBrk="1" latinLnBrk="0" hangingPunct="1">
              <a:lnSpc>
                <a:spcPct val="90000"/>
              </a:lnSpc>
              <a:spcBef>
                <a:spcPts val="500"/>
              </a:spcBef>
              <a:buFont typeface="Arial" panose="020B0604020202020204" pitchFamily="34" charset="0"/>
              <a:buChar char="•"/>
              <a:defRPr sz="1600" kern="1200">
                <a:solidFill>
                  <a:schemeClr val="tx1">
                    <a:lumMod val="50000"/>
                    <a:lumOff val="50000"/>
                  </a:schemeClr>
                </a:solidFill>
                <a:latin typeface="Arial" panose="020B0604020202020204" pitchFamily="34" charset="0"/>
                <a:ea typeface="+mn-ea"/>
                <a:cs typeface="Arial" panose="020B0604020202020204" pitchFamily="34" charset="0"/>
              </a:defRPr>
            </a:lvl3pPr>
            <a:lvl4pPr marL="324000" indent="-108000" algn="l" defTabSz="914400" rtl="0" eaLnBrk="1" latinLnBrk="0" hangingPunct="1">
              <a:lnSpc>
                <a:spcPct val="90000"/>
              </a:lnSpc>
              <a:spcBef>
                <a:spcPts val="500"/>
              </a:spcBef>
              <a:buFont typeface="Arial" panose="020B0604020202020204" pitchFamily="34" charset="0"/>
              <a:buChar char="•"/>
              <a:defRPr sz="1600" kern="1200">
                <a:solidFill>
                  <a:schemeClr val="tx1">
                    <a:lumMod val="50000"/>
                    <a:lumOff val="50000"/>
                  </a:schemeClr>
                </a:solidFill>
                <a:latin typeface="Arial" panose="020B0604020202020204" pitchFamily="34" charset="0"/>
                <a:ea typeface="+mn-ea"/>
                <a:cs typeface="Arial" panose="020B0604020202020204" pitchFamily="34" charset="0"/>
              </a:defRPr>
            </a:lvl4pPr>
            <a:lvl5pPr marL="432000" indent="-108000" algn="l" defTabSz="914400" rtl="0" eaLnBrk="1" latinLnBrk="0" hangingPunct="1">
              <a:lnSpc>
                <a:spcPct val="90000"/>
              </a:lnSpc>
              <a:spcBef>
                <a:spcPts val="500"/>
              </a:spcBef>
              <a:buFont typeface="Arial" panose="020B0604020202020204" pitchFamily="34" charset="0"/>
              <a:buChar char="•"/>
              <a:defRPr sz="1600" kern="1200">
                <a:solidFill>
                  <a:schemeClr val="tx1">
                    <a:lumMod val="50000"/>
                    <a:lumOff val="50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endParaRPr lang="en-GB" sz="3600" b="1" dirty="0">
              <a:solidFill>
                <a:schemeClr val="tx1"/>
              </a:solidFill>
            </a:endParaRPr>
          </a:p>
          <a:p>
            <a:pPr algn="ctr"/>
            <a:r>
              <a:rPr lang="en-GB" sz="4000" b="1" dirty="0">
                <a:solidFill>
                  <a:schemeClr val="tx1"/>
                </a:solidFill>
              </a:rPr>
              <a:t>Group picture</a:t>
            </a:r>
          </a:p>
          <a:p>
            <a:pPr algn="ctr"/>
            <a:r>
              <a:rPr lang="en-GB" sz="2000" b="1" dirty="0">
                <a:solidFill>
                  <a:schemeClr val="tx1"/>
                </a:solidFill>
              </a:rPr>
              <a:t>followed by</a:t>
            </a:r>
          </a:p>
          <a:p>
            <a:pPr algn="ctr"/>
            <a:r>
              <a:rPr lang="en-GB" sz="4000" b="1" dirty="0">
                <a:solidFill>
                  <a:schemeClr val="tx1"/>
                </a:solidFill>
              </a:rPr>
              <a:t>Lunch</a:t>
            </a:r>
            <a:endParaRPr lang="en-GB" dirty="0"/>
          </a:p>
        </p:txBody>
      </p:sp>
    </p:spTree>
    <p:extLst>
      <p:ext uri="{BB962C8B-B14F-4D97-AF65-F5344CB8AC3E}">
        <p14:creationId xmlns:p14="http://schemas.microsoft.com/office/powerpoint/2010/main" val="3383965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CD85965E-A59F-D673-F8C4-71D521615558}"/>
              </a:ext>
            </a:extLst>
          </p:cNvPr>
          <p:cNvSpPr>
            <a:spLocks noGrp="1"/>
          </p:cNvSpPr>
          <p:nvPr>
            <p:ph type="title"/>
          </p:nvPr>
        </p:nvSpPr>
        <p:spPr>
          <a:xfrm>
            <a:off x="838200" y="1558686"/>
            <a:ext cx="10515600" cy="1325563"/>
          </a:xfrm>
        </p:spPr>
        <p:txBody>
          <a:bodyPr>
            <a:normAutofit/>
          </a:bodyPr>
          <a:lstStyle/>
          <a:p>
            <a:r>
              <a:rPr lang="en-US" altLang="ja-JP" sz="3600" dirty="0">
                <a:latin typeface="Meiryo UI" panose="020B0604030504040204" pitchFamily="50" charset="-128"/>
                <a:ea typeface="Meiryo UI" panose="020B0604030504040204" pitchFamily="50" charset="-128"/>
              </a:rPr>
              <a:t>Why is KREC screening </a:t>
            </a:r>
            <a:r>
              <a:rPr lang="en-US" altLang="ja-JP" sz="3600" b="1" dirty="0">
                <a:latin typeface="Meiryo UI" panose="020B0604030504040204" pitchFamily="50" charset="-128"/>
                <a:ea typeface="Meiryo UI" panose="020B0604030504040204" pitchFamily="50" charset="-128"/>
              </a:rPr>
              <a:t>necessary</a:t>
            </a:r>
            <a:r>
              <a:rPr lang="en-US" altLang="ja-JP" sz="3600" dirty="0">
                <a:latin typeface="Meiryo UI" panose="020B0604030504040204" pitchFamily="50" charset="-128"/>
                <a:ea typeface="Meiryo UI" panose="020B0604030504040204" pitchFamily="50" charset="-128"/>
              </a:rPr>
              <a:t>?</a:t>
            </a:r>
            <a:endParaRPr lang="ja-JP" altLang="en-US" sz="3600" dirty="0">
              <a:latin typeface="Meiryo UI" panose="020B0604030504040204" pitchFamily="50" charset="-128"/>
              <a:ea typeface="Meiryo UI" panose="020B0604030504040204" pitchFamily="50" charset="-128"/>
            </a:endParaRPr>
          </a:p>
        </p:txBody>
      </p:sp>
      <p:sp>
        <p:nvSpPr>
          <p:cNvPr id="5" name="テキスト ボックス 4">
            <a:extLst>
              <a:ext uri="{FF2B5EF4-FFF2-40B4-BE49-F238E27FC236}">
                <a16:creationId xmlns:a16="http://schemas.microsoft.com/office/drawing/2014/main" id="{2244ADFC-C27F-4332-8A4D-F8BAAE24376D}"/>
              </a:ext>
            </a:extLst>
          </p:cNvPr>
          <p:cNvSpPr txBox="1"/>
          <p:nvPr/>
        </p:nvSpPr>
        <p:spPr>
          <a:xfrm>
            <a:off x="838200" y="3142696"/>
            <a:ext cx="10515600" cy="2308324"/>
          </a:xfrm>
          <a:prstGeom prst="rect">
            <a:avLst/>
          </a:prstGeom>
          <a:noFill/>
        </p:spPr>
        <p:txBody>
          <a:bodyPr wrap="square" rtlCol="0">
            <a:spAutoFit/>
          </a:bodyPr>
          <a:lstStyle/>
          <a:p>
            <a:pPr marL="342900" indent="-342900">
              <a:buFont typeface="Arial" panose="020B0604020202020204" pitchFamily="34" charset="0"/>
              <a:buChar char="•"/>
            </a:pPr>
            <a:r>
              <a:rPr lang="en-US" altLang="ja-JP" sz="2400" dirty="0">
                <a:latin typeface="Meiryo UI" panose="020B0604030504040204" pitchFamily="50" charset="-128"/>
                <a:ea typeface="Meiryo UI" panose="020B0604030504040204" pitchFamily="50" charset="-128"/>
              </a:rPr>
              <a:t>Some patients </a:t>
            </a:r>
            <a:r>
              <a:rPr lang="en-US" altLang="ja-JP" sz="2400" b="1" dirty="0">
                <a:latin typeface="Meiryo UI" panose="020B0604030504040204" pitchFamily="50" charset="-128"/>
                <a:ea typeface="Meiryo UI" panose="020B0604030504040204" pitchFamily="50" charset="-128"/>
              </a:rPr>
              <a:t>die</a:t>
            </a:r>
            <a:r>
              <a:rPr lang="en-US" altLang="ja-JP" sz="2400" dirty="0">
                <a:latin typeface="Meiryo UI" panose="020B0604030504040204" pitchFamily="50" charset="-128"/>
                <a:ea typeface="Meiryo UI" panose="020B0604030504040204" pitchFamily="50" charset="-128"/>
              </a:rPr>
              <a:t> without being diagnosed with XLA</a:t>
            </a:r>
          </a:p>
          <a:p>
            <a:pPr marL="342900" indent="-342900">
              <a:buFont typeface="Arial" panose="020B0604020202020204" pitchFamily="34" charset="0"/>
              <a:buChar char="•"/>
            </a:pPr>
            <a:r>
              <a:rPr lang="en-US" altLang="ja-JP" sz="2400" dirty="0">
                <a:latin typeface="Meiryo UI" panose="020B0604030504040204" pitchFamily="50" charset="-128"/>
                <a:ea typeface="Meiryo UI" panose="020B0604030504040204" pitchFamily="50" charset="-128"/>
              </a:rPr>
              <a:t>Patients with XLA develop chronic lung diseases and their long-term prognosis is </a:t>
            </a:r>
            <a:r>
              <a:rPr lang="en-US" altLang="ja-JP" sz="2400" b="1" dirty="0">
                <a:latin typeface="Meiryo UI" panose="020B0604030504040204" pitchFamily="50" charset="-128"/>
                <a:ea typeface="Meiryo UI" panose="020B0604030504040204" pitchFamily="50" charset="-128"/>
              </a:rPr>
              <a:t>poor</a:t>
            </a:r>
            <a:r>
              <a:rPr lang="en-US" altLang="ja-JP" sz="2400" dirty="0">
                <a:latin typeface="Meiryo UI" panose="020B0604030504040204" pitchFamily="50" charset="-128"/>
                <a:ea typeface="Meiryo UI" panose="020B0604030504040204" pitchFamily="50" charset="-128"/>
              </a:rPr>
              <a:t>.</a:t>
            </a:r>
          </a:p>
          <a:p>
            <a:endParaRPr lang="en-US" altLang="ja-JP" sz="2400" dirty="0">
              <a:latin typeface="Meiryo UI" panose="020B0604030504040204" pitchFamily="50" charset="-128"/>
              <a:ea typeface="Meiryo UI" panose="020B0604030504040204" pitchFamily="50" charset="-128"/>
            </a:endParaRPr>
          </a:p>
          <a:p>
            <a:pPr marL="342900" indent="-342900">
              <a:buFont typeface="Wingdings" panose="05000000000000000000" pitchFamily="2" charset="2"/>
              <a:buChar char="Ø"/>
            </a:pPr>
            <a:r>
              <a:rPr lang="en-US" altLang="ja-JP" sz="2400" dirty="0">
                <a:latin typeface="Meiryo UI" panose="020B0604030504040204" pitchFamily="50" charset="-128"/>
                <a:ea typeface="Meiryo UI" panose="020B0604030504040204" pitchFamily="50" charset="-128"/>
              </a:rPr>
              <a:t>In some countries and regions, KREC screening has still </a:t>
            </a:r>
            <a:r>
              <a:rPr lang="en-US" altLang="ja-JP" sz="2400" b="1" dirty="0">
                <a:latin typeface="Meiryo UI" panose="020B0604030504040204" pitchFamily="50" charset="-128"/>
                <a:ea typeface="Meiryo UI" panose="020B0604030504040204" pitchFamily="50" charset="-128"/>
              </a:rPr>
              <a:t>not</a:t>
            </a:r>
            <a:r>
              <a:rPr lang="en-US" altLang="ja-JP" sz="2400" dirty="0">
                <a:latin typeface="Meiryo UI" panose="020B0604030504040204" pitchFamily="50" charset="-128"/>
                <a:ea typeface="Meiryo UI" panose="020B0604030504040204" pitchFamily="50" charset="-128"/>
              </a:rPr>
              <a:t> been introduced.</a:t>
            </a:r>
            <a:endParaRPr kumimoji="1" lang="ja-JP" altLang="en-US" sz="24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75131147"/>
      </p:ext>
    </p:extLst>
  </p:cSld>
  <p:clrMapOvr>
    <a:masterClrMapping/>
  </p:clrMapOvr>
</p:sld>
</file>

<file path=ppt/theme/theme1.xml><?xml version="1.0" encoding="utf-8"?>
<a:theme xmlns:a="http://schemas.openxmlformats.org/drawingml/2006/main" name="Tema do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5_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1_Thèm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5.xml><?xml version="1.0" encoding="utf-8"?>
<a:theme xmlns:a="http://schemas.openxmlformats.org/drawingml/2006/main" name="Tema do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758</TotalTime>
  <Words>6197</Words>
  <Application>Microsoft Office PowerPoint</Application>
  <PresentationFormat>Ecrã Panorâmico</PresentationFormat>
  <Paragraphs>971</Paragraphs>
  <Slides>87</Slides>
  <Notes>31</Notes>
  <HiddenSlides>5</HiddenSlides>
  <MMClips>1</MMClips>
  <ScaleCrop>false</ScaleCrop>
  <HeadingPairs>
    <vt:vector size="6" baseType="variant">
      <vt:variant>
        <vt:lpstr>Tipos de letra usados</vt:lpstr>
      </vt:variant>
      <vt:variant>
        <vt:i4>19</vt:i4>
      </vt:variant>
      <vt:variant>
        <vt:lpstr>Tema</vt:lpstr>
      </vt:variant>
      <vt:variant>
        <vt:i4>4</vt:i4>
      </vt:variant>
      <vt:variant>
        <vt:lpstr>Títulos dos diapositivos</vt:lpstr>
      </vt:variant>
      <vt:variant>
        <vt:i4>87</vt:i4>
      </vt:variant>
    </vt:vector>
  </HeadingPairs>
  <TitlesOfParts>
    <vt:vector size="110" baseType="lpstr">
      <vt:lpstr>メイリオ</vt:lpstr>
      <vt:lpstr>Meiryo UI</vt:lpstr>
      <vt:lpstr>Aptos</vt:lpstr>
      <vt:lpstr>Aptos Display</vt:lpstr>
      <vt:lpstr>Arial</vt:lpstr>
      <vt:lpstr>Arial Nova Light</vt:lpstr>
      <vt:lpstr>Calibri</vt:lpstr>
      <vt:lpstr>Calibri Light</vt:lpstr>
      <vt:lpstr>Century Gothic</vt:lpstr>
      <vt:lpstr>Courier New</vt:lpstr>
      <vt:lpstr>Fira Sans Extra Condensed</vt:lpstr>
      <vt:lpstr>Montserrat</vt:lpstr>
      <vt:lpstr>Montserrat Light</vt:lpstr>
      <vt:lpstr>Nirmala UI Semilight</vt:lpstr>
      <vt:lpstr>Noto Sans JP</vt:lpstr>
      <vt:lpstr>Raleway</vt:lpstr>
      <vt:lpstr>Symbol</vt:lpstr>
      <vt:lpstr>Trebuchet MS</vt:lpstr>
      <vt:lpstr>Wingdings</vt:lpstr>
      <vt:lpstr>Tema do Office</vt:lpstr>
      <vt:lpstr>5_Thème Office</vt:lpstr>
      <vt:lpstr>Thème Office</vt:lpstr>
      <vt:lpstr>11_Thème Office</vt:lpstr>
      <vt:lpstr>Apresentação do PowerPoint</vt:lpstr>
      <vt:lpstr>SESSION 2: Supporting the Journey to Adult Care</vt:lpstr>
      <vt:lpstr>Newborn screening for PIDs in Japan</vt:lpstr>
      <vt:lpstr>Newborn screening for PIDs in Japan</vt:lpstr>
      <vt:lpstr>Apresentação do PowerPoint</vt:lpstr>
      <vt:lpstr>Apresentação do PowerPoint</vt:lpstr>
      <vt:lpstr>Apresentação do PowerPoint</vt:lpstr>
      <vt:lpstr>Apresentação do PowerPoint</vt:lpstr>
      <vt:lpstr>Why is KREC screening necessary?</vt:lpstr>
      <vt:lpstr>Apresentação do PowerPoint</vt:lpstr>
      <vt:lpstr>Results of Expanded NBS Using TREC/KREC in Japan: A National Survey</vt:lpstr>
      <vt:lpstr>Background</vt:lpstr>
      <vt:lpstr>Background</vt:lpstr>
      <vt:lpstr>Apresentação do PowerPoint</vt:lpstr>
      <vt:lpstr>①スクリーニング結果：診断</vt:lpstr>
      <vt:lpstr>①スクリーニング結果：治療</vt:lpstr>
      <vt:lpstr>① Screening Results: Incidence Rate, Positive Predictive Value (PPV)</vt:lpstr>
      <vt:lpstr>②Coverage rate: Population-based implementation rate of NBS in Japan</vt:lpstr>
      <vt:lpstr>③ Kit Comparison: Kits Used and Cut-off levels</vt:lpstr>
      <vt:lpstr>③ Kit Comparison: Introduction Rate by Kit Used</vt:lpstr>
      <vt:lpstr>Significance of this study</vt:lpstr>
      <vt:lpstr>Evaluation of the Demonstration Project</vt:lpstr>
      <vt:lpstr>Differences in referrals according to test kits and testing facilities</vt:lpstr>
      <vt:lpstr>Limitation</vt:lpstr>
      <vt:lpstr>Conclusion</vt:lpstr>
      <vt:lpstr>Apresentação do PowerPoint</vt:lpstr>
      <vt:lpstr>Newborn screening programme in Malaysia </vt:lpstr>
      <vt:lpstr>2026</vt:lpstr>
      <vt:lpstr>June 2024 Soft launch</vt:lpstr>
      <vt:lpstr>UPDATES</vt:lpstr>
      <vt:lpstr>SEA-SHINE</vt:lpstr>
      <vt:lpstr>Genetic Testing and Counselling</vt:lpstr>
      <vt:lpstr>Introduction &amp; Overview</vt:lpstr>
      <vt:lpstr>Apresentação do PowerPoint</vt:lpstr>
      <vt:lpstr>Apresentação do PowerPoint</vt:lpstr>
      <vt:lpstr>Apresentação do PowerPoint</vt:lpstr>
      <vt:lpstr>2024 Updated PID Classification: a total of 555 IEIs, and 17 phenocopies  due to mutations in 504 different genes.  </vt:lpstr>
      <vt:lpstr>Apresentação do PowerPoint</vt:lpstr>
      <vt:lpstr>Apresentação do PowerPoint</vt:lpstr>
      <vt:lpstr>Apresentação do PowerPoint</vt:lpstr>
      <vt:lpstr>Apresentação do PowerPoint</vt:lpstr>
      <vt:lpstr>Availability in Asia </vt:lpstr>
      <vt:lpstr>Apresentação do PowerPoint</vt:lpstr>
      <vt:lpstr>Apresentação do PowerPoint</vt:lpstr>
      <vt:lpstr>Apresentação do PowerPoint</vt:lpstr>
      <vt:lpstr>What genetic testing is and is not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Why genetic counseling matters</vt:lpstr>
      <vt:lpstr>Apresentação do PowerPoint</vt:lpstr>
      <vt:lpstr>Apresentação do PowerPoint</vt:lpstr>
      <vt:lpstr>Targeted Therapies: Take Home Messages</vt:lpstr>
      <vt:lpstr>Why genetic counseling matters</vt:lpstr>
      <vt:lpstr>Apresentação do PowerPoint</vt:lpstr>
      <vt:lpstr>Apresentação do PowerPoint</vt:lpstr>
      <vt:lpstr>The transition process to adult health care system: Key Points</vt:lpstr>
      <vt:lpstr>Apresentação do PowerPoint</vt:lpstr>
      <vt:lpstr>Secondary Immunodeficiency and Underlying PID</vt:lpstr>
      <vt:lpstr>Apresentação do PowerPoint</vt:lpstr>
      <vt:lpstr>PID: The Cancer Paradox</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Discussion:  Regional Collaboration to Improve Diagnostic Access and Reimbursement</vt:lpstr>
      <vt:lpstr>Apresentação do PowerPoint</vt:lpstr>
      <vt:lpstr>Apresentação do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Apresentação do PowerPoint</dc:title>
  <dc:creator>Microsoft Office User</dc:creator>
  <cp:lastModifiedBy>MIRIAM FERREIRA</cp:lastModifiedBy>
  <cp:revision>65</cp:revision>
  <dcterms:created xsi:type="dcterms:W3CDTF">2023-04-14T11:04:23Z</dcterms:created>
  <dcterms:modified xsi:type="dcterms:W3CDTF">2026-03-01T03:54:21Z</dcterms:modified>
</cp:coreProperties>
</file>