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media/image178.jpg" ContentType="image/jp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9"/>
  </p:notesMasterIdLst>
  <p:sldIdLst>
    <p:sldId id="256" r:id="rId2"/>
    <p:sldId id="261" r:id="rId3"/>
    <p:sldId id="2147471497" r:id="rId4"/>
    <p:sldId id="2147471513" r:id="rId5"/>
    <p:sldId id="2147471488" r:id="rId6"/>
    <p:sldId id="2147471506" r:id="rId7"/>
    <p:sldId id="2147471503" r:id="rId8"/>
    <p:sldId id="2147471490" r:id="rId9"/>
    <p:sldId id="2147471500" r:id="rId10"/>
    <p:sldId id="2147471438" r:id="rId11"/>
    <p:sldId id="2147471509" r:id="rId12"/>
    <p:sldId id="2147471510" r:id="rId13"/>
    <p:sldId id="2147471491" r:id="rId14"/>
    <p:sldId id="2147471495" r:id="rId15"/>
    <p:sldId id="2147471492" r:id="rId16"/>
    <p:sldId id="2147471511" r:id="rId17"/>
    <p:sldId id="2147471507" r:id="rId18"/>
    <p:sldId id="2147471502" r:id="rId19"/>
    <p:sldId id="2147471501" r:id="rId20"/>
    <p:sldId id="2147471496" r:id="rId21"/>
    <p:sldId id="2147471512" r:id="rId22"/>
    <p:sldId id="16764698" r:id="rId23"/>
    <p:sldId id="16764697" r:id="rId24"/>
    <p:sldId id="16764702" r:id="rId25"/>
    <p:sldId id="16764703" r:id="rId26"/>
    <p:sldId id="2147471514" r:id="rId27"/>
    <p:sldId id="16764700" r:id="rId28"/>
    <p:sldId id="265" r:id="rId29"/>
    <p:sldId id="274" r:id="rId30"/>
    <p:sldId id="269" r:id="rId31"/>
    <p:sldId id="270" r:id="rId32"/>
    <p:sldId id="271" r:id="rId33"/>
    <p:sldId id="275" r:id="rId34"/>
    <p:sldId id="264" r:id="rId35"/>
    <p:sldId id="267" r:id="rId36"/>
    <p:sldId id="276" r:id="rId37"/>
    <p:sldId id="16764701" r:id="rId38"/>
    <p:sldId id="2147471515" r:id="rId39"/>
    <p:sldId id="370" r:id="rId40"/>
    <p:sldId id="378" r:id="rId41"/>
    <p:sldId id="379" r:id="rId42"/>
    <p:sldId id="262" r:id="rId43"/>
    <p:sldId id="403" r:id="rId44"/>
    <p:sldId id="404" r:id="rId45"/>
    <p:sldId id="393" r:id="rId46"/>
    <p:sldId id="406" r:id="rId47"/>
    <p:sldId id="2147471096" r:id="rId48"/>
    <p:sldId id="405" r:id="rId49"/>
    <p:sldId id="407" r:id="rId50"/>
    <p:sldId id="388" r:id="rId51"/>
    <p:sldId id="400" r:id="rId52"/>
    <p:sldId id="411" r:id="rId53"/>
    <p:sldId id="424" r:id="rId54"/>
    <p:sldId id="412" r:id="rId55"/>
    <p:sldId id="418" r:id="rId56"/>
    <p:sldId id="428" r:id="rId57"/>
    <p:sldId id="415" r:id="rId58"/>
    <p:sldId id="2147471091" r:id="rId59"/>
    <p:sldId id="419" r:id="rId60"/>
    <p:sldId id="2147471088" r:id="rId61"/>
    <p:sldId id="2147471075" r:id="rId62"/>
    <p:sldId id="408" r:id="rId63"/>
    <p:sldId id="397" r:id="rId64"/>
    <p:sldId id="2147471092" r:id="rId65"/>
    <p:sldId id="286" r:id="rId66"/>
    <p:sldId id="288" r:id="rId67"/>
    <p:sldId id="409" r:id="rId68"/>
    <p:sldId id="290" r:id="rId69"/>
    <p:sldId id="429" r:id="rId70"/>
    <p:sldId id="398" r:id="rId71"/>
    <p:sldId id="422" r:id="rId72"/>
    <p:sldId id="16764695" r:id="rId73"/>
    <p:sldId id="425" r:id="rId74"/>
    <p:sldId id="430" r:id="rId75"/>
    <p:sldId id="2147471516" r:id="rId76"/>
    <p:sldId id="16764699" r:id="rId77"/>
    <p:sldId id="258" r:id="rId78"/>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454D"/>
    <a:srgbClr val="B3454D"/>
    <a:srgbClr val="00385B"/>
    <a:srgbClr val="5B9232"/>
    <a:srgbClr val="33A9E2"/>
    <a:srgbClr val="0C682F"/>
    <a:srgbClr val="095F9F"/>
    <a:srgbClr val="DBDBC4"/>
    <a:srgbClr val="DBDBC5"/>
    <a:srgbClr val="5891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39"/>
    <p:restoredTop sz="94663"/>
  </p:normalViewPr>
  <p:slideViewPr>
    <p:cSldViewPr snapToGrid="0">
      <p:cViewPr varScale="1">
        <p:scale>
          <a:sx n="78" d="100"/>
          <a:sy n="78" d="100"/>
        </p:scale>
        <p:origin x="1301"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F9FF59BE-50FF-0C4C-B924-E6E8748FAF54}"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fr-FR"/>
        </a:p>
      </dgm:t>
    </dgm:pt>
    <dgm:pt modelId="{79AF07D6-BCE3-BB4D-A0DB-733570447CEA}">
      <dgm:prSet phldrT="[Texte]"/>
      <dgm:spPr>
        <a:solidFill>
          <a:srgbClr val="0072AE"/>
        </a:solidFill>
      </dgm:spPr>
      <dgm:t>
        <a:bodyPr/>
        <a:lstStyle/>
        <a:p>
          <a:r>
            <a:rPr lang="fr-FR" dirty="0"/>
            <a:t>Patient</a:t>
          </a:r>
        </a:p>
      </dgm:t>
    </dgm:pt>
    <dgm:pt modelId="{92EC057A-DFF0-074D-8090-F9BADE2A0BE9}" type="parTrans" cxnId="{87C67BFD-235A-9941-A8FC-B12E24890DEF}">
      <dgm:prSet/>
      <dgm:spPr/>
      <dgm:t>
        <a:bodyPr/>
        <a:lstStyle/>
        <a:p>
          <a:endParaRPr lang="fr-FR"/>
        </a:p>
      </dgm:t>
    </dgm:pt>
    <dgm:pt modelId="{8ED90969-7CE6-0148-9F96-C8AB922E72F3}" type="sibTrans" cxnId="{87C67BFD-235A-9941-A8FC-B12E24890DEF}">
      <dgm:prSet/>
      <dgm:spPr/>
      <dgm:t>
        <a:bodyPr/>
        <a:lstStyle/>
        <a:p>
          <a:endParaRPr lang="fr-FR"/>
        </a:p>
      </dgm:t>
    </dgm:pt>
    <dgm:pt modelId="{4B091ACE-57F8-4A41-BB02-944DFE8EEE2A}">
      <dgm:prSet phldrT="[Texte]" custT="1"/>
      <dgm:spPr>
        <a:solidFill>
          <a:schemeClr val="accent2"/>
        </a:solidFill>
      </dgm:spPr>
      <dgm:t>
        <a:bodyPr/>
        <a:lstStyle/>
        <a:p>
          <a:r>
            <a:rPr lang="fr-FR" sz="2000" b="1" dirty="0">
              <a:latin typeface="Arial" panose="020B0604020202020204" pitchFamily="34" charset="0"/>
              <a:cs typeface="Arial" panose="020B0604020202020204" pitchFamily="34" charset="0"/>
            </a:rPr>
            <a:t>Patient rep.</a:t>
          </a:r>
        </a:p>
      </dgm:t>
    </dgm:pt>
    <dgm:pt modelId="{952ABC31-378F-6149-A25E-D61163F3B80A}" type="parTrans" cxnId="{EC5E5C81-F25D-234D-9CEA-DD4CAF0892BB}">
      <dgm:prSet/>
      <dgm:spPr/>
      <dgm:t>
        <a:bodyPr/>
        <a:lstStyle/>
        <a:p>
          <a:endParaRPr lang="fr-FR"/>
        </a:p>
      </dgm:t>
    </dgm:pt>
    <dgm:pt modelId="{F1DA81B0-9DC9-CA4F-B1FE-C5911ED55213}" type="sibTrans" cxnId="{EC5E5C81-F25D-234D-9CEA-DD4CAF0892BB}">
      <dgm:prSet/>
      <dgm:spPr/>
      <dgm:t>
        <a:bodyPr/>
        <a:lstStyle/>
        <a:p>
          <a:endParaRPr lang="fr-FR"/>
        </a:p>
      </dgm:t>
    </dgm:pt>
    <dgm:pt modelId="{C9A210E6-2DD0-3C41-AEC8-EF1B3F5C163A}">
      <dgm:prSet phldrT="[Texte]" custT="1"/>
      <dgm:spPr>
        <a:solidFill>
          <a:srgbClr val="0072AE"/>
        </a:solidFill>
      </dgm:spPr>
      <dgm:t>
        <a:bodyPr/>
        <a:lstStyle/>
        <a:p>
          <a:r>
            <a:rPr lang="fr-FR" sz="1400" dirty="0" err="1">
              <a:latin typeface="Arial" panose="020B0604020202020204" pitchFamily="34" charset="0"/>
              <a:cs typeface="Arial" panose="020B0604020202020204" pitchFamily="34" charset="0"/>
            </a:rPr>
            <a:t>Immunologists</a:t>
          </a:r>
          <a:endParaRPr lang="fr-FR" sz="1400" dirty="0">
            <a:latin typeface="Arial" panose="020B0604020202020204" pitchFamily="34" charset="0"/>
            <a:cs typeface="Arial" panose="020B0604020202020204" pitchFamily="34" charset="0"/>
          </a:endParaRPr>
        </a:p>
      </dgm:t>
    </dgm:pt>
    <dgm:pt modelId="{ECC81FC2-3114-5C4E-A661-C2EC6FBB8587}" type="parTrans" cxnId="{A09051BC-B765-6C47-B3A3-8859FF0849EC}">
      <dgm:prSet/>
      <dgm:spPr/>
      <dgm:t>
        <a:bodyPr/>
        <a:lstStyle/>
        <a:p>
          <a:endParaRPr lang="fr-FR"/>
        </a:p>
      </dgm:t>
    </dgm:pt>
    <dgm:pt modelId="{ABD05FCE-31D1-2A4F-9C87-9284A8B5B3FE}" type="sibTrans" cxnId="{A09051BC-B765-6C47-B3A3-8859FF0849EC}">
      <dgm:prSet/>
      <dgm:spPr>
        <a:solidFill>
          <a:schemeClr val="accent1">
            <a:lumMod val="60000"/>
            <a:lumOff val="40000"/>
          </a:schemeClr>
        </a:solidFill>
      </dgm:spPr>
      <dgm:t>
        <a:bodyPr/>
        <a:lstStyle/>
        <a:p>
          <a:endParaRPr lang="fr-FR"/>
        </a:p>
      </dgm:t>
    </dgm:pt>
    <dgm:pt modelId="{3991807F-6F0C-034F-8924-2B47CDED29F6}">
      <dgm:prSet phldrT="[Texte]" custT="1"/>
      <dgm:spPr>
        <a:solidFill>
          <a:srgbClr val="0072AE"/>
        </a:solidFill>
      </dgm:spPr>
      <dgm:t>
        <a:bodyPr/>
        <a:lstStyle/>
        <a:p>
          <a:r>
            <a:rPr lang="fr-FR" sz="1400" dirty="0">
              <a:latin typeface="Arial" panose="020B0604020202020204" pitchFamily="34" charset="0"/>
              <a:cs typeface="Arial" panose="020B0604020202020204" pitchFamily="34" charset="0"/>
            </a:rPr>
            <a:t>Nurses</a:t>
          </a:r>
        </a:p>
      </dgm:t>
    </dgm:pt>
    <dgm:pt modelId="{35BB9F08-A413-AA49-8293-E3454F188B49}" type="parTrans" cxnId="{7CB80C3E-19BB-0A4A-ADB7-386F9989CE27}">
      <dgm:prSet/>
      <dgm:spPr/>
      <dgm:t>
        <a:bodyPr/>
        <a:lstStyle/>
        <a:p>
          <a:endParaRPr lang="fr-FR"/>
        </a:p>
      </dgm:t>
    </dgm:pt>
    <dgm:pt modelId="{B524546C-09B5-6740-9865-0CF2EEA07FE1}" type="sibTrans" cxnId="{7CB80C3E-19BB-0A4A-ADB7-386F9989CE27}">
      <dgm:prSet/>
      <dgm:spPr/>
      <dgm:t>
        <a:bodyPr/>
        <a:lstStyle/>
        <a:p>
          <a:endParaRPr lang="fr-FR"/>
        </a:p>
      </dgm:t>
    </dgm:pt>
    <dgm:pt modelId="{B954BEAF-B77C-984A-A910-12AACB2F4413}">
      <dgm:prSet phldrT="[Texte]" custT="1"/>
      <dgm:spPr>
        <a:solidFill>
          <a:srgbClr val="0072AE"/>
        </a:solidFill>
      </dgm:spPr>
      <dgm:t>
        <a:bodyPr/>
        <a:lstStyle/>
        <a:p>
          <a:r>
            <a:rPr lang="fr-FR" sz="1400" dirty="0" err="1">
              <a:latin typeface="Arial" panose="020B0604020202020204" pitchFamily="34" charset="0"/>
              <a:cs typeface="Arial" panose="020B0604020202020204" pitchFamily="34" charset="0"/>
            </a:rPr>
            <a:t>Researchers</a:t>
          </a:r>
          <a:endParaRPr lang="fr-FR" sz="1400" dirty="0">
            <a:latin typeface="Arial" panose="020B0604020202020204" pitchFamily="34" charset="0"/>
            <a:cs typeface="Arial" panose="020B0604020202020204" pitchFamily="34" charset="0"/>
          </a:endParaRPr>
        </a:p>
      </dgm:t>
    </dgm:pt>
    <dgm:pt modelId="{809835C6-F3BA-2042-8884-A24A459B383D}" type="parTrans" cxnId="{47C713EC-7F45-7A47-986D-7EAA0C46E0D3}">
      <dgm:prSet/>
      <dgm:spPr/>
      <dgm:t>
        <a:bodyPr/>
        <a:lstStyle/>
        <a:p>
          <a:endParaRPr lang="fr-FR"/>
        </a:p>
      </dgm:t>
    </dgm:pt>
    <dgm:pt modelId="{EA728368-2253-5644-A8D7-338FFD308661}" type="sibTrans" cxnId="{47C713EC-7F45-7A47-986D-7EAA0C46E0D3}">
      <dgm:prSet/>
      <dgm:spPr/>
      <dgm:t>
        <a:bodyPr/>
        <a:lstStyle/>
        <a:p>
          <a:endParaRPr lang="fr-FR"/>
        </a:p>
      </dgm:t>
    </dgm:pt>
    <dgm:pt modelId="{A230F9E6-8C8C-764C-98AA-C505100A950A}">
      <dgm:prSet custT="1"/>
      <dgm:spPr>
        <a:solidFill>
          <a:srgbClr val="0072AE"/>
        </a:solidFill>
      </dgm:spPr>
      <dgm:t>
        <a:bodyPr/>
        <a:lstStyle/>
        <a:p>
          <a:r>
            <a:rPr lang="fr-FR" sz="1400" dirty="0">
              <a:latin typeface="Arial" panose="020B0604020202020204" pitchFamily="34" charset="0"/>
              <a:cs typeface="Arial" panose="020B0604020202020204" pitchFamily="34" charset="0"/>
            </a:rPr>
            <a:t>Pharma. </a:t>
          </a:r>
          <a:r>
            <a:rPr lang="fr-FR" sz="1400" dirty="0" err="1">
              <a:latin typeface="Arial" panose="020B0604020202020204" pitchFamily="34" charset="0"/>
              <a:cs typeface="Arial" panose="020B0604020202020204" pitchFamily="34" charset="0"/>
            </a:rPr>
            <a:t>Cies</a:t>
          </a:r>
          <a:r>
            <a:rPr lang="fr-FR" sz="1400" dirty="0">
              <a:latin typeface="Arial" panose="020B0604020202020204" pitchFamily="34" charset="0"/>
              <a:cs typeface="Arial" panose="020B0604020202020204" pitchFamily="34" charset="0"/>
            </a:rPr>
            <a:t> &amp; </a:t>
          </a:r>
          <a:r>
            <a:rPr lang="fr-FR" sz="1400" dirty="0" err="1">
              <a:latin typeface="Arial" panose="020B0604020202020204" pitchFamily="34" charset="0"/>
              <a:cs typeface="Arial" panose="020B0604020202020204" pitchFamily="34" charset="0"/>
            </a:rPr>
            <a:t>medical</a:t>
          </a:r>
          <a:r>
            <a:rPr lang="fr-FR" sz="1400" dirty="0">
              <a:latin typeface="Arial" panose="020B0604020202020204" pitchFamily="34" charset="0"/>
              <a:cs typeface="Arial" panose="020B0604020202020204" pitchFamily="34" charset="0"/>
            </a:rPr>
            <a:t> </a:t>
          </a:r>
          <a:r>
            <a:rPr lang="fr-FR" sz="1400" dirty="0" err="1">
              <a:latin typeface="Arial" panose="020B0604020202020204" pitchFamily="34" charset="0"/>
              <a:cs typeface="Arial" panose="020B0604020202020204" pitchFamily="34" charset="0"/>
            </a:rPr>
            <a:t>devices</a:t>
          </a:r>
          <a:endParaRPr lang="fr-FR" sz="1400" dirty="0">
            <a:latin typeface="Arial" panose="020B0604020202020204" pitchFamily="34" charset="0"/>
            <a:cs typeface="Arial" panose="020B0604020202020204" pitchFamily="34" charset="0"/>
          </a:endParaRPr>
        </a:p>
      </dgm:t>
    </dgm:pt>
    <dgm:pt modelId="{26169666-BB68-4447-AA18-344CF3F7E472}" type="parTrans" cxnId="{07FEAF79-6C1E-5945-A878-5182DD4935C4}">
      <dgm:prSet/>
      <dgm:spPr/>
      <dgm:t>
        <a:bodyPr/>
        <a:lstStyle/>
        <a:p>
          <a:endParaRPr lang="fr-FR"/>
        </a:p>
      </dgm:t>
    </dgm:pt>
    <dgm:pt modelId="{DF508036-1FDD-394A-9A54-A376EF6BE8F4}" type="sibTrans" cxnId="{07FEAF79-6C1E-5945-A878-5182DD4935C4}">
      <dgm:prSet/>
      <dgm:spPr/>
      <dgm:t>
        <a:bodyPr/>
        <a:lstStyle/>
        <a:p>
          <a:endParaRPr lang="fr-FR"/>
        </a:p>
      </dgm:t>
    </dgm:pt>
    <dgm:pt modelId="{298354D1-67F5-7047-89AE-3F1D65BA19D5}">
      <dgm:prSet custT="1"/>
      <dgm:spPr>
        <a:solidFill>
          <a:srgbClr val="0072AE"/>
        </a:solidFill>
      </dgm:spPr>
      <dgm:t>
        <a:bodyPr/>
        <a:lstStyle/>
        <a:p>
          <a:r>
            <a:rPr lang="fr-FR" sz="1400" dirty="0" err="1">
              <a:latin typeface="Arial" panose="020B0604020202020204" pitchFamily="34" charset="0"/>
              <a:cs typeface="Arial" panose="020B0604020202020204" pitchFamily="34" charset="0"/>
            </a:rPr>
            <a:t>Pharmacists</a:t>
          </a:r>
          <a:endParaRPr lang="fr-FR" sz="1400" dirty="0">
            <a:latin typeface="Arial" panose="020B0604020202020204" pitchFamily="34" charset="0"/>
            <a:cs typeface="Arial" panose="020B0604020202020204" pitchFamily="34" charset="0"/>
          </a:endParaRPr>
        </a:p>
      </dgm:t>
    </dgm:pt>
    <dgm:pt modelId="{50A047A1-1DE8-8945-B244-B769EB34ED20}" type="parTrans" cxnId="{6F665E06-7337-DE42-B76B-CE5721CC8636}">
      <dgm:prSet/>
      <dgm:spPr/>
      <dgm:t>
        <a:bodyPr/>
        <a:lstStyle/>
        <a:p>
          <a:endParaRPr lang="fr-FR"/>
        </a:p>
      </dgm:t>
    </dgm:pt>
    <dgm:pt modelId="{7DD3D46B-A319-FA40-9B70-1B03FA92EE4E}" type="sibTrans" cxnId="{6F665E06-7337-DE42-B76B-CE5721CC8636}">
      <dgm:prSet/>
      <dgm:spPr/>
      <dgm:t>
        <a:bodyPr/>
        <a:lstStyle/>
        <a:p>
          <a:endParaRPr lang="fr-FR"/>
        </a:p>
      </dgm:t>
    </dgm:pt>
    <dgm:pt modelId="{F81DA9BE-57A7-5C46-B091-4A8AE59E29C8}">
      <dgm:prSet custT="1"/>
      <dgm:spPr>
        <a:solidFill>
          <a:srgbClr val="0072AE"/>
        </a:solidFill>
      </dgm:spPr>
      <dgm:t>
        <a:bodyPr/>
        <a:lstStyle/>
        <a:p>
          <a:r>
            <a:rPr lang="fr-FR" sz="1400" dirty="0" err="1">
              <a:latin typeface="Arial" panose="020B0604020202020204" pitchFamily="34" charset="0"/>
              <a:cs typeface="Arial" panose="020B0604020202020204" pitchFamily="34" charset="0"/>
            </a:rPr>
            <a:t>Insurances</a:t>
          </a:r>
          <a:endParaRPr lang="fr-FR" sz="1400" dirty="0">
            <a:latin typeface="Arial" panose="020B0604020202020204" pitchFamily="34" charset="0"/>
            <a:cs typeface="Arial" panose="020B0604020202020204" pitchFamily="34" charset="0"/>
          </a:endParaRPr>
        </a:p>
      </dgm:t>
    </dgm:pt>
    <dgm:pt modelId="{4BF29A56-95B7-2A4E-9C4A-D485BBA05039}" type="parTrans" cxnId="{C7703361-FA95-994C-B669-3B5DCA66B740}">
      <dgm:prSet/>
      <dgm:spPr/>
      <dgm:t>
        <a:bodyPr/>
        <a:lstStyle/>
        <a:p>
          <a:endParaRPr lang="fr-FR"/>
        </a:p>
      </dgm:t>
    </dgm:pt>
    <dgm:pt modelId="{DFB72F6C-12FE-284A-9400-A6B62BE92EAE}" type="sibTrans" cxnId="{C7703361-FA95-994C-B669-3B5DCA66B740}">
      <dgm:prSet/>
      <dgm:spPr/>
      <dgm:t>
        <a:bodyPr/>
        <a:lstStyle/>
        <a:p>
          <a:endParaRPr lang="fr-FR"/>
        </a:p>
      </dgm:t>
    </dgm:pt>
    <dgm:pt modelId="{038B53E9-96DA-0B4B-B2F8-02E3ED0B9C80}">
      <dgm:prSet custT="1"/>
      <dgm:spPr>
        <a:solidFill>
          <a:srgbClr val="0072AE"/>
        </a:solidFill>
      </dgm:spPr>
      <dgm:t>
        <a:bodyPr/>
        <a:lstStyle/>
        <a:p>
          <a:r>
            <a:rPr lang="fr-FR" sz="1400" dirty="0" err="1">
              <a:latin typeface="Arial" panose="020B0604020202020204" pitchFamily="34" charset="0"/>
              <a:cs typeface="Arial" panose="020B0604020202020204" pitchFamily="34" charset="0"/>
            </a:rPr>
            <a:t>Regulators</a:t>
          </a:r>
          <a:endParaRPr lang="fr-FR" sz="1400" dirty="0">
            <a:latin typeface="Arial" panose="020B0604020202020204" pitchFamily="34" charset="0"/>
            <a:cs typeface="Arial" panose="020B0604020202020204" pitchFamily="34" charset="0"/>
          </a:endParaRPr>
        </a:p>
      </dgm:t>
    </dgm:pt>
    <dgm:pt modelId="{1A1E273A-FB47-3C4E-B555-76D170E26DF4}" type="parTrans" cxnId="{6297D829-E5DA-AE4F-89DB-39068D8556C1}">
      <dgm:prSet/>
      <dgm:spPr/>
      <dgm:t>
        <a:bodyPr/>
        <a:lstStyle/>
        <a:p>
          <a:endParaRPr lang="fr-FR"/>
        </a:p>
      </dgm:t>
    </dgm:pt>
    <dgm:pt modelId="{6D38D271-463D-2F44-AA11-24085DFBFA20}" type="sibTrans" cxnId="{6297D829-E5DA-AE4F-89DB-39068D8556C1}">
      <dgm:prSet/>
      <dgm:spPr/>
      <dgm:t>
        <a:bodyPr/>
        <a:lstStyle/>
        <a:p>
          <a:endParaRPr lang="fr-FR"/>
        </a:p>
      </dgm:t>
    </dgm:pt>
    <dgm:pt modelId="{DE0579AA-9F1C-EA44-AD4D-DECED507AF58}">
      <dgm:prSet custT="1"/>
      <dgm:spPr>
        <a:solidFill>
          <a:srgbClr val="0072AE"/>
        </a:solidFill>
      </dgm:spPr>
      <dgm:t>
        <a:bodyPr/>
        <a:lstStyle/>
        <a:p>
          <a:r>
            <a:rPr lang="fr-FR" sz="1400" dirty="0" err="1">
              <a:latin typeface="Arial" panose="020B0604020202020204" pitchFamily="34" charset="0"/>
              <a:cs typeface="Arial" panose="020B0604020202020204" pitchFamily="34" charset="0"/>
            </a:rPr>
            <a:t>Politicians</a:t>
          </a:r>
          <a:endParaRPr lang="fr-FR" sz="1400" dirty="0">
            <a:latin typeface="Arial" panose="020B0604020202020204" pitchFamily="34" charset="0"/>
            <a:cs typeface="Arial" panose="020B0604020202020204" pitchFamily="34" charset="0"/>
          </a:endParaRPr>
        </a:p>
      </dgm:t>
    </dgm:pt>
    <dgm:pt modelId="{EC49F346-DA25-5F45-8C0D-8EF3B6CFD65B}" type="parTrans" cxnId="{7143DEE0-9FA8-C34A-89F1-D199808058F4}">
      <dgm:prSet/>
      <dgm:spPr/>
      <dgm:t>
        <a:bodyPr/>
        <a:lstStyle/>
        <a:p>
          <a:endParaRPr lang="fr-FR"/>
        </a:p>
      </dgm:t>
    </dgm:pt>
    <dgm:pt modelId="{C20F5511-3521-9F47-A29D-6EB831ABE4FE}" type="sibTrans" cxnId="{7143DEE0-9FA8-C34A-89F1-D199808058F4}">
      <dgm:prSet/>
      <dgm:spPr/>
      <dgm:t>
        <a:bodyPr/>
        <a:lstStyle/>
        <a:p>
          <a:endParaRPr lang="fr-FR"/>
        </a:p>
      </dgm:t>
    </dgm:pt>
    <dgm:pt modelId="{4461854A-50CC-8A4D-8B7B-3E9C7407950E}">
      <dgm:prSet custT="1"/>
      <dgm:spPr>
        <a:solidFill>
          <a:srgbClr val="0072AE"/>
        </a:solidFill>
      </dgm:spPr>
      <dgm:t>
        <a:bodyPr/>
        <a:lstStyle/>
        <a:p>
          <a:r>
            <a:rPr lang="fr-FR" sz="1400" dirty="0" err="1">
              <a:latin typeface="Arial" panose="020B0604020202020204" pitchFamily="34" charset="0"/>
              <a:cs typeface="Arial" panose="020B0604020202020204" pitchFamily="34" charset="0"/>
            </a:rPr>
            <a:t>Paramedics</a:t>
          </a:r>
          <a:endParaRPr lang="fr-FR" sz="1400" dirty="0">
            <a:latin typeface="Arial" panose="020B0604020202020204" pitchFamily="34" charset="0"/>
            <a:cs typeface="Arial" panose="020B0604020202020204" pitchFamily="34" charset="0"/>
          </a:endParaRPr>
        </a:p>
      </dgm:t>
    </dgm:pt>
    <dgm:pt modelId="{C49C8325-2776-144B-B46C-E198CFFF2C26}" type="parTrans" cxnId="{3F99A3D4-0EB7-FE49-9F62-AEFE4921DC9A}">
      <dgm:prSet/>
      <dgm:spPr/>
      <dgm:t>
        <a:bodyPr/>
        <a:lstStyle/>
        <a:p>
          <a:endParaRPr lang="fr-FR"/>
        </a:p>
      </dgm:t>
    </dgm:pt>
    <dgm:pt modelId="{E9AA4DF3-449F-9D4F-8512-3DE966ACAADD}" type="sibTrans" cxnId="{3F99A3D4-0EB7-FE49-9F62-AEFE4921DC9A}">
      <dgm:prSet/>
      <dgm:spPr/>
      <dgm:t>
        <a:bodyPr/>
        <a:lstStyle/>
        <a:p>
          <a:endParaRPr lang="fr-FR"/>
        </a:p>
      </dgm:t>
    </dgm:pt>
    <dgm:pt modelId="{DB31C752-F533-B240-A0B7-275231763913}" type="pres">
      <dgm:prSet presAssocID="{F9FF59BE-50FF-0C4C-B924-E6E8748FAF54}" presName="Name0" presStyleCnt="0">
        <dgm:presLayoutVars>
          <dgm:chMax val="1"/>
          <dgm:dir/>
          <dgm:animLvl val="ctr"/>
          <dgm:resizeHandles val="exact"/>
        </dgm:presLayoutVars>
      </dgm:prSet>
      <dgm:spPr/>
    </dgm:pt>
    <dgm:pt modelId="{9C80B36B-F41E-2E49-B407-E886D3F47AC4}" type="pres">
      <dgm:prSet presAssocID="{79AF07D6-BCE3-BB4D-A0DB-733570447CEA}" presName="centerShape" presStyleLbl="node0" presStyleIdx="0" presStyleCnt="1"/>
      <dgm:spPr/>
    </dgm:pt>
    <dgm:pt modelId="{4B9EC2FA-C6FD-084D-8F6F-A0980290CCD2}" type="pres">
      <dgm:prSet presAssocID="{4B091ACE-57F8-4A41-BB02-944DFE8EEE2A}" presName="node" presStyleLbl="node1" presStyleIdx="0" presStyleCnt="10" custScaleX="144010">
        <dgm:presLayoutVars>
          <dgm:bulletEnabled val="1"/>
        </dgm:presLayoutVars>
      </dgm:prSet>
      <dgm:spPr/>
    </dgm:pt>
    <dgm:pt modelId="{7C185E35-E2A3-6C41-B593-E9FD5364BFBD}" type="pres">
      <dgm:prSet presAssocID="{4B091ACE-57F8-4A41-BB02-944DFE8EEE2A}" presName="dummy" presStyleCnt="0"/>
      <dgm:spPr/>
    </dgm:pt>
    <dgm:pt modelId="{148C2BF1-2299-0440-9119-83E4C35204CE}" type="pres">
      <dgm:prSet presAssocID="{F1DA81B0-9DC9-CA4F-B1FE-C5911ED55213}" presName="sibTrans" presStyleLbl="sibTrans2D1" presStyleIdx="0" presStyleCnt="10"/>
      <dgm:spPr/>
    </dgm:pt>
    <dgm:pt modelId="{790115DD-C958-CF41-BAB2-AEFAC23D4EE7}" type="pres">
      <dgm:prSet presAssocID="{C9A210E6-2DD0-3C41-AEC8-EF1B3F5C163A}" presName="node" presStyleLbl="node1" presStyleIdx="1" presStyleCnt="10" custScaleX="166882">
        <dgm:presLayoutVars>
          <dgm:bulletEnabled val="1"/>
        </dgm:presLayoutVars>
      </dgm:prSet>
      <dgm:spPr/>
    </dgm:pt>
    <dgm:pt modelId="{FCA04A3F-AFF4-594D-A344-D34A1A27F2A5}" type="pres">
      <dgm:prSet presAssocID="{C9A210E6-2DD0-3C41-AEC8-EF1B3F5C163A}" presName="dummy" presStyleCnt="0"/>
      <dgm:spPr/>
    </dgm:pt>
    <dgm:pt modelId="{03109162-1D9D-554B-950C-C0BE4C3E26A5}" type="pres">
      <dgm:prSet presAssocID="{ABD05FCE-31D1-2A4F-9C87-9284A8B5B3FE}" presName="sibTrans" presStyleLbl="sibTrans2D1" presStyleIdx="1" presStyleCnt="10" custLinFactNeighborX="1030"/>
      <dgm:spPr/>
    </dgm:pt>
    <dgm:pt modelId="{4ED6F2FD-85EE-2D41-ABE7-143E9E7EFA73}" type="pres">
      <dgm:prSet presAssocID="{3991807F-6F0C-034F-8924-2B47CDED29F6}" presName="node" presStyleLbl="node1" presStyleIdx="2" presStyleCnt="10" custScaleX="144010">
        <dgm:presLayoutVars>
          <dgm:bulletEnabled val="1"/>
        </dgm:presLayoutVars>
      </dgm:prSet>
      <dgm:spPr/>
    </dgm:pt>
    <dgm:pt modelId="{9DDEE353-F389-9A45-BF2E-14B861E4A30A}" type="pres">
      <dgm:prSet presAssocID="{3991807F-6F0C-034F-8924-2B47CDED29F6}" presName="dummy" presStyleCnt="0"/>
      <dgm:spPr/>
    </dgm:pt>
    <dgm:pt modelId="{23318DE7-991E-674F-96E5-753405976FDE}" type="pres">
      <dgm:prSet presAssocID="{B524546C-09B5-6740-9865-0CF2EEA07FE1}" presName="sibTrans" presStyleLbl="sibTrans2D1" presStyleIdx="2" presStyleCnt="10"/>
      <dgm:spPr/>
    </dgm:pt>
    <dgm:pt modelId="{7A2AE61E-F0CE-774C-AB4F-E5C8AE480379}" type="pres">
      <dgm:prSet presAssocID="{4461854A-50CC-8A4D-8B7B-3E9C7407950E}" presName="node" presStyleLbl="node1" presStyleIdx="3" presStyleCnt="10" custScaleX="144010">
        <dgm:presLayoutVars>
          <dgm:bulletEnabled val="1"/>
        </dgm:presLayoutVars>
      </dgm:prSet>
      <dgm:spPr/>
    </dgm:pt>
    <dgm:pt modelId="{8421DD46-ACBD-434C-B60B-A8EC1DC8731F}" type="pres">
      <dgm:prSet presAssocID="{4461854A-50CC-8A4D-8B7B-3E9C7407950E}" presName="dummy" presStyleCnt="0"/>
      <dgm:spPr/>
    </dgm:pt>
    <dgm:pt modelId="{2E0F052B-BEE4-BE4E-BC42-599BA238276B}" type="pres">
      <dgm:prSet presAssocID="{E9AA4DF3-449F-9D4F-8512-3DE966ACAADD}" presName="sibTrans" presStyleLbl="sibTrans2D1" presStyleIdx="3" presStyleCnt="10"/>
      <dgm:spPr/>
    </dgm:pt>
    <dgm:pt modelId="{A87FF816-037F-2D44-942B-9E2846F2B86E}" type="pres">
      <dgm:prSet presAssocID="{B954BEAF-B77C-984A-A910-12AACB2F4413}" presName="node" presStyleLbl="node1" presStyleIdx="4" presStyleCnt="10" custScaleX="144010">
        <dgm:presLayoutVars>
          <dgm:bulletEnabled val="1"/>
        </dgm:presLayoutVars>
      </dgm:prSet>
      <dgm:spPr/>
    </dgm:pt>
    <dgm:pt modelId="{9259D4BD-3F20-3B46-A2B0-10E3A51DEDC7}" type="pres">
      <dgm:prSet presAssocID="{B954BEAF-B77C-984A-A910-12AACB2F4413}" presName="dummy" presStyleCnt="0"/>
      <dgm:spPr/>
    </dgm:pt>
    <dgm:pt modelId="{3A5A3F0C-4F31-344D-8709-D220B95A7109}" type="pres">
      <dgm:prSet presAssocID="{EA728368-2253-5644-A8D7-338FFD308661}" presName="sibTrans" presStyleLbl="sibTrans2D1" presStyleIdx="4" presStyleCnt="10"/>
      <dgm:spPr/>
    </dgm:pt>
    <dgm:pt modelId="{C3B7B90F-634C-6744-A50E-4F4333D4D9EC}" type="pres">
      <dgm:prSet presAssocID="{A230F9E6-8C8C-764C-98AA-C505100A950A}" presName="node" presStyleLbl="node1" presStyleIdx="5" presStyleCnt="10" custScaleX="144010">
        <dgm:presLayoutVars>
          <dgm:bulletEnabled val="1"/>
        </dgm:presLayoutVars>
      </dgm:prSet>
      <dgm:spPr/>
    </dgm:pt>
    <dgm:pt modelId="{422A2D46-EB6A-4A42-8D9A-E89C480FB38E}" type="pres">
      <dgm:prSet presAssocID="{A230F9E6-8C8C-764C-98AA-C505100A950A}" presName="dummy" presStyleCnt="0"/>
      <dgm:spPr/>
    </dgm:pt>
    <dgm:pt modelId="{2796DBC5-1836-624C-AA25-0001ACD75F5A}" type="pres">
      <dgm:prSet presAssocID="{DF508036-1FDD-394A-9A54-A376EF6BE8F4}" presName="sibTrans" presStyleLbl="sibTrans2D1" presStyleIdx="5" presStyleCnt="10"/>
      <dgm:spPr/>
    </dgm:pt>
    <dgm:pt modelId="{513719A9-8ABF-0046-A6A5-E02B1BFB02F6}" type="pres">
      <dgm:prSet presAssocID="{298354D1-67F5-7047-89AE-3F1D65BA19D5}" presName="node" presStyleLbl="node1" presStyleIdx="6" presStyleCnt="10" custScaleX="144010">
        <dgm:presLayoutVars>
          <dgm:bulletEnabled val="1"/>
        </dgm:presLayoutVars>
      </dgm:prSet>
      <dgm:spPr/>
    </dgm:pt>
    <dgm:pt modelId="{ED5FF690-C663-B849-BD73-93AC90E27112}" type="pres">
      <dgm:prSet presAssocID="{298354D1-67F5-7047-89AE-3F1D65BA19D5}" presName="dummy" presStyleCnt="0"/>
      <dgm:spPr/>
    </dgm:pt>
    <dgm:pt modelId="{F7CDC148-3308-2646-9EB6-3F74E1A236A9}" type="pres">
      <dgm:prSet presAssocID="{7DD3D46B-A319-FA40-9B70-1B03FA92EE4E}" presName="sibTrans" presStyleLbl="sibTrans2D1" presStyleIdx="6" presStyleCnt="10"/>
      <dgm:spPr/>
    </dgm:pt>
    <dgm:pt modelId="{28C04258-369A-1443-BB44-0D9446624788}" type="pres">
      <dgm:prSet presAssocID="{F81DA9BE-57A7-5C46-B091-4A8AE59E29C8}" presName="node" presStyleLbl="node1" presStyleIdx="7" presStyleCnt="10" custScaleX="144010">
        <dgm:presLayoutVars>
          <dgm:bulletEnabled val="1"/>
        </dgm:presLayoutVars>
      </dgm:prSet>
      <dgm:spPr/>
    </dgm:pt>
    <dgm:pt modelId="{177F6687-A1A2-5C49-AE56-F0E09D300D3C}" type="pres">
      <dgm:prSet presAssocID="{F81DA9BE-57A7-5C46-B091-4A8AE59E29C8}" presName="dummy" presStyleCnt="0"/>
      <dgm:spPr/>
    </dgm:pt>
    <dgm:pt modelId="{E66FA1CE-7ADA-5040-A587-79AB620007DB}" type="pres">
      <dgm:prSet presAssocID="{DFB72F6C-12FE-284A-9400-A6B62BE92EAE}" presName="sibTrans" presStyleLbl="sibTrans2D1" presStyleIdx="7" presStyleCnt="10"/>
      <dgm:spPr/>
    </dgm:pt>
    <dgm:pt modelId="{C12C8CBD-0211-B940-92B7-88D6D407729B}" type="pres">
      <dgm:prSet presAssocID="{038B53E9-96DA-0B4B-B2F8-02E3ED0B9C80}" presName="node" presStyleLbl="node1" presStyleIdx="8" presStyleCnt="10" custScaleX="144010">
        <dgm:presLayoutVars>
          <dgm:bulletEnabled val="1"/>
        </dgm:presLayoutVars>
      </dgm:prSet>
      <dgm:spPr/>
    </dgm:pt>
    <dgm:pt modelId="{350C08BB-5C2A-7A4B-AC2D-D7849C13523F}" type="pres">
      <dgm:prSet presAssocID="{038B53E9-96DA-0B4B-B2F8-02E3ED0B9C80}" presName="dummy" presStyleCnt="0"/>
      <dgm:spPr/>
    </dgm:pt>
    <dgm:pt modelId="{26719AFA-6A76-EE4F-B5C5-0F9231A8FFB7}" type="pres">
      <dgm:prSet presAssocID="{6D38D271-463D-2F44-AA11-24085DFBFA20}" presName="sibTrans" presStyleLbl="sibTrans2D1" presStyleIdx="8" presStyleCnt="10"/>
      <dgm:spPr/>
    </dgm:pt>
    <dgm:pt modelId="{C27851F2-A65A-F045-812F-9C375C05CA60}" type="pres">
      <dgm:prSet presAssocID="{DE0579AA-9F1C-EA44-AD4D-DECED507AF58}" presName="node" presStyleLbl="node1" presStyleIdx="9" presStyleCnt="10" custScaleX="144010">
        <dgm:presLayoutVars>
          <dgm:bulletEnabled val="1"/>
        </dgm:presLayoutVars>
      </dgm:prSet>
      <dgm:spPr/>
    </dgm:pt>
    <dgm:pt modelId="{3359DEC9-DA51-9D47-B211-00CF329201BB}" type="pres">
      <dgm:prSet presAssocID="{DE0579AA-9F1C-EA44-AD4D-DECED507AF58}" presName="dummy" presStyleCnt="0"/>
      <dgm:spPr/>
    </dgm:pt>
    <dgm:pt modelId="{8BAD276E-8467-1749-B0F5-40CA54B99942}" type="pres">
      <dgm:prSet presAssocID="{C20F5511-3521-9F47-A29D-6EB831ABE4FE}" presName="sibTrans" presStyleLbl="sibTrans2D1" presStyleIdx="9" presStyleCnt="10"/>
      <dgm:spPr/>
    </dgm:pt>
  </dgm:ptLst>
  <dgm:cxnLst>
    <dgm:cxn modelId="{CC947E04-D77A-234B-BDCC-BB8D6F93C86F}" type="presOf" srcId="{ABD05FCE-31D1-2A4F-9C87-9284A8B5B3FE}" destId="{03109162-1D9D-554B-950C-C0BE4C3E26A5}" srcOrd="0" destOrd="0" presId="urn:microsoft.com/office/officeart/2005/8/layout/radial6"/>
    <dgm:cxn modelId="{6F665E06-7337-DE42-B76B-CE5721CC8636}" srcId="{79AF07D6-BCE3-BB4D-A0DB-733570447CEA}" destId="{298354D1-67F5-7047-89AE-3F1D65BA19D5}" srcOrd="6" destOrd="0" parTransId="{50A047A1-1DE8-8945-B244-B769EB34ED20}" sibTransId="{7DD3D46B-A319-FA40-9B70-1B03FA92EE4E}"/>
    <dgm:cxn modelId="{6297D829-E5DA-AE4F-89DB-39068D8556C1}" srcId="{79AF07D6-BCE3-BB4D-A0DB-733570447CEA}" destId="{038B53E9-96DA-0B4B-B2F8-02E3ED0B9C80}" srcOrd="8" destOrd="0" parTransId="{1A1E273A-FB47-3C4E-B555-76D170E26DF4}" sibTransId="{6D38D271-463D-2F44-AA11-24085DFBFA20}"/>
    <dgm:cxn modelId="{7CB80C3E-19BB-0A4A-ADB7-386F9989CE27}" srcId="{79AF07D6-BCE3-BB4D-A0DB-733570447CEA}" destId="{3991807F-6F0C-034F-8924-2B47CDED29F6}" srcOrd="2" destOrd="0" parTransId="{35BB9F08-A413-AA49-8293-E3454F188B49}" sibTransId="{B524546C-09B5-6740-9865-0CF2EEA07FE1}"/>
    <dgm:cxn modelId="{C7703361-FA95-994C-B669-3B5DCA66B740}" srcId="{79AF07D6-BCE3-BB4D-A0DB-733570447CEA}" destId="{F81DA9BE-57A7-5C46-B091-4A8AE59E29C8}" srcOrd="7" destOrd="0" parTransId="{4BF29A56-95B7-2A4E-9C4A-D485BBA05039}" sibTransId="{DFB72F6C-12FE-284A-9400-A6B62BE92EAE}"/>
    <dgm:cxn modelId="{DAAB7265-955A-6747-A5B7-C7E7FB871D14}" type="presOf" srcId="{DE0579AA-9F1C-EA44-AD4D-DECED507AF58}" destId="{C27851F2-A65A-F045-812F-9C375C05CA60}" srcOrd="0" destOrd="0" presId="urn:microsoft.com/office/officeart/2005/8/layout/radial6"/>
    <dgm:cxn modelId="{0F1D726C-1F4B-CA4F-BED0-CAA5C216AED0}" type="presOf" srcId="{7DD3D46B-A319-FA40-9B70-1B03FA92EE4E}" destId="{F7CDC148-3308-2646-9EB6-3F74E1A236A9}" srcOrd="0" destOrd="0" presId="urn:microsoft.com/office/officeart/2005/8/layout/radial6"/>
    <dgm:cxn modelId="{AC03C973-881F-AE42-9426-E6614A774D8F}" type="presOf" srcId="{EA728368-2253-5644-A8D7-338FFD308661}" destId="{3A5A3F0C-4F31-344D-8709-D220B95A7109}" srcOrd="0" destOrd="0" presId="urn:microsoft.com/office/officeart/2005/8/layout/radial6"/>
    <dgm:cxn modelId="{48146155-A396-104E-B0C9-C34BF555A1EB}" type="presOf" srcId="{6D38D271-463D-2F44-AA11-24085DFBFA20}" destId="{26719AFA-6A76-EE4F-B5C5-0F9231A8FFB7}" srcOrd="0" destOrd="0" presId="urn:microsoft.com/office/officeart/2005/8/layout/radial6"/>
    <dgm:cxn modelId="{07FEAF79-6C1E-5945-A878-5182DD4935C4}" srcId="{79AF07D6-BCE3-BB4D-A0DB-733570447CEA}" destId="{A230F9E6-8C8C-764C-98AA-C505100A950A}" srcOrd="5" destOrd="0" parTransId="{26169666-BB68-4447-AA18-344CF3F7E472}" sibTransId="{DF508036-1FDD-394A-9A54-A376EF6BE8F4}"/>
    <dgm:cxn modelId="{EC5E5C81-F25D-234D-9CEA-DD4CAF0892BB}" srcId="{79AF07D6-BCE3-BB4D-A0DB-733570447CEA}" destId="{4B091ACE-57F8-4A41-BB02-944DFE8EEE2A}" srcOrd="0" destOrd="0" parTransId="{952ABC31-378F-6149-A25E-D61163F3B80A}" sibTransId="{F1DA81B0-9DC9-CA4F-B1FE-C5911ED55213}"/>
    <dgm:cxn modelId="{295C8886-4C7A-734F-91B5-7329D8BBB231}" type="presOf" srcId="{B524546C-09B5-6740-9865-0CF2EEA07FE1}" destId="{23318DE7-991E-674F-96E5-753405976FDE}" srcOrd="0" destOrd="0" presId="urn:microsoft.com/office/officeart/2005/8/layout/radial6"/>
    <dgm:cxn modelId="{2BC1CB87-1336-934A-ADAE-F7C334F94137}" type="presOf" srcId="{F1DA81B0-9DC9-CA4F-B1FE-C5911ED55213}" destId="{148C2BF1-2299-0440-9119-83E4C35204CE}" srcOrd="0" destOrd="0" presId="urn:microsoft.com/office/officeart/2005/8/layout/radial6"/>
    <dgm:cxn modelId="{D59A3989-4C40-3F42-A2A3-4556E3459556}" type="presOf" srcId="{F9FF59BE-50FF-0C4C-B924-E6E8748FAF54}" destId="{DB31C752-F533-B240-A0B7-275231763913}" srcOrd="0" destOrd="0" presId="urn:microsoft.com/office/officeart/2005/8/layout/radial6"/>
    <dgm:cxn modelId="{475F209F-63F1-0F43-A385-49692A674C5F}" type="presOf" srcId="{B954BEAF-B77C-984A-A910-12AACB2F4413}" destId="{A87FF816-037F-2D44-942B-9E2846F2B86E}" srcOrd="0" destOrd="0" presId="urn:microsoft.com/office/officeart/2005/8/layout/radial6"/>
    <dgm:cxn modelId="{C932EC9F-B025-6945-BC24-EA06494A5842}" type="presOf" srcId="{3991807F-6F0C-034F-8924-2B47CDED29F6}" destId="{4ED6F2FD-85EE-2D41-ABE7-143E9E7EFA73}" srcOrd="0" destOrd="0" presId="urn:microsoft.com/office/officeart/2005/8/layout/radial6"/>
    <dgm:cxn modelId="{C157D0AB-F62C-8C42-BB70-FBD460D6F96F}" type="presOf" srcId="{C9A210E6-2DD0-3C41-AEC8-EF1B3F5C163A}" destId="{790115DD-C958-CF41-BAB2-AEFAC23D4EE7}" srcOrd="0" destOrd="0" presId="urn:microsoft.com/office/officeart/2005/8/layout/radial6"/>
    <dgm:cxn modelId="{94D818AD-42A8-9C4A-B8C0-64EDE43D810A}" type="presOf" srcId="{DF508036-1FDD-394A-9A54-A376EF6BE8F4}" destId="{2796DBC5-1836-624C-AA25-0001ACD75F5A}" srcOrd="0" destOrd="0" presId="urn:microsoft.com/office/officeart/2005/8/layout/radial6"/>
    <dgm:cxn modelId="{A09051BC-B765-6C47-B3A3-8859FF0849EC}" srcId="{79AF07D6-BCE3-BB4D-A0DB-733570447CEA}" destId="{C9A210E6-2DD0-3C41-AEC8-EF1B3F5C163A}" srcOrd="1" destOrd="0" parTransId="{ECC81FC2-3114-5C4E-A661-C2EC6FBB8587}" sibTransId="{ABD05FCE-31D1-2A4F-9C87-9284A8B5B3FE}"/>
    <dgm:cxn modelId="{3CC386CB-2150-E043-98BA-A1D16F0F697D}" type="presOf" srcId="{A230F9E6-8C8C-764C-98AA-C505100A950A}" destId="{C3B7B90F-634C-6744-A50E-4F4333D4D9EC}" srcOrd="0" destOrd="0" presId="urn:microsoft.com/office/officeart/2005/8/layout/radial6"/>
    <dgm:cxn modelId="{C680E8CB-2983-284F-8377-DADA34D106DD}" type="presOf" srcId="{038B53E9-96DA-0B4B-B2F8-02E3ED0B9C80}" destId="{C12C8CBD-0211-B940-92B7-88D6D407729B}" srcOrd="0" destOrd="0" presId="urn:microsoft.com/office/officeart/2005/8/layout/radial6"/>
    <dgm:cxn modelId="{B062A2CE-F25D-AB4D-882F-69E8B5CA56DF}" type="presOf" srcId="{4461854A-50CC-8A4D-8B7B-3E9C7407950E}" destId="{7A2AE61E-F0CE-774C-AB4F-E5C8AE480379}" srcOrd="0" destOrd="0" presId="urn:microsoft.com/office/officeart/2005/8/layout/radial6"/>
    <dgm:cxn modelId="{3F99A3D4-0EB7-FE49-9F62-AEFE4921DC9A}" srcId="{79AF07D6-BCE3-BB4D-A0DB-733570447CEA}" destId="{4461854A-50CC-8A4D-8B7B-3E9C7407950E}" srcOrd="3" destOrd="0" parTransId="{C49C8325-2776-144B-B46C-E198CFFF2C26}" sibTransId="{E9AA4DF3-449F-9D4F-8512-3DE966ACAADD}"/>
    <dgm:cxn modelId="{5B7327DE-4C2A-614B-84C9-5AF48FCF4FB7}" type="presOf" srcId="{298354D1-67F5-7047-89AE-3F1D65BA19D5}" destId="{513719A9-8ABF-0046-A6A5-E02B1BFB02F6}" srcOrd="0" destOrd="0" presId="urn:microsoft.com/office/officeart/2005/8/layout/radial6"/>
    <dgm:cxn modelId="{7143DEE0-9FA8-C34A-89F1-D199808058F4}" srcId="{79AF07D6-BCE3-BB4D-A0DB-733570447CEA}" destId="{DE0579AA-9F1C-EA44-AD4D-DECED507AF58}" srcOrd="9" destOrd="0" parTransId="{EC49F346-DA25-5F45-8C0D-8EF3B6CFD65B}" sibTransId="{C20F5511-3521-9F47-A29D-6EB831ABE4FE}"/>
    <dgm:cxn modelId="{EB6B6FE1-79CD-7A45-80D2-7933E4A73485}" type="presOf" srcId="{79AF07D6-BCE3-BB4D-A0DB-733570447CEA}" destId="{9C80B36B-F41E-2E49-B407-E886D3F47AC4}" srcOrd="0" destOrd="0" presId="urn:microsoft.com/office/officeart/2005/8/layout/radial6"/>
    <dgm:cxn modelId="{5FA4C8E6-C5DC-BF4D-9565-F2AB59A37180}" type="presOf" srcId="{4B091ACE-57F8-4A41-BB02-944DFE8EEE2A}" destId="{4B9EC2FA-C6FD-084D-8F6F-A0980290CCD2}" srcOrd="0" destOrd="0" presId="urn:microsoft.com/office/officeart/2005/8/layout/radial6"/>
    <dgm:cxn modelId="{47C713EC-7F45-7A47-986D-7EAA0C46E0D3}" srcId="{79AF07D6-BCE3-BB4D-A0DB-733570447CEA}" destId="{B954BEAF-B77C-984A-A910-12AACB2F4413}" srcOrd="4" destOrd="0" parTransId="{809835C6-F3BA-2042-8884-A24A459B383D}" sibTransId="{EA728368-2253-5644-A8D7-338FFD308661}"/>
    <dgm:cxn modelId="{80078FF5-C66E-414E-8C6E-76AEC28A5B1B}" type="presOf" srcId="{DFB72F6C-12FE-284A-9400-A6B62BE92EAE}" destId="{E66FA1CE-7ADA-5040-A587-79AB620007DB}" srcOrd="0" destOrd="0" presId="urn:microsoft.com/office/officeart/2005/8/layout/radial6"/>
    <dgm:cxn modelId="{A9350BFC-D8DE-F745-96FF-EBD9ADFF9270}" type="presOf" srcId="{C20F5511-3521-9F47-A29D-6EB831ABE4FE}" destId="{8BAD276E-8467-1749-B0F5-40CA54B99942}" srcOrd="0" destOrd="0" presId="urn:microsoft.com/office/officeart/2005/8/layout/radial6"/>
    <dgm:cxn modelId="{87C67BFD-235A-9941-A8FC-B12E24890DEF}" srcId="{F9FF59BE-50FF-0C4C-B924-E6E8748FAF54}" destId="{79AF07D6-BCE3-BB4D-A0DB-733570447CEA}" srcOrd="0" destOrd="0" parTransId="{92EC057A-DFF0-074D-8090-F9BADE2A0BE9}" sibTransId="{8ED90969-7CE6-0148-9F96-C8AB922E72F3}"/>
    <dgm:cxn modelId="{E2C3D3FE-879A-9645-91F4-BBA2CCA16989}" type="presOf" srcId="{F81DA9BE-57A7-5C46-B091-4A8AE59E29C8}" destId="{28C04258-369A-1443-BB44-0D9446624788}" srcOrd="0" destOrd="0" presId="urn:microsoft.com/office/officeart/2005/8/layout/radial6"/>
    <dgm:cxn modelId="{2665F5FE-4840-7F47-927F-A410E53F4357}" type="presOf" srcId="{E9AA4DF3-449F-9D4F-8512-3DE966ACAADD}" destId="{2E0F052B-BEE4-BE4E-BC42-599BA238276B}" srcOrd="0" destOrd="0" presId="urn:microsoft.com/office/officeart/2005/8/layout/radial6"/>
    <dgm:cxn modelId="{C4548875-6E2A-EF45-BEB6-011C37922260}" type="presParOf" srcId="{DB31C752-F533-B240-A0B7-275231763913}" destId="{9C80B36B-F41E-2E49-B407-E886D3F47AC4}" srcOrd="0" destOrd="0" presId="urn:microsoft.com/office/officeart/2005/8/layout/radial6"/>
    <dgm:cxn modelId="{FD090E62-08D6-404A-9D35-B77B7E2F45B3}" type="presParOf" srcId="{DB31C752-F533-B240-A0B7-275231763913}" destId="{4B9EC2FA-C6FD-084D-8F6F-A0980290CCD2}" srcOrd="1" destOrd="0" presId="urn:microsoft.com/office/officeart/2005/8/layout/radial6"/>
    <dgm:cxn modelId="{014D2CCB-60AF-5741-B7C3-3A8D9ABD859E}" type="presParOf" srcId="{DB31C752-F533-B240-A0B7-275231763913}" destId="{7C185E35-E2A3-6C41-B593-E9FD5364BFBD}" srcOrd="2" destOrd="0" presId="urn:microsoft.com/office/officeart/2005/8/layout/radial6"/>
    <dgm:cxn modelId="{D818FB53-32D8-C340-BB79-D64993C6DAB4}" type="presParOf" srcId="{DB31C752-F533-B240-A0B7-275231763913}" destId="{148C2BF1-2299-0440-9119-83E4C35204CE}" srcOrd="3" destOrd="0" presId="urn:microsoft.com/office/officeart/2005/8/layout/radial6"/>
    <dgm:cxn modelId="{7C1BA983-A47B-8440-9131-59C604AA2601}" type="presParOf" srcId="{DB31C752-F533-B240-A0B7-275231763913}" destId="{790115DD-C958-CF41-BAB2-AEFAC23D4EE7}" srcOrd="4" destOrd="0" presId="urn:microsoft.com/office/officeart/2005/8/layout/radial6"/>
    <dgm:cxn modelId="{35AD9EE9-EE9D-9849-A17D-DFC3E5EDAE13}" type="presParOf" srcId="{DB31C752-F533-B240-A0B7-275231763913}" destId="{FCA04A3F-AFF4-594D-A344-D34A1A27F2A5}" srcOrd="5" destOrd="0" presId="urn:microsoft.com/office/officeart/2005/8/layout/radial6"/>
    <dgm:cxn modelId="{0A0384B6-FCDD-F547-BDE1-6C8AD0B53B08}" type="presParOf" srcId="{DB31C752-F533-B240-A0B7-275231763913}" destId="{03109162-1D9D-554B-950C-C0BE4C3E26A5}" srcOrd="6" destOrd="0" presId="urn:microsoft.com/office/officeart/2005/8/layout/radial6"/>
    <dgm:cxn modelId="{E14C6E79-4C0E-5B4E-9821-F5F2665BAF57}" type="presParOf" srcId="{DB31C752-F533-B240-A0B7-275231763913}" destId="{4ED6F2FD-85EE-2D41-ABE7-143E9E7EFA73}" srcOrd="7" destOrd="0" presId="urn:microsoft.com/office/officeart/2005/8/layout/radial6"/>
    <dgm:cxn modelId="{CBDC1D9F-D23D-7848-8D17-A9AE1CE6B14E}" type="presParOf" srcId="{DB31C752-F533-B240-A0B7-275231763913}" destId="{9DDEE353-F389-9A45-BF2E-14B861E4A30A}" srcOrd="8" destOrd="0" presId="urn:microsoft.com/office/officeart/2005/8/layout/radial6"/>
    <dgm:cxn modelId="{4A2AEBC3-82F8-DF47-AB1B-E4D48C66D7B7}" type="presParOf" srcId="{DB31C752-F533-B240-A0B7-275231763913}" destId="{23318DE7-991E-674F-96E5-753405976FDE}" srcOrd="9" destOrd="0" presId="urn:microsoft.com/office/officeart/2005/8/layout/radial6"/>
    <dgm:cxn modelId="{858847AA-D0D2-EF41-8ED7-40F3D6C59CE8}" type="presParOf" srcId="{DB31C752-F533-B240-A0B7-275231763913}" destId="{7A2AE61E-F0CE-774C-AB4F-E5C8AE480379}" srcOrd="10" destOrd="0" presId="urn:microsoft.com/office/officeart/2005/8/layout/radial6"/>
    <dgm:cxn modelId="{435D69CE-6CE8-1446-BAF3-E7CF68F846F1}" type="presParOf" srcId="{DB31C752-F533-B240-A0B7-275231763913}" destId="{8421DD46-ACBD-434C-B60B-A8EC1DC8731F}" srcOrd="11" destOrd="0" presId="urn:microsoft.com/office/officeart/2005/8/layout/radial6"/>
    <dgm:cxn modelId="{CCD9C7C7-8C17-D74E-BBD3-5E5A9C3D1708}" type="presParOf" srcId="{DB31C752-F533-B240-A0B7-275231763913}" destId="{2E0F052B-BEE4-BE4E-BC42-599BA238276B}" srcOrd="12" destOrd="0" presId="urn:microsoft.com/office/officeart/2005/8/layout/radial6"/>
    <dgm:cxn modelId="{C5F247D3-BA1D-8F4B-9D64-8EC35BB1A29C}" type="presParOf" srcId="{DB31C752-F533-B240-A0B7-275231763913}" destId="{A87FF816-037F-2D44-942B-9E2846F2B86E}" srcOrd="13" destOrd="0" presId="urn:microsoft.com/office/officeart/2005/8/layout/radial6"/>
    <dgm:cxn modelId="{9C773B04-F3FC-B348-95DD-16016DC5BC99}" type="presParOf" srcId="{DB31C752-F533-B240-A0B7-275231763913}" destId="{9259D4BD-3F20-3B46-A2B0-10E3A51DEDC7}" srcOrd="14" destOrd="0" presId="urn:microsoft.com/office/officeart/2005/8/layout/radial6"/>
    <dgm:cxn modelId="{FD0B281F-3640-9742-A441-9D205BEBAEA5}" type="presParOf" srcId="{DB31C752-F533-B240-A0B7-275231763913}" destId="{3A5A3F0C-4F31-344D-8709-D220B95A7109}" srcOrd="15" destOrd="0" presId="urn:microsoft.com/office/officeart/2005/8/layout/radial6"/>
    <dgm:cxn modelId="{DF758D02-046D-4747-BA9A-9874E35CD990}" type="presParOf" srcId="{DB31C752-F533-B240-A0B7-275231763913}" destId="{C3B7B90F-634C-6744-A50E-4F4333D4D9EC}" srcOrd="16" destOrd="0" presId="urn:microsoft.com/office/officeart/2005/8/layout/radial6"/>
    <dgm:cxn modelId="{71D0143D-A772-EE41-A553-0A806CCF04B9}" type="presParOf" srcId="{DB31C752-F533-B240-A0B7-275231763913}" destId="{422A2D46-EB6A-4A42-8D9A-E89C480FB38E}" srcOrd="17" destOrd="0" presId="urn:microsoft.com/office/officeart/2005/8/layout/radial6"/>
    <dgm:cxn modelId="{BC555FE3-F656-9543-9990-59CB84879263}" type="presParOf" srcId="{DB31C752-F533-B240-A0B7-275231763913}" destId="{2796DBC5-1836-624C-AA25-0001ACD75F5A}" srcOrd="18" destOrd="0" presId="urn:microsoft.com/office/officeart/2005/8/layout/radial6"/>
    <dgm:cxn modelId="{0CA54A52-55DE-694E-9717-5B2F4D9A5F26}" type="presParOf" srcId="{DB31C752-F533-B240-A0B7-275231763913}" destId="{513719A9-8ABF-0046-A6A5-E02B1BFB02F6}" srcOrd="19" destOrd="0" presId="urn:microsoft.com/office/officeart/2005/8/layout/radial6"/>
    <dgm:cxn modelId="{1322AA66-4955-5346-AAF1-4BF36242AC54}" type="presParOf" srcId="{DB31C752-F533-B240-A0B7-275231763913}" destId="{ED5FF690-C663-B849-BD73-93AC90E27112}" srcOrd="20" destOrd="0" presId="urn:microsoft.com/office/officeart/2005/8/layout/radial6"/>
    <dgm:cxn modelId="{94E8F095-AE70-BC44-BB61-6AFCB5A70CA0}" type="presParOf" srcId="{DB31C752-F533-B240-A0B7-275231763913}" destId="{F7CDC148-3308-2646-9EB6-3F74E1A236A9}" srcOrd="21" destOrd="0" presId="urn:microsoft.com/office/officeart/2005/8/layout/radial6"/>
    <dgm:cxn modelId="{57FEAFBA-3B8D-3146-B7E5-DCC0D50E3720}" type="presParOf" srcId="{DB31C752-F533-B240-A0B7-275231763913}" destId="{28C04258-369A-1443-BB44-0D9446624788}" srcOrd="22" destOrd="0" presId="urn:microsoft.com/office/officeart/2005/8/layout/radial6"/>
    <dgm:cxn modelId="{3D0DED32-7D73-B249-B437-1E283A8AEBC7}" type="presParOf" srcId="{DB31C752-F533-B240-A0B7-275231763913}" destId="{177F6687-A1A2-5C49-AE56-F0E09D300D3C}" srcOrd="23" destOrd="0" presId="urn:microsoft.com/office/officeart/2005/8/layout/radial6"/>
    <dgm:cxn modelId="{0D592F53-6C7E-F948-A33A-3E0B85C19CDB}" type="presParOf" srcId="{DB31C752-F533-B240-A0B7-275231763913}" destId="{E66FA1CE-7ADA-5040-A587-79AB620007DB}" srcOrd="24" destOrd="0" presId="urn:microsoft.com/office/officeart/2005/8/layout/radial6"/>
    <dgm:cxn modelId="{653D7D9D-F865-0249-9D77-7686F2971BD0}" type="presParOf" srcId="{DB31C752-F533-B240-A0B7-275231763913}" destId="{C12C8CBD-0211-B940-92B7-88D6D407729B}" srcOrd="25" destOrd="0" presId="urn:microsoft.com/office/officeart/2005/8/layout/radial6"/>
    <dgm:cxn modelId="{C39AB57A-434D-CD4A-9A23-C1A1BDF8EBC7}" type="presParOf" srcId="{DB31C752-F533-B240-A0B7-275231763913}" destId="{350C08BB-5C2A-7A4B-AC2D-D7849C13523F}" srcOrd="26" destOrd="0" presId="urn:microsoft.com/office/officeart/2005/8/layout/radial6"/>
    <dgm:cxn modelId="{1FF03D8E-A7C0-BB4B-B2E1-DA232BA1CB28}" type="presParOf" srcId="{DB31C752-F533-B240-A0B7-275231763913}" destId="{26719AFA-6A76-EE4F-B5C5-0F9231A8FFB7}" srcOrd="27" destOrd="0" presId="urn:microsoft.com/office/officeart/2005/8/layout/radial6"/>
    <dgm:cxn modelId="{41E2632C-10F6-0841-B0EB-B6E67C1A708F}" type="presParOf" srcId="{DB31C752-F533-B240-A0B7-275231763913}" destId="{C27851F2-A65A-F045-812F-9C375C05CA60}" srcOrd="28" destOrd="0" presId="urn:microsoft.com/office/officeart/2005/8/layout/radial6"/>
    <dgm:cxn modelId="{EF3BC269-47BB-C948-91E0-97B8187B2B58}" type="presParOf" srcId="{DB31C752-F533-B240-A0B7-275231763913}" destId="{3359DEC9-DA51-9D47-B211-00CF329201BB}" srcOrd="29" destOrd="0" presId="urn:microsoft.com/office/officeart/2005/8/layout/radial6"/>
    <dgm:cxn modelId="{C46A3C05-8DB4-F34C-84F6-C74BCFF92C49}" type="presParOf" srcId="{DB31C752-F533-B240-A0B7-275231763913}" destId="{8BAD276E-8467-1749-B0F5-40CA54B99942}" srcOrd="30"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BBCDF80-3707-4F28-8AAC-D8DCB857FD6F}" type="doc">
      <dgm:prSet loTypeId="urn:microsoft.com/office/officeart/2005/8/layout/cycle3#1" loCatId="cycle" qsTypeId="urn:microsoft.com/office/officeart/2005/8/quickstyle/simple1#1" qsCatId="simple" csTypeId="urn:microsoft.com/office/officeart/2005/8/colors/colorful1#1" csCatId="colorful" phldr="1"/>
      <dgm:spPr/>
      <dgm:t>
        <a:bodyPr/>
        <a:lstStyle/>
        <a:p>
          <a:endParaRPr lang="en-IN"/>
        </a:p>
      </dgm:t>
    </dgm:pt>
    <dgm:pt modelId="{2EC02C4C-7583-4982-A364-E56E092DB33F}">
      <dgm:prSet phldrT="[Text]" phldr="0" custT="1"/>
      <dgm:spPr/>
      <dgm:t>
        <a:bodyPr vert="horz" wrap="square"/>
        <a:lstStyle/>
        <a:p>
          <a:pPr>
            <a:lnSpc>
              <a:spcPct val="100000"/>
            </a:lnSpc>
            <a:spcBef>
              <a:spcPct val="0"/>
            </a:spcBef>
            <a:spcAft>
              <a:spcPct val="35000"/>
            </a:spcAft>
          </a:pPr>
          <a:r>
            <a:rPr lang="en-US" altLang="en-IN" sz="2800" dirty="0">
              <a:latin typeface="Arial" panose="020B0604020202020204" pitchFamily="34" charset="0"/>
              <a:cs typeface="Arial" panose="020B0604020202020204" pitchFamily="34" charset="0"/>
            </a:rPr>
            <a:t>IEI</a:t>
          </a:r>
          <a:r>
            <a:rPr lang="en-IN" sz="2800" dirty="0">
              <a:latin typeface="Arial" panose="020B0604020202020204" pitchFamily="34" charset="0"/>
              <a:cs typeface="Arial" panose="020B0604020202020204" pitchFamily="34" charset="0"/>
            </a:rPr>
            <a:t> Centre</a:t>
          </a:r>
          <a:endParaRPr sz="6500"/>
        </a:p>
      </dgm:t>
    </dgm:pt>
    <dgm:pt modelId="{47CFBB90-28D8-4D27-9A70-8EDB656B3AD6}" type="parTrans" cxnId="{1B730DB2-1956-42F0-9FEC-F22B50F238D9}">
      <dgm:prSet/>
      <dgm:spPr/>
      <dgm:t>
        <a:bodyPr/>
        <a:lstStyle/>
        <a:p>
          <a:endParaRPr lang="en-IN"/>
        </a:p>
      </dgm:t>
    </dgm:pt>
    <dgm:pt modelId="{0FFFFAF9-34BE-4FBA-A71C-7157E03AE30F}" type="sibTrans" cxnId="{1B730DB2-1956-42F0-9FEC-F22B50F238D9}">
      <dgm:prSet/>
      <dgm:spPr/>
      <dgm:t>
        <a:bodyPr/>
        <a:lstStyle/>
        <a:p>
          <a:endParaRPr lang="en-IN" sz="2800">
            <a:latin typeface="Arial" panose="020B0604020202020204" pitchFamily="34" charset="0"/>
            <a:cs typeface="Arial" panose="020B0604020202020204" pitchFamily="34" charset="0"/>
          </a:endParaRPr>
        </a:p>
      </dgm:t>
    </dgm:pt>
    <dgm:pt modelId="{48450938-EA1A-4D12-828A-D9F295CC98C8}">
      <dgm:prSet phldrT="[Text]" custT="1"/>
      <dgm:spPr/>
      <dgm:t>
        <a:bodyPr/>
        <a:lstStyle/>
        <a:p>
          <a:r>
            <a:rPr lang="en-IN" sz="2800" dirty="0">
              <a:latin typeface="Arial" panose="020B0604020202020204" pitchFamily="34" charset="0"/>
              <a:cs typeface="Arial" panose="020B0604020202020204" pitchFamily="34" charset="0"/>
            </a:rPr>
            <a:t>Outpatient clinic</a:t>
          </a:r>
        </a:p>
      </dgm:t>
    </dgm:pt>
    <dgm:pt modelId="{0184B34B-E406-4A4D-BF68-45A31D3C40F3}" type="parTrans" cxnId="{E066D364-37C4-4A30-9600-4456E68D893B}">
      <dgm:prSet/>
      <dgm:spPr/>
      <dgm:t>
        <a:bodyPr/>
        <a:lstStyle/>
        <a:p>
          <a:endParaRPr lang="en-IN"/>
        </a:p>
      </dgm:t>
    </dgm:pt>
    <dgm:pt modelId="{A55CE72C-3B12-4732-8C27-C21A4A1DA919}" type="sibTrans" cxnId="{E066D364-37C4-4A30-9600-4456E68D893B}">
      <dgm:prSet/>
      <dgm:spPr/>
      <dgm:t>
        <a:bodyPr/>
        <a:lstStyle/>
        <a:p>
          <a:endParaRPr lang="en-IN"/>
        </a:p>
      </dgm:t>
    </dgm:pt>
    <dgm:pt modelId="{4653B48A-1F0A-4DD4-8C72-24C6EBB3D0EF}">
      <dgm:prSet phldrT="[Text]" custT="1"/>
      <dgm:spPr/>
      <dgm:t>
        <a:bodyPr/>
        <a:lstStyle/>
        <a:p>
          <a:r>
            <a:rPr lang="en-IN" sz="2800" dirty="0">
              <a:latin typeface="Arial" panose="020B0604020202020204" pitchFamily="34" charset="0"/>
              <a:cs typeface="Arial" panose="020B0604020202020204" pitchFamily="34" charset="0"/>
            </a:rPr>
            <a:t>Emergency care</a:t>
          </a:r>
        </a:p>
      </dgm:t>
    </dgm:pt>
    <dgm:pt modelId="{404B27BB-5081-4E56-A350-66ABAB98AE50}" type="parTrans" cxnId="{8CA207DE-A949-44BB-920E-EFCF00B2D443}">
      <dgm:prSet/>
      <dgm:spPr/>
      <dgm:t>
        <a:bodyPr/>
        <a:lstStyle/>
        <a:p>
          <a:endParaRPr lang="en-IN"/>
        </a:p>
      </dgm:t>
    </dgm:pt>
    <dgm:pt modelId="{544F57C9-811A-48B7-A4C6-594D4869F238}" type="sibTrans" cxnId="{8CA207DE-A949-44BB-920E-EFCF00B2D443}">
      <dgm:prSet/>
      <dgm:spPr/>
      <dgm:t>
        <a:bodyPr/>
        <a:lstStyle/>
        <a:p>
          <a:endParaRPr lang="en-IN"/>
        </a:p>
      </dgm:t>
    </dgm:pt>
    <dgm:pt modelId="{A6E60EF5-1561-4DD5-A381-D8B84FBD511C}">
      <dgm:prSet phldrT="[Text]" phldr="0" custT="1"/>
      <dgm:spPr/>
      <dgm:t>
        <a:bodyPr vert="horz" wrap="square"/>
        <a:lstStyle/>
        <a:p>
          <a:pPr>
            <a:lnSpc>
              <a:spcPct val="100000"/>
            </a:lnSpc>
            <a:spcBef>
              <a:spcPct val="0"/>
            </a:spcBef>
            <a:spcAft>
              <a:spcPct val="35000"/>
            </a:spcAft>
          </a:pPr>
          <a:r>
            <a:rPr lang="en-US" altLang="en-IN" sz="2800" dirty="0">
              <a:latin typeface="Arial" panose="020B0604020202020204" pitchFamily="34" charset="0"/>
              <a:cs typeface="Arial" panose="020B0604020202020204" pitchFamily="34" charset="0"/>
            </a:rPr>
            <a:t>Translational</a:t>
          </a:r>
          <a:r>
            <a:rPr lang="en-IN" sz="2800" dirty="0">
              <a:latin typeface="Arial" panose="020B0604020202020204" pitchFamily="34" charset="0"/>
              <a:cs typeface="Arial" panose="020B0604020202020204" pitchFamily="34" charset="0"/>
            </a:rPr>
            <a:t> lab</a:t>
          </a:r>
          <a:endParaRPr sz="6500"/>
        </a:p>
      </dgm:t>
    </dgm:pt>
    <dgm:pt modelId="{BA4860DD-795E-49DA-BB91-D184C825904A}" type="parTrans" cxnId="{2C02AA29-3CEE-4E67-838F-4BA59535F64E}">
      <dgm:prSet/>
      <dgm:spPr/>
      <dgm:t>
        <a:bodyPr/>
        <a:lstStyle/>
        <a:p>
          <a:endParaRPr lang="en-IN"/>
        </a:p>
      </dgm:t>
    </dgm:pt>
    <dgm:pt modelId="{ECBA9EF2-C5B7-4DFA-B40E-14EB9593212B}" type="sibTrans" cxnId="{2C02AA29-3CEE-4E67-838F-4BA59535F64E}">
      <dgm:prSet/>
      <dgm:spPr/>
      <dgm:t>
        <a:bodyPr/>
        <a:lstStyle/>
        <a:p>
          <a:endParaRPr lang="en-IN"/>
        </a:p>
      </dgm:t>
    </dgm:pt>
    <dgm:pt modelId="{7B819731-70F7-45CC-B988-DCE3703CF6C3}">
      <dgm:prSet phldrT="[Text]" custT="1"/>
      <dgm:spPr/>
      <dgm:t>
        <a:bodyPr/>
        <a:lstStyle/>
        <a:p>
          <a:r>
            <a:rPr lang="en-IN" sz="2800" dirty="0">
              <a:latin typeface="Arial" panose="020B0604020202020204" pitchFamily="34" charset="0"/>
              <a:cs typeface="Arial" panose="020B0604020202020204" pitchFamily="34" charset="0"/>
            </a:rPr>
            <a:t>Genetic test facility</a:t>
          </a:r>
        </a:p>
      </dgm:t>
    </dgm:pt>
    <dgm:pt modelId="{B8A21168-E853-4864-8562-2E7C2A96D450}" type="parTrans" cxnId="{A9C93423-1312-4C97-8365-02A014C2D988}">
      <dgm:prSet/>
      <dgm:spPr/>
      <dgm:t>
        <a:bodyPr/>
        <a:lstStyle/>
        <a:p>
          <a:endParaRPr lang="en-IN"/>
        </a:p>
      </dgm:t>
    </dgm:pt>
    <dgm:pt modelId="{7EF7BD2E-EFE7-4F8C-8FD5-52D25EF16F70}" type="sibTrans" cxnId="{A9C93423-1312-4C97-8365-02A014C2D988}">
      <dgm:prSet/>
      <dgm:spPr/>
      <dgm:t>
        <a:bodyPr/>
        <a:lstStyle/>
        <a:p>
          <a:endParaRPr lang="en-IN"/>
        </a:p>
      </dgm:t>
    </dgm:pt>
    <dgm:pt modelId="{49A46CFF-2E46-4605-AAFE-8DFC3ACCDAE7}" type="pres">
      <dgm:prSet presAssocID="{EBBCDF80-3707-4F28-8AAC-D8DCB857FD6F}" presName="Name0" presStyleCnt="0">
        <dgm:presLayoutVars>
          <dgm:dir/>
          <dgm:resizeHandles val="exact"/>
        </dgm:presLayoutVars>
      </dgm:prSet>
      <dgm:spPr/>
    </dgm:pt>
    <dgm:pt modelId="{11E41852-3E24-447F-B7EA-62DABFAAAFF3}" type="pres">
      <dgm:prSet presAssocID="{EBBCDF80-3707-4F28-8AAC-D8DCB857FD6F}" presName="cycle" presStyleCnt="0"/>
      <dgm:spPr/>
    </dgm:pt>
    <dgm:pt modelId="{D12E7428-DDF2-4FD4-A7B3-0812DF83D24D}" type="pres">
      <dgm:prSet presAssocID="{2EC02C4C-7583-4982-A364-E56E092DB33F}" presName="nodeFirstNode" presStyleLbl="node1" presStyleIdx="0" presStyleCnt="5">
        <dgm:presLayoutVars>
          <dgm:bulletEnabled val="1"/>
        </dgm:presLayoutVars>
      </dgm:prSet>
      <dgm:spPr/>
    </dgm:pt>
    <dgm:pt modelId="{9C5553A1-7034-4C9D-9308-7ED2F615201B}" type="pres">
      <dgm:prSet presAssocID="{0FFFFAF9-34BE-4FBA-A71C-7157E03AE30F}" presName="sibTransFirstNode" presStyleLbl="bgShp" presStyleIdx="0" presStyleCnt="1"/>
      <dgm:spPr/>
    </dgm:pt>
    <dgm:pt modelId="{D89E0493-A2C6-429B-8A27-8853702EA8F6}" type="pres">
      <dgm:prSet presAssocID="{48450938-EA1A-4D12-828A-D9F295CC98C8}" presName="nodeFollowingNodes" presStyleLbl="node1" presStyleIdx="1" presStyleCnt="5" custRadScaleRad="113363" custRadScaleInc="3637">
        <dgm:presLayoutVars>
          <dgm:bulletEnabled val="1"/>
        </dgm:presLayoutVars>
      </dgm:prSet>
      <dgm:spPr/>
    </dgm:pt>
    <dgm:pt modelId="{64DEB484-4B6C-4807-9D40-173FB655552C}" type="pres">
      <dgm:prSet presAssocID="{4653B48A-1F0A-4DD4-8C72-24C6EBB3D0EF}" presName="nodeFollowingNodes" presStyleLbl="node1" presStyleIdx="2" presStyleCnt="5" custRadScaleRad="110865" custRadScaleInc="-31083">
        <dgm:presLayoutVars>
          <dgm:bulletEnabled val="1"/>
        </dgm:presLayoutVars>
      </dgm:prSet>
      <dgm:spPr/>
    </dgm:pt>
    <dgm:pt modelId="{29F9AC6F-ACCD-4DC2-9F98-BC5D46C671D9}" type="pres">
      <dgm:prSet presAssocID="{A6E60EF5-1561-4DD5-A381-D8B84FBD511C}" presName="nodeFollowingNodes" presStyleLbl="node1" presStyleIdx="3" presStyleCnt="5" custRadScaleRad="107018" custRadScaleInc="28105">
        <dgm:presLayoutVars>
          <dgm:bulletEnabled val="1"/>
        </dgm:presLayoutVars>
      </dgm:prSet>
      <dgm:spPr/>
    </dgm:pt>
    <dgm:pt modelId="{5F332B18-1936-40A8-9966-056A22A8B6AC}" type="pres">
      <dgm:prSet presAssocID="{7B819731-70F7-45CC-B988-DCE3703CF6C3}" presName="nodeFollowingNodes" presStyleLbl="node1" presStyleIdx="4" presStyleCnt="5" custRadScaleRad="107209" custRadScaleInc="966">
        <dgm:presLayoutVars>
          <dgm:bulletEnabled val="1"/>
        </dgm:presLayoutVars>
      </dgm:prSet>
      <dgm:spPr/>
    </dgm:pt>
  </dgm:ptLst>
  <dgm:cxnLst>
    <dgm:cxn modelId="{F803650A-FF85-40A3-9CDF-E1B271955BF9}" type="presOf" srcId="{4653B48A-1F0A-4DD4-8C72-24C6EBB3D0EF}" destId="{64DEB484-4B6C-4807-9D40-173FB655552C}" srcOrd="0" destOrd="0" presId="urn:microsoft.com/office/officeart/2005/8/layout/cycle3#1"/>
    <dgm:cxn modelId="{A9C93423-1312-4C97-8365-02A014C2D988}" srcId="{EBBCDF80-3707-4F28-8AAC-D8DCB857FD6F}" destId="{7B819731-70F7-45CC-B988-DCE3703CF6C3}" srcOrd="4" destOrd="0" parTransId="{B8A21168-E853-4864-8562-2E7C2A96D450}" sibTransId="{7EF7BD2E-EFE7-4F8C-8FD5-52D25EF16F70}"/>
    <dgm:cxn modelId="{2C02AA29-3CEE-4E67-838F-4BA59535F64E}" srcId="{EBBCDF80-3707-4F28-8AAC-D8DCB857FD6F}" destId="{A6E60EF5-1561-4DD5-A381-D8B84FBD511C}" srcOrd="3" destOrd="0" parTransId="{BA4860DD-795E-49DA-BB91-D184C825904A}" sibTransId="{ECBA9EF2-C5B7-4DFA-B40E-14EB9593212B}"/>
    <dgm:cxn modelId="{87D8943A-4D57-4C0A-B319-9A72997B446D}" type="presOf" srcId="{EBBCDF80-3707-4F28-8AAC-D8DCB857FD6F}" destId="{49A46CFF-2E46-4605-AAFE-8DFC3ACCDAE7}" srcOrd="0" destOrd="0" presId="urn:microsoft.com/office/officeart/2005/8/layout/cycle3#1"/>
    <dgm:cxn modelId="{E066D364-37C4-4A30-9600-4456E68D893B}" srcId="{EBBCDF80-3707-4F28-8AAC-D8DCB857FD6F}" destId="{48450938-EA1A-4D12-828A-D9F295CC98C8}" srcOrd="1" destOrd="0" parTransId="{0184B34B-E406-4A4D-BF68-45A31D3C40F3}" sibTransId="{A55CE72C-3B12-4732-8C27-C21A4A1DA919}"/>
    <dgm:cxn modelId="{26EEDD53-CA93-42E5-82A5-9FD65D08D30F}" type="presOf" srcId="{0FFFFAF9-34BE-4FBA-A71C-7157E03AE30F}" destId="{9C5553A1-7034-4C9D-9308-7ED2F615201B}" srcOrd="0" destOrd="0" presId="urn:microsoft.com/office/officeart/2005/8/layout/cycle3#1"/>
    <dgm:cxn modelId="{5ED1F37C-2B7A-4FA8-89C3-6C2A0C5D0185}" type="presOf" srcId="{48450938-EA1A-4D12-828A-D9F295CC98C8}" destId="{D89E0493-A2C6-429B-8A27-8853702EA8F6}" srcOrd="0" destOrd="0" presId="urn:microsoft.com/office/officeart/2005/8/layout/cycle3#1"/>
    <dgm:cxn modelId="{7832C982-2FC9-4D79-A30A-19B71D9914E7}" type="presOf" srcId="{A6E60EF5-1561-4DD5-A381-D8B84FBD511C}" destId="{29F9AC6F-ACCD-4DC2-9F98-BC5D46C671D9}" srcOrd="0" destOrd="0" presId="urn:microsoft.com/office/officeart/2005/8/layout/cycle3#1"/>
    <dgm:cxn modelId="{1B730DB2-1956-42F0-9FEC-F22B50F238D9}" srcId="{EBBCDF80-3707-4F28-8AAC-D8DCB857FD6F}" destId="{2EC02C4C-7583-4982-A364-E56E092DB33F}" srcOrd="0" destOrd="0" parTransId="{47CFBB90-28D8-4D27-9A70-8EDB656B3AD6}" sibTransId="{0FFFFAF9-34BE-4FBA-A71C-7157E03AE30F}"/>
    <dgm:cxn modelId="{A0DE8DB6-EB91-46E8-BE7B-EBD573F43E73}" type="presOf" srcId="{2EC02C4C-7583-4982-A364-E56E092DB33F}" destId="{D12E7428-DDF2-4FD4-A7B3-0812DF83D24D}" srcOrd="0" destOrd="0" presId="urn:microsoft.com/office/officeart/2005/8/layout/cycle3#1"/>
    <dgm:cxn modelId="{8CA207DE-A949-44BB-920E-EFCF00B2D443}" srcId="{EBBCDF80-3707-4F28-8AAC-D8DCB857FD6F}" destId="{4653B48A-1F0A-4DD4-8C72-24C6EBB3D0EF}" srcOrd="2" destOrd="0" parTransId="{404B27BB-5081-4E56-A350-66ABAB98AE50}" sibTransId="{544F57C9-811A-48B7-A4C6-594D4869F238}"/>
    <dgm:cxn modelId="{838739F5-6A4C-48F5-B1B2-DC9D23433443}" type="presOf" srcId="{7B819731-70F7-45CC-B988-DCE3703CF6C3}" destId="{5F332B18-1936-40A8-9966-056A22A8B6AC}" srcOrd="0" destOrd="0" presId="urn:microsoft.com/office/officeart/2005/8/layout/cycle3#1"/>
    <dgm:cxn modelId="{BAF81DA3-6A8D-40DE-8815-68BF1D1AE124}" type="presParOf" srcId="{49A46CFF-2E46-4605-AAFE-8DFC3ACCDAE7}" destId="{11E41852-3E24-447F-B7EA-62DABFAAAFF3}" srcOrd="0" destOrd="0" presId="urn:microsoft.com/office/officeart/2005/8/layout/cycle3#1"/>
    <dgm:cxn modelId="{02CC3C7C-8050-4ADE-BCC5-B7747EF24472}" type="presParOf" srcId="{11E41852-3E24-447F-B7EA-62DABFAAAFF3}" destId="{D12E7428-DDF2-4FD4-A7B3-0812DF83D24D}" srcOrd="0" destOrd="0" presId="urn:microsoft.com/office/officeart/2005/8/layout/cycle3#1"/>
    <dgm:cxn modelId="{5BF944D6-C95C-44E5-B99F-9C4E6F0C59B2}" type="presParOf" srcId="{11E41852-3E24-447F-B7EA-62DABFAAAFF3}" destId="{9C5553A1-7034-4C9D-9308-7ED2F615201B}" srcOrd="1" destOrd="0" presId="urn:microsoft.com/office/officeart/2005/8/layout/cycle3#1"/>
    <dgm:cxn modelId="{039764EF-B8BA-41D4-9659-38A082F7AC86}" type="presParOf" srcId="{11E41852-3E24-447F-B7EA-62DABFAAAFF3}" destId="{D89E0493-A2C6-429B-8A27-8853702EA8F6}" srcOrd="2" destOrd="0" presId="urn:microsoft.com/office/officeart/2005/8/layout/cycle3#1"/>
    <dgm:cxn modelId="{AFF5665F-E028-4382-A5F6-86BE9DD26A67}" type="presParOf" srcId="{11E41852-3E24-447F-B7EA-62DABFAAAFF3}" destId="{64DEB484-4B6C-4807-9D40-173FB655552C}" srcOrd="3" destOrd="0" presId="urn:microsoft.com/office/officeart/2005/8/layout/cycle3#1"/>
    <dgm:cxn modelId="{68AA98F0-3048-43E1-AE7F-0CB9316CA940}" type="presParOf" srcId="{11E41852-3E24-447F-B7EA-62DABFAAAFF3}" destId="{29F9AC6F-ACCD-4DC2-9F98-BC5D46C671D9}" srcOrd="4" destOrd="0" presId="urn:microsoft.com/office/officeart/2005/8/layout/cycle3#1"/>
    <dgm:cxn modelId="{F5934C4A-598C-4A46-87C9-3A77554B2394}" type="presParOf" srcId="{11E41852-3E24-447F-B7EA-62DABFAAAFF3}" destId="{5F332B18-1936-40A8-9966-056A22A8B6AC}" srcOrd="5" destOrd="0" presId="urn:microsoft.com/office/officeart/2005/8/layout/cycle3#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AD276E-8467-1749-B0F5-40CA54B99942}">
      <dsp:nvSpPr>
        <dsp:cNvPr id="0" name=""/>
        <dsp:cNvSpPr/>
      </dsp:nvSpPr>
      <dsp:spPr>
        <a:xfrm>
          <a:off x="1364859" y="518989"/>
          <a:ext cx="5820021" cy="5820021"/>
        </a:xfrm>
        <a:prstGeom prst="blockArc">
          <a:avLst>
            <a:gd name="adj1" fmla="val 14040000"/>
            <a:gd name="adj2" fmla="val 16200000"/>
            <a:gd name="adj3" fmla="val 276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6719AFA-6A76-EE4F-B5C5-0F9231A8FFB7}">
      <dsp:nvSpPr>
        <dsp:cNvPr id="0" name=""/>
        <dsp:cNvSpPr/>
      </dsp:nvSpPr>
      <dsp:spPr>
        <a:xfrm>
          <a:off x="1364859" y="518989"/>
          <a:ext cx="5820021" cy="5820021"/>
        </a:xfrm>
        <a:prstGeom prst="blockArc">
          <a:avLst>
            <a:gd name="adj1" fmla="val 11880000"/>
            <a:gd name="adj2" fmla="val 14040000"/>
            <a:gd name="adj3" fmla="val 276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66FA1CE-7ADA-5040-A587-79AB620007DB}">
      <dsp:nvSpPr>
        <dsp:cNvPr id="0" name=""/>
        <dsp:cNvSpPr/>
      </dsp:nvSpPr>
      <dsp:spPr>
        <a:xfrm>
          <a:off x="1364859" y="518989"/>
          <a:ext cx="5820021" cy="5820021"/>
        </a:xfrm>
        <a:prstGeom prst="blockArc">
          <a:avLst>
            <a:gd name="adj1" fmla="val 9720000"/>
            <a:gd name="adj2" fmla="val 11880000"/>
            <a:gd name="adj3" fmla="val 276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7CDC148-3308-2646-9EB6-3F74E1A236A9}">
      <dsp:nvSpPr>
        <dsp:cNvPr id="0" name=""/>
        <dsp:cNvSpPr/>
      </dsp:nvSpPr>
      <dsp:spPr>
        <a:xfrm>
          <a:off x="1364859" y="518989"/>
          <a:ext cx="5820021" cy="5820021"/>
        </a:xfrm>
        <a:prstGeom prst="blockArc">
          <a:avLst>
            <a:gd name="adj1" fmla="val 7560000"/>
            <a:gd name="adj2" fmla="val 9720000"/>
            <a:gd name="adj3" fmla="val 276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796DBC5-1836-624C-AA25-0001ACD75F5A}">
      <dsp:nvSpPr>
        <dsp:cNvPr id="0" name=""/>
        <dsp:cNvSpPr/>
      </dsp:nvSpPr>
      <dsp:spPr>
        <a:xfrm>
          <a:off x="1364859" y="518989"/>
          <a:ext cx="5820021" cy="5820021"/>
        </a:xfrm>
        <a:prstGeom prst="blockArc">
          <a:avLst>
            <a:gd name="adj1" fmla="val 5400000"/>
            <a:gd name="adj2" fmla="val 7560000"/>
            <a:gd name="adj3" fmla="val 276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A5A3F0C-4F31-344D-8709-D220B95A7109}">
      <dsp:nvSpPr>
        <dsp:cNvPr id="0" name=""/>
        <dsp:cNvSpPr/>
      </dsp:nvSpPr>
      <dsp:spPr>
        <a:xfrm>
          <a:off x="1364859" y="518989"/>
          <a:ext cx="5820021" cy="5820021"/>
        </a:xfrm>
        <a:prstGeom prst="blockArc">
          <a:avLst>
            <a:gd name="adj1" fmla="val 3240000"/>
            <a:gd name="adj2" fmla="val 5400000"/>
            <a:gd name="adj3" fmla="val 276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E0F052B-BEE4-BE4E-BC42-599BA238276B}">
      <dsp:nvSpPr>
        <dsp:cNvPr id="0" name=""/>
        <dsp:cNvSpPr/>
      </dsp:nvSpPr>
      <dsp:spPr>
        <a:xfrm>
          <a:off x="1364859" y="518989"/>
          <a:ext cx="5820021" cy="5820021"/>
        </a:xfrm>
        <a:prstGeom prst="blockArc">
          <a:avLst>
            <a:gd name="adj1" fmla="val 1080000"/>
            <a:gd name="adj2" fmla="val 3240000"/>
            <a:gd name="adj3" fmla="val 276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3318DE7-991E-674F-96E5-753405976FDE}">
      <dsp:nvSpPr>
        <dsp:cNvPr id="0" name=""/>
        <dsp:cNvSpPr/>
      </dsp:nvSpPr>
      <dsp:spPr>
        <a:xfrm>
          <a:off x="1364859" y="518989"/>
          <a:ext cx="5820021" cy="5820021"/>
        </a:xfrm>
        <a:prstGeom prst="blockArc">
          <a:avLst>
            <a:gd name="adj1" fmla="val 20520000"/>
            <a:gd name="adj2" fmla="val 1080000"/>
            <a:gd name="adj3" fmla="val 276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3109162-1D9D-554B-950C-C0BE4C3E26A5}">
      <dsp:nvSpPr>
        <dsp:cNvPr id="0" name=""/>
        <dsp:cNvSpPr/>
      </dsp:nvSpPr>
      <dsp:spPr>
        <a:xfrm>
          <a:off x="1424805" y="518989"/>
          <a:ext cx="5820021" cy="5820021"/>
        </a:xfrm>
        <a:prstGeom prst="blockArc">
          <a:avLst>
            <a:gd name="adj1" fmla="val 18360000"/>
            <a:gd name="adj2" fmla="val 20520000"/>
            <a:gd name="adj3" fmla="val 2762"/>
          </a:avLst>
        </a:prstGeom>
        <a:solidFill>
          <a:schemeClr val="accent1">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sp>
    <dsp:sp modelId="{148C2BF1-2299-0440-9119-83E4C35204CE}">
      <dsp:nvSpPr>
        <dsp:cNvPr id="0" name=""/>
        <dsp:cNvSpPr/>
      </dsp:nvSpPr>
      <dsp:spPr>
        <a:xfrm>
          <a:off x="1364859" y="518989"/>
          <a:ext cx="5820021" cy="5820021"/>
        </a:xfrm>
        <a:prstGeom prst="blockArc">
          <a:avLst>
            <a:gd name="adj1" fmla="val 16200000"/>
            <a:gd name="adj2" fmla="val 18360000"/>
            <a:gd name="adj3" fmla="val 276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C80B36B-F41E-2E49-B407-E886D3F47AC4}">
      <dsp:nvSpPr>
        <dsp:cNvPr id="0" name=""/>
        <dsp:cNvSpPr/>
      </dsp:nvSpPr>
      <dsp:spPr>
        <a:xfrm>
          <a:off x="3477506" y="2631636"/>
          <a:ext cx="1594727" cy="1594727"/>
        </a:xfrm>
        <a:prstGeom prst="ellipse">
          <a:avLst/>
        </a:prstGeom>
        <a:solidFill>
          <a:srgbClr val="0072A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fr-FR" sz="2800" kern="1200" dirty="0"/>
            <a:t>Patient</a:t>
          </a:r>
        </a:p>
      </dsp:txBody>
      <dsp:txXfrm>
        <a:off x="3711048" y="2865178"/>
        <a:ext cx="1127643" cy="1127643"/>
      </dsp:txXfrm>
    </dsp:sp>
    <dsp:sp modelId="{4B9EC2FA-C6FD-084D-8F6F-A0980290CCD2}">
      <dsp:nvSpPr>
        <dsp:cNvPr id="0" name=""/>
        <dsp:cNvSpPr/>
      </dsp:nvSpPr>
      <dsp:spPr>
        <a:xfrm>
          <a:off x="3471072" y="1021"/>
          <a:ext cx="1607596" cy="1116308"/>
        </a:xfrm>
        <a:prstGeom prst="ellipse">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b="1" kern="1200" dirty="0">
              <a:latin typeface="Arial" panose="020B0604020202020204" pitchFamily="34" charset="0"/>
              <a:cs typeface="Arial" panose="020B0604020202020204" pitchFamily="34" charset="0"/>
            </a:rPr>
            <a:t>Patient rep.</a:t>
          </a:r>
        </a:p>
      </dsp:txBody>
      <dsp:txXfrm>
        <a:off x="3706499" y="164501"/>
        <a:ext cx="1136742" cy="789348"/>
      </dsp:txXfrm>
    </dsp:sp>
    <dsp:sp modelId="{790115DD-C958-CF41-BAB2-AEFAC23D4EE7}">
      <dsp:nvSpPr>
        <dsp:cNvPr id="0" name=""/>
        <dsp:cNvSpPr/>
      </dsp:nvSpPr>
      <dsp:spPr>
        <a:xfrm>
          <a:off x="5030251" y="549109"/>
          <a:ext cx="1862918" cy="1116308"/>
        </a:xfrm>
        <a:prstGeom prst="ellipse">
          <a:avLst/>
        </a:prstGeom>
        <a:solidFill>
          <a:srgbClr val="0072A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err="1">
              <a:latin typeface="Arial" panose="020B0604020202020204" pitchFamily="34" charset="0"/>
              <a:cs typeface="Arial" panose="020B0604020202020204" pitchFamily="34" charset="0"/>
            </a:rPr>
            <a:t>Immunologists</a:t>
          </a:r>
          <a:endParaRPr lang="fr-FR" sz="1400" kern="1200" dirty="0">
            <a:latin typeface="Arial" panose="020B0604020202020204" pitchFamily="34" charset="0"/>
            <a:cs typeface="Arial" panose="020B0604020202020204" pitchFamily="34" charset="0"/>
          </a:endParaRPr>
        </a:p>
      </dsp:txBody>
      <dsp:txXfrm>
        <a:off x="5303069" y="712589"/>
        <a:ext cx="1317282" cy="789348"/>
      </dsp:txXfrm>
    </dsp:sp>
    <dsp:sp modelId="{4ED6F2FD-85EE-2D41-ABE7-143E9E7EFA73}">
      <dsp:nvSpPr>
        <dsp:cNvPr id="0" name=""/>
        <dsp:cNvSpPr/>
      </dsp:nvSpPr>
      <dsp:spPr>
        <a:xfrm>
          <a:off x="6200436" y="1984021"/>
          <a:ext cx="1607596" cy="1116308"/>
        </a:xfrm>
        <a:prstGeom prst="ellipse">
          <a:avLst/>
        </a:prstGeom>
        <a:solidFill>
          <a:srgbClr val="0072A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latin typeface="Arial" panose="020B0604020202020204" pitchFamily="34" charset="0"/>
              <a:cs typeface="Arial" panose="020B0604020202020204" pitchFamily="34" charset="0"/>
            </a:rPr>
            <a:t>Nurses</a:t>
          </a:r>
        </a:p>
      </dsp:txBody>
      <dsp:txXfrm>
        <a:off x="6435863" y="2147501"/>
        <a:ext cx="1136742" cy="789348"/>
      </dsp:txXfrm>
    </dsp:sp>
    <dsp:sp modelId="{7A2AE61E-F0CE-774C-AB4F-E5C8AE480379}">
      <dsp:nvSpPr>
        <dsp:cNvPr id="0" name=""/>
        <dsp:cNvSpPr/>
      </dsp:nvSpPr>
      <dsp:spPr>
        <a:xfrm>
          <a:off x="6200436" y="3757669"/>
          <a:ext cx="1607596" cy="1116308"/>
        </a:xfrm>
        <a:prstGeom prst="ellipse">
          <a:avLst/>
        </a:prstGeom>
        <a:solidFill>
          <a:srgbClr val="0072A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err="1">
              <a:latin typeface="Arial" panose="020B0604020202020204" pitchFamily="34" charset="0"/>
              <a:cs typeface="Arial" panose="020B0604020202020204" pitchFamily="34" charset="0"/>
            </a:rPr>
            <a:t>Paramedics</a:t>
          </a:r>
          <a:endParaRPr lang="fr-FR" sz="1400" kern="1200" dirty="0">
            <a:latin typeface="Arial" panose="020B0604020202020204" pitchFamily="34" charset="0"/>
            <a:cs typeface="Arial" panose="020B0604020202020204" pitchFamily="34" charset="0"/>
          </a:endParaRPr>
        </a:p>
      </dsp:txBody>
      <dsp:txXfrm>
        <a:off x="6435863" y="3921149"/>
        <a:ext cx="1136742" cy="789348"/>
      </dsp:txXfrm>
    </dsp:sp>
    <dsp:sp modelId="{A87FF816-037F-2D44-942B-9E2846F2B86E}">
      <dsp:nvSpPr>
        <dsp:cNvPr id="0" name=""/>
        <dsp:cNvSpPr/>
      </dsp:nvSpPr>
      <dsp:spPr>
        <a:xfrm>
          <a:off x="5157912" y="5192581"/>
          <a:ext cx="1607596" cy="1116308"/>
        </a:xfrm>
        <a:prstGeom prst="ellipse">
          <a:avLst/>
        </a:prstGeom>
        <a:solidFill>
          <a:srgbClr val="0072A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err="1">
              <a:latin typeface="Arial" panose="020B0604020202020204" pitchFamily="34" charset="0"/>
              <a:cs typeface="Arial" panose="020B0604020202020204" pitchFamily="34" charset="0"/>
            </a:rPr>
            <a:t>Researchers</a:t>
          </a:r>
          <a:endParaRPr lang="fr-FR" sz="1400" kern="1200" dirty="0">
            <a:latin typeface="Arial" panose="020B0604020202020204" pitchFamily="34" charset="0"/>
            <a:cs typeface="Arial" panose="020B0604020202020204" pitchFamily="34" charset="0"/>
          </a:endParaRPr>
        </a:p>
      </dsp:txBody>
      <dsp:txXfrm>
        <a:off x="5393339" y="5356061"/>
        <a:ext cx="1136742" cy="789348"/>
      </dsp:txXfrm>
    </dsp:sp>
    <dsp:sp modelId="{C3B7B90F-634C-6744-A50E-4F4333D4D9EC}">
      <dsp:nvSpPr>
        <dsp:cNvPr id="0" name=""/>
        <dsp:cNvSpPr/>
      </dsp:nvSpPr>
      <dsp:spPr>
        <a:xfrm>
          <a:off x="3471072" y="5740669"/>
          <a:ext cx="1607596" cy="1116308"/>
        </a:xfrm>
        <a:prstGeom prst="ellipse">
          <a:avLst/>
        </a:prstGeom>
        <a:solidFill>
          <a:srgbClr val="0072A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latin typeface="Arial" panose="020B0604020202020204" pitchFamily="34" charset="0"/>
              <a:cs typeface="Arial" panose="020B0604020202020204" pitchFamily="34" charset="0"/>
            </a:rPr>
            <a:t>Pharma. </a:t>
          </a:r>
          <a:r>
            <a:rPr lang="fr-FR" sz="1400" kern="1200" dirty="0" err="1">
              <a:latin typeface="Arial" panose="020B0604020202020204" pitchFamily="34" charset="0"/>
              <a:cs typeface="Arial" panose="020B0604020202020204" pitchFamily="34" charset="0"/>
            </a:rPr>
            <a:t>Cies</a:t>
          </a:r>
          <a:r>
            <a:rPr lang="fr-FR" sz="1400" kern="1200" dirty="0">
              <a:latin typeface="Arial" panose="020B0604020202020204" pitchFamily="34" charset="0"/>
              <a:cs typeface="Arial" panose="020B0604020202020204" pitchFamily="34" charset="0"/>
            </a:rPr>
            <a:t> &amp; </a:t>
          </a:r>
          <a:r>
            <a:rPr lang="fr-FR" sz="1400" kern="1200" dirty="0" err="1">
              <a:latin typeface="Arial" panose="020B0604020202020204" pitchFamily="34" charset="0"/>
              <a:cs typeface="Arial" panose="020B0604020202020204" pitchFamily="34" charset="0"/>
            </a:rPr>
            <a:t>medical</a:t>
          </a:r>
          <a:r>
            <a:rPr lang="fr-FR" sz="1400" kern="1200" dirty="0">
              <a:latin typeface="Arial" panose="020B0604020202020204" pitchFamily="34" charset="0"/>
              <a:cs typeface="Arial" panose="020B0604020202020204" pitchFamily="34" charset="0"/>
            </a:rPr>
            <a:t> </a:t>
          </a:r>
          <a:r>
            <a:rPr lang="fr-FR" sz="1400" kern="1200" dirty="0" err="1">
              <a:latin typeface="Arial" panose="020B0604020202020204" pitchFamily="34" charset="0"/>
              <a:cs typeface="Arial" panose="020B0604020202020204" pitchFamily="34" charset="0"/>
            </a:rPr>
            <a:t>devices</a:t>
          </a:r>
          <a:endParaRPr lang="fr-FR" sz="1400" kern="1200" dirty="0">
            <a:latin typeface="Arial" panose="020B0604020202020204" pitchFamily="34" charset="0"/>
            <a:cs typeface="Arial" panose="020B0604020202020204" pitchFamily="34" charset="0"/>
          </a:endParaRPr>
        </a:p>
      </dsp:txBody>
      <dsp:txXfrm>
        <a:off x="3706499" y="5904149"/>
        <a:ext cx="1136742" cy="789348"/>
      </dsp:txXfrm>
    </dsp:sp>
    <dsp:sp modelId="{513719A9-8ABF-0046-A6A5-E02B1BFB02F6}">
      <dsp:nvSpPr>
        <dsp:cNvPr id="0" name=""/>
        <dsp:cNvSpPr/>
      </dsp:nvSpPr>
      <dsp:spPr>
        <a:xfrm>
          <a:off x="1784232" y="5192581"/>
          <a:ext cx="1607596" cy="1116308"/>
        </a:xfrm>
        <a:prstGeom prst="ellipse">
          <a:avLst/>
        </a:prstGeom>
        <a:solidFill>
          <a:srgbClr val="0072A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err="1">
              <a:latin typeface="Arial" panose="020B0604020202020204" pitchFamily="34" charset="0"/>
              <a:cs typeface="Arial" panose="020B0604020202020204" pitchFamily="34" charset="0"/>
            </a:rPr>
            <a:t>Pharmacists</a:t>
          </a:r>
          <a:endParaRPr lang="fr-FR" sz="1400" kern="1200" dirty="0">
            <a:latin typeface="Arial" panose="020B0604020202020204" pitchFamily="34" charset="0"/>
            <a:cs typeface="Arial" panose="020B0604020202020204" pitchFamily="34" charset="0"/>
          </a:endParaRPr>
        </a:p>
      </dsp:txBody>
      <dsp:txXfrm>
        <a:off x="2019659" y="5356061"/>
        <a:ext cx="1136742" cy="789348"/>
      </dsp:txXfrm>
    </dsp:sp>
    <dsp:sp modelId="{28C04258-369A-1443-BB44-0D9446624788}">
      <dsp:nvSpPr>
        <dsp:cNvPr id="0" name=""/>
        <dsp:cNvSpPr/>
      </dsp:nvSpPr>
      <dsp:spPr>
        <a:xfrm>
          <a:off x="741707" y="3757669"/>
          <a:ext cx="1607596" cy="1116308"/>
        </a:xfrm>
        <a:prstGeom prst="ellipse">
          <a:avLst/>
        </a:prstGeom>
        <a:solidFill>
          <a:srgbClr val="0072A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err="1">
              <a:latin typeface="Arial" panose="020B0604020202020204" pitchFamily="34" charset="0"/>
              <a:cs typeface="Arial" panose="020B0604020202020204" pitchFamily="34" charset="0"/>
            </a:rPr>
            <a:t>Insurances</a:t>
          </a:r>
          <a:endParaRPr lang="fr-FR" sz="1400" kern="1200" dirty="0">
            <a:latin typeface="Arial" panose="020B0604020202020204" pitchFamily="34" charset="0"/>
            <a:cs typeface="Arial" panose="020B0604020202020204" pitchFamily="34" charset="0"/>
          </a:endParaRPr>
        </a:p>
      </dsp:txBody>
      <dsp:txXfrm>
        <a:off x="977134" y="3921149"/>
        <a:ext cx="1136742" cy="789348"/>
      </dsp:txXfrm>
    </dsp:sp>
    <dsp:sp modelId="{C12C8CBD-0211-B940-92B7-88D6D407729B}">
      <dsp:nvSpPr>
        <dsp:cNvPr id="0" name=""/>
        <dsp:cNvSpPr/>
      </dsp:nvSpPr>
      <dsp:spPr>
        <a:xfrm>
          <a:off x="741707" y="1984021"/>
          <a:ext cx="1607596" cy="1116308"/>
        </a:xfrm>
        <a:prstGeom prst="ellipse">
          <a:avLst/>
        </a:prstGeom>
        <a:solidFill>
          <a:srgbClr val="0072A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err="1">
              <a:latin typeface="Arial" panose="020B0604020202020204" pitchFamily="34" charset="0"/>
              <a:cs typeface="Arial" panose="020B0604020202020204" pitchFamily="34" charset="0"/>
            </a:rPr>
            <a:t>Regulators</a:t>
          </a:r>
          <a:endParaRPr lang="fr-FR" sz="1400" kern="1200" dirty="0">
            <a:latin typeface="Arial" panose="020B0604020202020204" pitchFamily="34" charset="0"/>
            <a:cs typeface="Arial" panose="020B0604020202020204" pitchFamily="34" charset="0"/>
          </a:endParaRPr>
        </a:p>
      </dsp:txBody>
      <dsp:txXfrm>
        <a:off x="977134" y="2147501"/>
        <a:ext cx="1136742" cy="789348"/>
      </dsp:txXfrm>
    </dsp:sp>
    <dsp:sp modelId="{C27851F2-A65A-F045-812F-9C375C05CA60}">
      <dsp:nvSpPr>
        <dsp:cNvPr id="0" name=""/>
        <dsp:cNvSpPr/>
      </dsp:nvSpPr>
      <dsp:spPr>
        <a:xfrm>
          <a:off x="1784232" y="549109"/>
          <a:ext cx="1607596" cy="1116308"/>
        </a:xfrm>
        <a:prstGeom prst="ellipse">
          <a:avLst/>
        </a:prstGeom>
        <a:solidFill>
          <a:srgbClr val="0072A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err="1">
              <a:latin typeface="Arial" panose="020B0604020202020204" pitchFamily="34" charset="0"/>
              <a:cs typeface="Arial" panose="020B0604020202020204" pitchFamily="34" charset="0"/>
            </a:rPr>
            <a:t>Politicians</a:t>
          </a:r>
          <a:endParaRPr lang="fr-FR" sz="1400" kern="1200" dirty="0">
            <a:latin typeface="Arial" panose="020B0604020202020204" pitchFamily="34" charset="0"/>
            <a:cs typeface="Arial" panose="020B0604020202020204" pitchFamily="34" charset="0"/>
          </a:endParaRPr>
        </a:p>
      </dsp:txBody>
      <dsp:txXfrm>
        <a:off x="2019659" y="712589"/>
        <a:ext cx="1136742" cy="78934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5553A1-7034-4C9D-9308-7ED2F615201B}">
      <dsp:nvSpPr>
        <dsp:cNvPr id="0" name=""/>
        <dsp:cNvSpPr/>
      </dsp:nvSpPr>
      <dsp:spPr>
        <a:xfrm>
          <a:off x="988730" y="-28678"/>
          <a:ext cx="5145365" cy="5145365"/>
        </a:xfrm>
        <a:prstGeom prst="circularArrow">
          <a:avLst>
            <a:gd name="adj1" fmla="val 5544"/>
            <a:gd name="adj2" fmla="val 330680"/>
            <a:gd name="adj3" fmla="val 13788502"/>
            <a:gd name="adj4" fmla="val 17378315"/>
            <a:gd name="adj5" fmla="val 5757"/>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2E7428-DDF2-4FD4-A7B3-0812DF83D24D}">
      <dsp:nvSpPr>
        <dsp:cNvPr id="0" name=""/>
        <dsp:cNvSpPr/>
      </dsp:nvSpPr>
      <dsp:spPr bwMode="white">
        <a:xfrm>
          <a:off x="2363262" y="2831"/>
          <a:ext cx="2396302" cy="119815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100000"/>
            </a:lnSpc>
            <a:spcBef>
              <a:spcPct val="0"/>
            </a:spcBef>
            <a:spcAft>
              <a:spcPct val="35000"/>
            </a:spcAft>
            <a:buNone/>
          </a:pPr>
          <a:r>
            <a:rPr lang="en-US" altLang="en-IN" sz="2800" kern="1200" dirty="0">
              <a:latin typeface="Arial" panose="020B0604020202020204" pitchFamily="34" charset="0"/>
              <a:cs typeface="Arial" panose="020B0604020202020204" pitchFamily="34" charset="0"/>
            </a:rPr>
            <a:t>IEI</a:t>
          </a:r>
          <a:r>
            <a:rPr lang="en-IN" sz="2800" kern="1200" dirty="0">
              <a:latin typeface="Arial" panose="020B0604020202020204" pitchFamily="34" charset="0"/>
              <a:cs typeface="Arial" panose="020B0604020202020204" pitchFamily="34" charset="0"/>
            </a:rPr>
            <a:t> Centre</a:t>
          </a:r>
          <a:endParaRPr sz="6500" kern="1200"/>
        </a:p>
      </dsp:txBody>
      <dsp:txXfrm>
        <a:off x="2421751" y="61320"/>
        <a:ext cx="2279324" cy="1081173"/>
      </dsp:txXfrm>
    </dsp:sp>
    <dsp:sp modelId="{D89E0493-A2C6-429B-8A27-8853702EA8F6}">
      <dsp:nvSpPr>
        <dsp:cNvPr id="0" name=""/>
        <dsp:cNvSpPr/>
      </dsp:nvSpPr>
      <dsp:spPr bwMode="white">
        <a:xfrm>
          <a:off x="4726524" y="1519004"/>
          <a:ext cx="2396302" cy="1198151"/>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IN" sz="2800" kern="1200" dirty="0">
              <a:latin typeface="Arial" panose="020B0604020202020204" pitchFamily="34" charset="0"/>
              <a:cs typeface="Arial" panose="020B0604020202020204" pitchFamily="34" charset="0"/>
            </a:rPr>
            <a:t>Outpatient clinic</a:t>
          </a:r>
        </a:p>
      </dsp:txBody>
      <dsp:txXfrm>
        <a:off x="4785013" y="1577493"/>
        <a:ext cx="2279324" cy="1081173"/>
      </dsp:txXfrm>
    </dsp:sp>
    <dsp:sp modelId="{64DEB484-4B6C-4807-9D40-173FB655552C}">
      <dsp:nvSpPr>
        <dsp:cNvPr id="0" name=""/>
        <dsp:cNvSpPr/>
      </dsp:nvSpPr>
      <dsp:spPr bwMode="white">
        <a:xfrm>
          <a:off x="4347353" y="3604443"/>
          <a:ext cx="2396302" cy="1198151"/>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IN" sz="2800" kern="1200" dirty="0">
              <a:latin typeface="Arial" panose="020B0604020202020204" pitchFamily="34" charset="0"/>
              <a:cs typeface="Arial" panose="020B0604020202020204" pitchFamily="34" charset="0"/>
            </a:rPr>
            <a:t>Emergency care</a:t>
          </a:r>
        </a:p>
      </dsp:txBody>
      <dsp:txXfrm>
        <a:off x="4405842" y="3662932"/>
        <a:ext cx="2279324" cy="1081173"/>
      </dsp:txXfrm>
    </dsp:sp>
    <dsp:sp modelId="{29F9AC6F-ACCD-4DC2-9F98-BC5D46C671D9}">
      <dsp:nvSpPr>
        <dsp:cNvPr id="0" name=""/>
        <dsp:cNvSpPr/>
      </dsp:nvSpPr>
      <dsp:spPr bwMode="white">
        <a:xfrm>
          <a:off x="491311" y="3614663"/>
          <a:ext cx="2396302" cy="1198151"/>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100000"/>
            </a:lnSpc>
            <a:spcBef>
              <a:spcPct val="0"/>
            </a:spcBef>
            <a:spcAft>
              <a:spcPct val="35000"/>
            </a:spcAft>
            <a:buNone/>
          </a:pPr>
          <a:r>
            <a:rPr lang="en-US" altLang="en-IN" sz="2800" kern="1200" dirty="0">
              <a:latin typeface="Arial" panose="020B0604020202020204" pitchFamily="34" charset="0"/>
              <a:cs typeface="Arial" panose="020B0604020202020204" pitchFamily="34" charset="0"/>
            </a:rPr>
            <a:t>Translational</a:t>
          </a:r>
          <a:r>
            <a:rPr lang="en-IN" sz="2800" kern="1200" dirty="0">
              <a:latin typeface="Arial" panose="020B0604020202020204" pitchFamily="34" charset="0"/>
              <a:cs typeface="Arial" panose="020B0604020202020204" pitchFamily="34" charset="0"/>
            </a:rPr>
            <a:t> lab</a:t>
          </a:r>
          <a:endParaRPr sz="6500" kern="1200"/>
        </a:p>
      </dsp:txBody>
      <dsp:txXfrm>
        <a:off x="549800" y="3673152"/>
        <a:ext cx="2279324" cy="1081173"/>
      </dsp:txXfrm>
    </dsp:sp>
    <dsp:sp modelId="{5F332B18-1936-40A8-9966-056A22A8B6AC}">
      <dsp:nvSpPr>
        <dsp:cNvPr id="0" name=""/>
        <dsp:cNvSpPr/>
      </dsp:nvSpPr>
      <dsp:spPr bwMode="white">
        <a:xfrm>
          <a:off x="133498" y="1447502"/>
          <a:ext cx="2396302" cy="1198151"/>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IN" sz="2800" kern="1200" dirty="0">
              <a:latin typeface="Arial" panose="020B0604020202020204" pitchFamily="34" charset="0"/>
              <a:cs typeface="Arial" panose="020B0604020202020204" pitchFamily="34" charset="0"/>
            </a:rPr>
            <a:t>Genetic test facility</a:t>
          </a:r>
        </a:p>
      </dsp:txBody>
      <dsp:txXfrm>
        <a:off x="191987" y="1505991"/>
        <a:ext cx="2279324" cy="1081173"/>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3#1">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rSet qsTypeId="urn:microsoft.com/office/officeart/2005/8/quickstyle/simple5"/>
        </dgm:pt>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dstNode" val="node1"/>
                <dgm:param type="connRout" val="longCurve"/>
                <dgm:param type="begPts" val="midR"/>
                <dgm:param type="endPts" val="midL"/>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dstNode" val="node1"/>
                <dgm:param type="connRout" val="longCurve"/>
                <dgm:param type="begPts" val="midL"/>
                <dgm:param type="endPts" val="midR"/>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dstNode" val="nodeFirstNode"/>
                      <dgm:param type="connRout" val="longCurve"/>
                      <dgm:param type="begPts" val="midR"/>
                      <dgm:param type="endPts" val="midL"/>
                    </dgm:alg>
                  </dgm:if>
                  <dgm:else name="Name15">
                    <dgm:alg type="conn">
                      <dgm:param type="dstNode" val="nodeFirstNode"/>
                      <dgm:param type="connRout" val="longCurve"/>
                      <dgm:param type="begPts" val="midL"/>
                      <dgm:param type="endPts" val="midR"/>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6B9215-57A1-4B1C-BFBF-0C1001AB6AB4}" type="datetimeFigureOut">
              <a:rPr lang="en-GB" smtClean="0"/>
              <a:t>01/03/2026</a:t>
            </a:fld>
            <a:endParaRPr lang="en-GB"/>
          </a:p>
        </p:txBody>
      </p:sp>
      <p:sp>
        <p:nvSpPr>
          <p:cNvPr id="4" name="Marcador de Posição da Imagem do Diapositivo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GB"/>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69043F-E14E-4D97-867E-E56F2052EF21}" type="slidenum">
              <a:rPr lang="en-GB" smtClean="0"/>
              <a:t>‹nº›</a:t>
            </a:fld>
            <a:endParaRPr lang="en-GB"/>
          </a:p>
        </p:txBody>
      </p:sp>
    </p:spTree>
    <p:extLst>
      <p:ext uri="{BB962C8B-B14F-4D97-AF65-F5344CB8AC3E}">
        <p14:creationId xmlns:p14="http://schemas.microsoft.com/office/powerpoint/2010/main" val="37961326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11bece9865_0_2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g311bece9865_0_2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8" name="Google Shape;278;g311bece9865_0_2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extLst>
      <p:ext uri="{BB962C8B-B14F-4D97-AF65-F5344CB8AC3E}">
        <p14:creationId xmlns:p14="http://schemas.microsoft.com/office/powerpoint/2010/main" val="8427145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9853C-8AD8-8DD8-58B8-BAF3377717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8CA780-F3B9-CB6E-64E9-34314620E73E}"/>
              </a:ext>
            </a:extLst>
          </p:cNvPr>
          <p:cNvSpPr>
            <a:spLocks noGrp="1" noRot="1" noChangeAspect="1"/>
          </p:cNvSpPr>
          <p:nvPr>
            <p:ph type="sldImg" idx="2"/>
          </p:nvPr>
        </p:nvSpPr>
        <p:spPr/>
      </p:sp>
      <p:sp>
        <p:nvSpPr>
          <p:cNvPr id="3" name="Text Placeholder 2">
            <a:extLst>
              <a:ext uri="{FF2B5EF4-FFF2-40B4-BE49-F238E27FC236}">
                <a16:creationId xmlns:a16="http://schemas.microsoft.com/office/drawing/2014/main" id="{C4D71D81-D454-BF55-B0DD-183F1A619F92}"/>
              </a:ext>
            </a:extLst>
          </p:cNvPr>
          <p:cNvSpPr>
            <a:spLocks noGrp="1"/>
          </p:cNvSpPr>
          <p:nvPr>
            <p:ph type="body" idx="3"/>
          </p:nvPr>
        </p:nvSpPr>
        <p:spPr/>
        <p:txBody>
          <a:bodyPr/>
          <a:lstStyle/>
          <a:p>
            <a:endParaRPr lang="en-GB" altLang="en-US"/>
          </a:p>
        </p:txBody>
      </p:sp>
    </p:spTree>
    <p:extLst>
      <p:ext uri="{BB962C8B-B14F-4D97-AF65-F5344CB8AC3E}">
        <p14:creationId xmlns:p14="http://schemas.microsoft.com/office/powerpoint/2010/main" val="31921897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IPOPI’s new strategic plan has been crafted with a keen understanding of the rapidly evolving landscape, focusing on addressing the most urgent challenges, embracing innovation, and seizing emerging opportunities that will shape the future of immunodeficiency care. All of IPOPI’s projects, campaigns and programmes are geared towards 4 strategic objectives</a:t>
            </a:r>
          </a:p>
          <a:p>
            <a:endParaRPr lang="pt-PT" dirty="0"/>
          </a:p>
        </p:txBody>
      </p:sp>
      <p:sp>
        <p:nvSpPr>
          <p:cNvPr id="4" name="Slide Number Placeholder 3"/>
          <p:cNvSpPr>
            <a:spLocks noGrp="1"/>
          </p:cNvSpPr>
          <p:nvPr>
            <p:ph type="sldNum" sz="quarter" idx="5"/>
          </p:nvPr>
        </p:nvSpPr>
        <p:spPr/>
        <p:txBody>
          <a:bodyPr/>
          <a:lstStyle/>
          <a:p>
            <a:fld id="{8EA4013E-9743-4012-B0C0-4207BFE5C476}" type="slidenum">
              <a:rPr lang="en-GB" smtClean="0"/>
              <a:t>10</a:t>
            </a:fld>
            <a:endParaRPr lang="en-GB"/>
          </a:p>
        </p:txBody>
      </p:sp>
    </p:spTree>
    <p:extLst>
      <p:ext uri="{BB962C8B-B14F-4D97-AF65-F5344CB8AC3E}">
        <p14:creationId xmlns:p14="http://schemas.microsoft.com/office/powerpoint/2010/main" val="1960704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GB"/>
          </a:p>
        </p:txBody>
      </p:sp>
      <p:sp>
        <p:nvSpPr>
          <p:cNvPr id="4" name="Espace réservé du numéro de diapositive 3"/>
          <p:cNvSpPr>
            <a:spLocks noGrp="1"/>
          </p:cNvSpPr>
          <p:nvPr>
            <p:ph type="sldNum" sz="quarter" idx="5"/>
          </p:nvPr>
        </p:nvSpPr>
        <p:spPr/>
        <p:txBody>
          <a:bodyPr/>
          <a:lstStyle/>
          <a:p>
            <a:fld id="{B4213F90-E2C7-4626-B253-7DFAE26D6108}" type="slidenum">
              <a:rPr lang="en-GB" smtClean="0"/>
              <a:t>18</a:t>
            </a:fld>
            <a:endParaRPr lang="en-GB"/>
          </a:p>
        </p:txBody>
      </p:sp>
    </p:spTree>
    <p:extLst>
      <p:ext uri="{BB962C8B-B14F-4D97-AF65-F5344CB8AC3E}">
        <p14:creationId xmlns:p14="http://schemas.microsoft.com/office/powerpoint/2010/main" val="17549721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40F3F3-0595-11A1-ED6A-5EDEA9BDDC50}"/>
            </a:ext>
          </a:extLst>
        </p:cNvPr>
        <p:cNvGrpSpPr/>
        <p:nvPr/>
      </p:nvGrpSpPr>
      <p:grpSpPr>
        <a:xfrm>
          <a:off x="0" y="0"/>
          <a:ext cx="0" cy="0"/>
          <a:chOff x="0" y="0"/>
          <a:chExt cx="0" cy="0"/>
        </a:xfrm>
      </p:grpSpPr>
      <p:sp>
        <p:nvSpPr>
          <p:cNvPr id="2" name="Marcador de Posição da Imagem do Diapositivo 1">
            <a:extLst>
              <a:ext uri="{FF2B5EF4-FFF2-40B4-BE49-F238E27FC236}">
                <a16:creationId xmlns:a16="http://schemas.microsoft.com/office/drawing/2014/main" id="{A2080BA6-DABC-5768-15F1-F92CF5A6E4BD}"/>
              </a:ext>
            </a:extLst>
          </p:cNvPr>
          <p:cNvSpPr>
            <a:spLocks noGrp="1" noRot="1" noChangeAspect="1"/>
          </p:cNvSpPr>
          <p:nvPr>
            <p:ph type="sldImg"/>
          </p:nvPr>
        </p:nvSpPr>
        <p:spPr/>
      </p:sp>
      <p:sp>
        <p:nvSpPr>
          <p:cNvPr id="3" name="Marcador de Posição de Notas 2">
            <a:extLst>
              <a:ext uri="{FF2B5EF4-FFF2-40B4-BE49-F238E27FC236}">
                <a16:creationId xmlns:a16="http://schemas.microsoft.com/office/drawing/2014/main" id="{19E5564C-86D8-7ECE-CB72-D2E65C0B5BCF}"/>
              </a:ext>
            </a:extLst>
          </p:cNvPr>
          <p:cNvSpPr>
            <a:spLocks noGrp="1"/>
          </p:cNvSpPr>
          <p:nvPr>
            <p:ph type="body" idx="1"/>
          </p:nvPr>
        </p:nvSpPr>
        <p:spPr/>
        <p:txBody>
          <a:bodyPr/>
          <a:lstStyle/>
          <a:p>
            <a:r>
              <a:rPr lang="en-GB" dirty="0"/>
              <a:t>https://www.mentimeter.com/app/presentation/alu6p1g6evt1d8bhfkpcc32m97iygw5w/edit</a:t>
            </a:r>
          </a:p>
        </p:txBody>
      </p:sp>
      <p:sp>
        <p:nvSpPr>
          <p:cNvPr id="4" name="Marcador de Posição do Número do Diapositivo 3">
            <a:extLst>
              <a:ext uri="{FF2B5EF4-FFF2-40B4-BE49-F238E27FC236}">
                <a16:creationId xmlns:a16="http://schemas.microsoft.com/office/drawing/2014/main" id="{1CE3C417-F1DB-0DEE-4B23-D7C444B9D5DC}"/>
              </a:ext>
            </a:extLst>
          </p:cNvPr>
          <p:cNvSpPr>
            <a:spLocks noGrp="1"/>
          </p:cNvSpPr>
          <p:nvPr>
            <p:ph type="sldNum" sz="quarter" idx="5"/>
          </p:nvPr>
        </p:nvSpPr>
        <p:spPr/>
        <p:txBody>
          <a:bodyPr/>
          <a:lstStyle/>
          <a:p>
            <a:fld id="{0969043F-E14E-4D97-867E-E56F2052EF21}" type="slidenum">
              <a:rPr lang="en-GB" smtClean="0"/>
              <a:t>25</a:t>
            </a:fld>
            <a:endParaRPr lang="en-GB"/>
          </a:p>
        </p:txBody>
      </p:sp>
    </p:spTree>
    <p:extLst>
      <p:ext uri="{BB962C8B-B14F-4D97-AF65-F5344CB8AC3E}">
        <p14:creationId xmlns:p14="http://schemas.microsoft.com/office/powerpoint/2010/main" val="2424012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sz="1200" b="1" kern="1200" dirty="0">
                <a:solidFill>
                  <a:schemeClr val="tx1"/>
                </a:solidFill>
                <a:effectLst/>
                <a:latin typeface="+mn-lt"/>
                <a:ea typeface="+mn-ea"/>
                <a:cs typeface="+mn-cs"/>
              </a:rPr>
              <a:t>Good morning everyone, and once again welcome!</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We hope you all had a wonderful breakfast — I certainly did — and that you’re set with your first dose of coffee or tea.</a:t>
            </a:r>
          </a:p>
          <a:p>
            <a:r>
              <a:rPr lang="en-GB" sz="1200" kern="1200" dirty="0">
                <a:solidFill>
                  <a:schemeClr val="tx1"/>
                </a:solidFill>
                <a:effectLst/>
                <a:latin typeface="+mn-lt"/>
                <a:ea typeface="+mn-ea"/>
                <a:cs typeface="+mn-cs"/>
              </a:rPr>
              <a:t>Before we dive into today’s discussions, we thought it would be nice to start with two small activities to get the engines running and help us get to know each other a little better.</a:t>
            </a:r>
          </a:p>
          <a:p>
            <a:r>
              <a:rPr lang="en-GB" sz="1200" b="1" kern="1200" dirty="0">
                <a:solidFill>
                  <a:schemeClr val="tx1"/>
                </a:solidFill>
                <a:effectLst/>
                <a:latin typeface="+mn-lt"/>
                <a:ea typeface="+mn-ea"/>
                <a:cs typeface="+mn-cs"/>
              </a:rPr>
              <a:t>Icebreaker 1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lease take out your phones and scan the QR code on the screen.</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We kindly ask you to write </a:t>
            </a:r>
            <a:r>
              <a:rPr lang="en-GB" sz="1200" b="1" kern="1200" dirty="0">
                <a:solidFill>
                  <a:schemeClr val="tx1"/>
                </a:solidFill>
                <a:effectLst/>
                <a:latin typeface="+mn-lt"/>
                <a:ea typeface="+mn-ea"/>
                <a:cs typeface="+mn-cs"/>
              </a:rPr>
              <a:t>just ONE word</a:t>
            </a:r>
            <a:r>
              <a:rPr lang="en-GB" sz="1200" kern="1200" dirty="0">
                <a:solidFill>
                  <a:schemeClr val="tx1"/>
                </a:solidFill>
                <a:effectLst/>
                <a:latin typeface="+mn-lt"/>
                <a:ea typeface="+mn-ea"/>
                <a:cs typeface="+mn-cs"/>
              </a:rPr>
              <a:t> describing what you expect from this meeting.</a:t>
            </a:r>
          </a:p>
          <a:p>
            <a:r>
              <a:rPr lang="en-GB" sz="1200" kern="1200" dirty="0">
                <a:solidFill>
                  <a:schemeClr val="tx1"/>
                </a:solidFill>
                <a:effectLst/>
                <a:latin typeface="+mn-lt"/>
                <a:ea typeface="+mn-ea"/>
                <a:cs typeface="+mn-cs"/>
              </a:rPr>
              <a:t>Let’s see what appears…</a:t>
            </a:r>
          </a:p>
          <a:p>
            <a:r>
              <a:rPr lang="en-GB" sz="1200" kern="1200" dirty="0">
                <a:solidFill>
                  <a:schemeClr val="tx1"/>
                </a:solidFill>
                <a:effectLst/>
                <a:latin typeface="+mn-lt"/>
                <a:ea typeface="+mn-ea"/>
                <a:cs typeface="+mn-cs"/>
              </a:rPr>
              <a:t>(Wait for responses.)</a:t>
            </a:r>
          </a:p>
          <a:p>
            <a:r>
              <a:rPr lang="en-GB" sz="1200" kern="1200" dirty="0">
                <a:solidFill>
                  <a:schemeClr val="tx1"/>
                </a:solidFill>
                <a:effectLst/>
                <a:latin typeface="+mn-lt"/>
                <a:ea typeface="+mn-ea"/>
                <a:cs typeface="+mn-cs"/>
              </a:rPr>
              <a:t>Thank you — I’m already seeing some powerful themes: </a:t>
            </a:r>
            <a:r>
              <a:rPr lang="en-GB" sz="1200" i="1" kern="1200" dirty="0">
                <a:solidFill>
                  <a:schemeClr val="tx1"/>
                </a:solidFill>
                <a:effectLst/>
                <a:latin typeface="+mn-lt"/>
                <a:ea typeface="+mn-ea"/>
                <a:cs typeface="+mn-cs"/>
              </a:rPr>
              <a:t>knowledge, connection, collaboration, not feeling alone, shared learning.</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What stands out is that while each of us arrived with our own expectations, there is a common thread. We are here to learn from one another, to strengthen relationships, and to build something meaningful together.</a:t>
            </a:r>
          </a:p>
          <a:p>
            <a:r>
              <a:rPr lang="en-GB" sz="1200" kern="1200" dirty="0">
                <a:solidFill>
                  <a:schemeClr val="tx1"/>
                </a:solidFill>
                <a:effectLst/>
                <a:latin typeface="+mn-lt"/>
                <a:ea typeface="+mn-ea"/>
                <a:cs typeface="+mn-cs"/>
              </a:rPr>
              <a:t>And that naturally brings us to our second activity — because if we want connection and collaboration, we first need to get to know the people in the room.</a:t>
            </a:r>
          </a:p>
          <a:p>
            <a:r>
              <a:rPr lang="en-GB" sz="1200" kern="1200" dirty="0">
                <a:solidFill>
                  <a:schemeClr val="tx1"/>
                </a:solidFill>
                <a:effectLst/>
                <a:latin typeface="+mn-lt"/>
                <a:ea typeface="+mn-ea"/>
                <a:cs typeface="+mn-cs"/>
              </a:rPr>
              <a:t> </a:t>
            </a:r>
          </a:p>
          <a:p>
            <a:endParaRPr lang="en-GB" dirty="0"/>
          </a:p>
        </p:txBody>
      </p:sp>
      <p:sp>
        <p:nvSpPr>
          <p:cNvPr id="4" name="Marcador de Posição do Número do Diapositivo 3"/>
          <p:cNvSpPr>
            <a:spLocks noGrp="1"/>
          </p:cNvSpPr>
          <p:nvPr>
            <p:ph type="sldNum" sz="quarter" idx="5"/>
          </p:nvPr>
        </p:nvSpPr>
        <p:spPr/>
        <p:txBody>
          <a:bodyPr/>
          <a:lstStyle/>
          <a:p>
            <a:fld id="{0969043F-E14E-4D97-867E-E56F2052EF21}" type="slidenum">
              <a:rPr lang="en-GB" smtClean="0"/>
              <a:t>26</a:t>
            </a:fld>
            <a:endParaRPr lang="en-GB"/>
          </a:p>
        </p:txBody>
      </p:sp>
    </p:spTree>
    <p:extLst>
      <p:ext uri="{BB962C8B-B14F-4D97-AF65-F5344CB8AC3E}">
        <p14:creationId xmlns:p14="http://schemas.microsoft.com/office/powerpoint/2010/main" val="11398119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cb190d7cd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3cb190d7cdf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3cb190d7cdf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3cb190d7cdf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3cb190d7cdf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3cb190d7cdf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7B174-9D6F-AFBD-A72D-50766EB346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55AD2D-2B41-1B2A-E422-F963DE77013C}"/>
              </a:ext>
            </a:extLst>
          </p:cNvPr>
          <p:cNvSpPr>
            <a:spLocks noGrp="1" noRot="1" noChangeAspect="1"/>
          </p:cNvSpPr>
          <p:nvPr>
            <p:ph type="sldImg" idx="2"/>
          </p:nvPr>
        </p:nvSpPr>
        <p:spPr/>
      </p:sp>
      <p:sp>
        <p:nvSpPr>
          <p:cNvPr id="3" name="Text Placeholder 2">
            <a:extLst>
              <a:ext uri="{FF2B5EF4-FFF2-40B4-BE49-F238E27FC236}">
                <a16:creationId xmlns:a16="http://schemas.microsoft.com/office/drawing/2014/main" id="{98D362B0-E2BD-BCE7-940B-D2E574DE18AD}"/>
              </a:ext>
            </a:extLst>
          </p:cNvPr>
          <p:cNvSpPr>
            <a:spLocks noGrp="1"/>
          </p:cNvSpPr>
          <p:nvPr>
            <p:ph type="body" idx="3"/>
          </p:nvPr>
        </p:nvSpPr>
        <p:spPr/>
        <p:txBody>
          <a:bodyPr/>
          <a:lstStyle/>
          <a:p>
            <a:endParaRPr lang="en-GB" altLang="en-US"/>
          </a:p>
        </p:txBody>
      </p:sp>
    </p:spTree>
    <p:extLst>
      <p:ext uri="{BB962C8B-B14F-4D97-AF65-F5344CB8AC3E}">
        <p14:creationId xmlns:p14="http://schemas.microsoft.com/office/powerpoint/2010/main" val="12029318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F2C07C4-1BD7-CAAA-CEDD-64B0F477BDA4}"/>
              </a:ext>
            </a:extLst>
          </p:cNvPr>
          <p:cNvSpPr>
            <a:spLocks noGrp="1"/>
          </p:cNvSpPr>
          <p:nvPr>
            <p:ph type="ctrTitle" hasCustomPrompt="1"/>
          </p:nvPr>
        </p:nvSpPr>
        <p:spPr>
          <a:xfrm>
            <a:off x="453631" y="1149066"/>
            <a:ext cx="11165453" cy="1101308"/>
          </a:xfrm>
        </p:spPr>
        <p:txBody>
          <a:bodyPr anchor="t">
            <a:normAutofit/>
          </a:bodyPr>
          <a:lstStyle>
            <a:lvl1pPr algn="l">
              <a:defRPr sz="2800">
                <a:solidFill>
                  <a:srgbClr val="00385B"/>
                </a:solidFill>
              </a:defRPr>
            </a:lvl1pPr>
          </a:lstStyle>
          <a:p>
            <a:r>
              <a:rPr lang="en-GB" noProof="0" dirty="0"/>
              <a:t>CLICK TO EDIT GLOBAL TEMPLATE TITLE STYLE</a:t>
            </a:r>
          </a:p>
        </p:txBody>
      </p:sp>
      <p:sp>
        <p:nvSpPr>
          <p:cNvPr id="3" name="Subtítulo 2">
            <a:extLst>
              <a:ext uri="{FF2B5EF4-FFF2-40B4-BE49-F238E27FC236}">
                <a16:creationId xmlns:a16="http://schemas.microsoft.com/office/drawing/2014/main" id="{CB54CABE-D1CD-85C6-3E26-706AF015149B}"/>
              </a:ext>
            </a:extLst>
          </p:cNvPr>
          <p:cNvSpPr>
            <a:spLocks noGrp="1"/>
          </p:cNvSpPr>
          <p:nvPr>
            <p:ph type="subTitle" idx="1" hasCustomPrompt="1"/>
          </p:nvPr>
        </p:nvSpPr>
        <p:spPr>
          <a:xfrm>
            <a:off x="453632" y="2379015"/>
            <a:ext cx="11165452" cy="1655762"/>
          </a:xfrm>
        </p:spPr>
        <p:txBody>
          <a:bodyPr>
            <a:normAutofit/>
          </a:bodyPr>
          <a:lstStyle>
            <a:lvl1pPr marL="0" indent="0" algn="l">
              <a:buNone/>
              <a:defRPr sz="2200">
                <a:solidFill>
                  <a:schemeClr val="bg2">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t>Click to edit the Global Template subtitle style</a:t>
            </a:r>
          </a:p>
        </p:txBody>
      </p:sp>
      <p:cxnSp>
        <p:nvCxnSpPr>
          <p:cNvPr id="7" name="Conexão Reta 6">
            <a:extLst>
              <a:ext uri="{FF2B5EF4-FFF2-40B4-BE49-F238E27FC236}">
                <a16:creationId xmlns:a16="http://schemas.microsoft.com/office/drawing/2014/main" id="{76FF72A8-09AC-EBAA-3626-30EB1875C042}"/>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cxnSp>
        <p:nvCxnSpPr>
          <p:cNvPr id="8" name="Conexão Reta 7">
            <a:extLst>
              <a:ext uri="{FF2B5EF4-FFF2-40B4-BE49-F238E27FC236}">
                <a16:creationId xmlns:a16="http://schemas.microsoft.com/office/drawing/2014/main" id="{CB990CEE-9812-00B6-B3A9-0CF075CF5C82}"/>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9" name="CaixaDeTexto 8">
            <a:extLst>
              <a:ext uri="{FF2B5EF4-FFF2-40B4-BE49-F238E27FC236}">
                <a16:creationId xmlns:a16="http://schemas.microsoft.com/office/drawing/2014/main" id="{CD048799-BD00-7130-6E01-142885696683}"/>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sp>
        <p:nvSpPr>
          <p:cNvPr id="4" name="CaixaDeTexto 9">
            <a:extLst>
              <a:ext uri="{FF2B5EF4-FFF2-40B4-BE49-F238E27FC236}">
                <a16:creationId xmlns:a16="http://schemas.microsoft.com/office/drawing/2014/main" id="{6BA4FA74-AB2D-3989-4D50-78B3E414B332}"/>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pic>
        <p:nvPicPr>
          <p:cNvPr id="10" name="Picture 9">
            <a:extLst>
              <a:ext uri="{FF2B5EF4-FFF2-40B4-BE49-F238E27FC236}">
                <a16:creationId xmlns:a16="http://schemas.microsoft.com/office/drawing/2014/main" id="{9CA9F6C4-38B2-DA76-A34D-059DF0CA6513}"/>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206801639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m com Legenda">
    <p:spTree>
      <p:nvGrpSpPr>
        <p:cNvPr id="1" name=""/>
        <p:cNvGrpSpPr/>
        <p:nvPr/>
      </p:nvGrpSpPr>
      <p:grpSpPr>
        <a:xfrm>
          <a:off x="0" y="0"/>
          <a:ext cx="0" cy="0"/>
          <a:chOff x="0" y="0"/>
          <a:chExt cx="0" cy="0"/>
        </a:xfrm>
      </p:grpSpPr>
      <p:sp>
        <p:nvSpPr>
          <p:cNvPr id="3" name="Marcador de Posição da Imagem 2">
            <a:extLst>
              <a:ext uri="{FF2B5EF4-FFF2-40B4-BE49-F238E27FC236}">
                <a16:creationId xmlns:a16="http://schemas.microsoft.com/office/drawing/2014/main" id="{E92DD05B-54F3-1D51-B408-FF4E2B7497EA}"/>
              </a:ext>
            </a:extLst>
          </p:cNvPr>
          <p:cNvSpPr>
            <a:spLocks noGrp="1"/>
          </p:cNvSpPr>
          <p:nvPr>
            <p:ph type="pic" idx="1" hasCustomPrompt="1"/>
          </p:nvPr>
        </p:nvSpPr>
        <p:spPr>
          <a:xfrm>
            <a:off x="4702629" y="1121059"/>
            <a:ext cx="6916456" cy="4865910"/>
          </a:xfrm>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PT" dirty="0"/>
              <a:t>IMAGE PLACEHOLDER</a:t>
            </a:r>
          </a:p>
        </p:txBody>
      </p:sp>
      <p:sp>
        <p:nvSpPr>
          <p:cNvPr id="15" name="Título 1">
            <a:extLst>
              <a:ext uri="{FF2B5EF4-FFF2-40B4-BE49-F238E27FC236}">
                <a16:creationId xmlns:a16="http://schemas.microsoft.com/office/drawing/2014/main" id="{7A6359A4-DC14-BB1F-A77F-3AA0A413CA4B}"/>
              </a:ext>
            </a:extLst>
          </p:cNvPr>
          <p:cNvSpPr>
            <a:spLocks noGrp="1"/>
          </p:cNvSpPr>
          <p:nvPr>
            <p:ph type="title" hasCustomPrompt="1"/>
          </p:nvPr>
        </p:nvSpPr>
        <p:spPr>
          <a:xfrm>
            <a:off x="457200" y="1121059"/>
            <a:ext cx="3932237" cy="1243000"/>
          </a:xfrm>
        </p:spPr>
        <p:txBody>
          <a:bodyPr anchor="ctr">
            <a:noAutofit/>
          </a:bodyPr>
          <a:lstStyle>
            <a:lvl1pPr>
              <a:defRPr sz="2800"/>
            </a:lvl1pPr>
          </a:lstStyle>
          <a:p>
            <a:r>
              <a:rPr lang="en-GB" noProof="0" dirty="0"/>
              <a:t>CLICK TO EDIT GLOBAL TEMPLATE TITLE STYLE</a:t>
            </a:r>
            <a:endParaRPr lang="pt-PT" dirty="0"/>
          </a:p>
        </p:txBody>
      </p:sp>
      <p:sp>
        <p:nvSpPr>
          <p:cNvPr id="16" name="Marcador de Posição do Texto 3">
            <a:extLst>
              <a:ext uri="{FF2B5EF4-FFF2-40B4-BE49-F238E27FC236}">
                <a16:creationId xmlns:a16="http://schemas.microsoft.com/office/drawing/2014/main" id="{9164D1EA-A34B-AEBD-1E8F-9D871D8D36AD}"/>
              </a:ext>
            </a:extLst>
          </p:cNvPr>
          <p:cNvSpPr>
            <a:spLocks noGrp="1"/>
          </p:cNvSpPr>
          <p:nvPr>
            <p:ph type="body" sz="half" idx="2" hasCustomPrompt="1"/>
          </p:nvPr>
        </p:nvSpPr>
        <p:spPr>
          <a:xfrm>
            <a:off x="457200" y="2515722"/>
            <a:ext cx="3932237" cy="3471250"/>
          </a:xfrm>
        </p:spPr>
        <p:txBody>
          <a:bodyPr/>
          <a:lstStyle>
            <a:lvl1pPr marL="0" indent="0">
              <a:buNone/>
              <a:defRPr sz="16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dirty="0"/>
              <a:t>Click to edit Global Template text styles</a:t>
            </a:r>
          </a:p>
        </p:txBody>
      </p:sp>
      <p:cxnSp>
        <p:nvCxnSpPr>
          <p:cNvPr id="8" name="Conexão Reta 6">
            <a:extLst>
              <a:ext uri="{FF2B5EF4-FFF2-40B4-BE49-F238E27FC236}">
                <a16:creationId xmlns:a16="http://schemas.microsoft.com/office/drawing/2014/main" id="{2CE290A4-C193-9711-AFD0-629CD2C2E6F5}"/>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9" name="CaixaDeTexto 9">
            <a:extLst>
              <a:ext uri="{FF2B5EF4-FFF2-40B4-BE49-F238E27FC236}">
                <a16:creationId xmlns:a16="http://schemas.microsoft.com/office/drawing/2014/main" id="{1302A065-F38D-57E8-CB22-969B46C9C779}"/>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10" name="Conexão Reta 7">
            <a:extLst>
              <a:ext uri="{FF2B5EF4-FFF2-40B4-BE49-F238E27FC236}">
                <a16:creationId xmlns:a16="http://schemas.microsoft.com/office/drawing/2014/main" id="{C9975BF3-1BBC-C4F6-215C-12E81BDBCB00}"/>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1" name="CaixaDeTexto 8">
            <a:extLst>
              <a:ext uri="{FF2B5EF4-FFF2-40B4-BE49-F238E27FC236}">
                <a16:creationId xmlns:a16="http://schemas.microsoft.com/office/drawing/2014/main" id="{798A7BE3-C694-A2E9-C3A4-355E598780F1}"/>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43963961-1B5F-0A37-2662-704EA1580969}"/>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3832207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cSld name="Cover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pt-PT" dirty="0" err="1"/>
              <a:t>Add</a:t>
            </a:r>
            <a:r>
              <a:rPr lang="pt-PT" dirty="0"/>
              <a:t> </a:t>
            </a:r>
            <a:r>
              <a:rPr lang="pt-PT" dirty="0" err="1"/>
              <a:t>detail</a:t>
            </a:r>
            <a:r>
              <a:rPr lang="pt-PT" dirty="0"/>
              <a:t> </a:t>
            </a:r>
            <a:r>
              <a:rPr lang="pt-PT" dirty="0" err="1"/>
              <a:t>or</a:t>
            </a:r>
            <a:r>
              <a:rPr lang="pt-PT" dirty="0"/>
              <a:t> delete</a:t>
            </a:r>
          </a:p>
        </p:txBody>
      </p:sp>
      <p:sp>
        <p:nvSpPr>
          <p:cNvPr id="7" name="Subtitle 2"/>
          <p:cNvSpPr>
            <a:spLocks noGrp="1"/>
          </p:cNvSpPr>
          <p:nvPr>
            <p:ph type="subTitle" idx="1" hasCustomPrompt="1"/>
          </p:nvPr>
        </p:nvSpPr>
        <p:spPr>
          <a:xfrm>
            <a:off x="2684413" y="2992439"/>
            <a:ext cx="7427883" cy="1168148"/>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pt-PT" dirty="0" err="1"/>
              <a:t>Presenter</a:t>
            </a:r>
            <a:r>
              <a:rPr lang="pt-PT" dirty="0"/>
              <a:t> </a:t>
            </a:r>
            <a:r>
              <a:rPr lang="pt-PT" dirty="0" err="1"/>
              <a:t>name</a:t>
            </a:r>
            <a:endParaRPr lang="en-US" dirty="0"/>
          </a:p>
        </p:txBody>
      </p:sp>
      <p:sp>
        <p:nvSpPr>
          <p:cNvPr id="8" name="Título 6"/>
          <p:cNvSpPr>
            <a:spLocks noGrp="1"/>
          </p:cNvSpPr>
          <p:nvPr>
            <p:ph type="title" hasCustomPrompt="1"/>
          </p:nvPr>
        </p:nvSpPr>
        <p:spPr>
          <a:xfrm>
            <a:off x="1364999" y="1275317"/>
            <a:ext cx="10014201" cy="1325563"/>
          </a:xfrm>
        </p:spPr>
        <p:txBody>
          <a:bodyPr/>
          <a:lstStyle>
            <a:lvl1pPr algn="ctr">
              <a:defRPr baseline="0"/>
            </a:lvl1pPr>
          </a:lstStyle>
          <a:p>
            <a:r>
              <a:rPr lang="pt-PT" dirty="0"/>
              <a:t>Type in the presentation title</a:t>
            </a:r>
          </a:p>
        </p:txBody>
      </p:sp>
    </p:spTree>
    <p:extLst>
      <p:ext uri="{BB962C8B-B14F-4D97-AF65-F5344CB8AC3E}">
        <p14:creationId xmlns:p14="http://schemas.microsoft.com/office/powerpoint/2010/main" val="14666637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re et contenu">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2EE8E07B-6212-188B-390E-788641A7B283}"/>
              </a:ext>
            </a:extLst>
          </p:cNvPr>
          <p:cNvSpPr>
            <a:spLocks noGrp="1"/>
          </p:cNvSpPr>
          <p:nvPr>
            <p:ph type="sldNum" sz="quarter" idx="12"/>
          </p:nvPr>
        </p:nvSpPr>
        <p:spPr/>
        <p:txBody>
          <a:bodyPr/>
          <a:lstStyle>
            <a:lvl1pPr>
              <a:defRPr b="1"/>
            </a:lvl1pPr>
          </a:lstStyle>
          <a:p>
            <a:endParaRPr lang="fr-FR" dirty="0"/>
          </a:p>
        </p:txBody>
      </p:sp>
      <p:sp>
        <p:nvSpPr>
          <p:cNvPr id="7" name="Title 1">
            <a:extLst>
              <a:ext uri="{FF2B5EF4-FFF2-40B4-BE49-F238E27FC236}">
                <a16:creationId xmlns:a16="http://schemas.microsoft.com/office/drawing/2014/main" id="{6E94DA43-10F2-DF81-C1DA-0765AD393B83}"/>
              </a:ext>
            </a:extLst>
          </p:cNvPr>
          <p:cNvSpPr txBox="1">
            <a:spLocks/>
          </p:cNvSpPr>
          <p:nvPr userDrawn="1"/>
        </p:nvSpPr>
        <p:spPr>
          <a:xfrm>
            <a:off x="494270" y="306437"/>
            <a:ext cx="11195221" cy="753551"/>
          </a:xfrm>
          <a:prstGeom prst="rect">
            <a:avLst/>
          </a:prstGeom>
          <a:solidFill>
            <a:srgbClr val="0072AE"/>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algn="r"/>
            <a:endParaRPr lang="pt-PT" sz="3500" dirty="0">
              <a:solidFill>
                <a:schemeClr val="bg1"/>
              </a:solidFill>
            </a:endParaRPr>
          </a:p>
        </p:txBody>
      </p:sp>
    </p:spTree>
    <p:extLst>
      <p:ext uri="{BB962C8B-B14F-4D97-AF65-F5344CB8AC3E}">
        <p14:creationId xmlns:p14="http://schemas.microsoft.com/office/powerpoint/2010/main" val="33181855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Regular slide">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838200" y="365127"/>
            <a:ext cx="10515600" cy="1446810"/>
          </a:xfrm>
          <a:prstGeom prst="rect">
            <a:avLst/>
          </a:prstGeom>
        </p:spPr>
        <p:txBody>
          <a:bodyPr vert="horz" lIns="91440" tIns="45720" rIns="91440" bIns="45720" rtlCol="0" anchor="ctr">
            <a:normAutofit/>
          </a:bodyPr>
          <a:lstStyle>
            <a:lvl1pPr>
              <a:defRPr/>
            </a:lvl1pPr>
          </a:lstStyle>
          <a:p>
            <a:r>
              <a:rPr lang="pt-PT" dirty="0" err="1"/>
              <a:t>Title</a:t>
            </a:r>
            <a:endParaRPr lang="en-US" dirty="0"/>
          </a:p>
        </p:txBody>
      </p:sp>
      <p:sp>
        <p:nvSpPr>
          <p:cNvPr id="5" name="Text Placeholder 2"/>
          <p:cNvSpPr>
            <a:spLocks noGrp="1"/>
          </p:cNvSpPr>
          <p:nvPr>
            <p:ph idx="1" hasCustomPrompt="1"/>
          </p:nvPr>
        </p:nvSpPr>
        <p:spPr>
          <a:xfrm>
            <a:off x="838200" y="1825625"/>
            <a:ext cx="10515600" cy="4749346"/>
          </a:xfrm>
          <a:prstGeom prst="rect">
            <a:avLst/>
          </a:prstGeom>
        </p:spPr>
        <p:txBody>
          <a:bodyPr vert="horz" lIns="91440" tIns="45720" rIns="91440" bIns="45720" rtlCol="0">
            <a:normAutofit/>
          </a:bodyPr>
          <a:lstStyle>
            <a:lvl1pPr>
              <a:defRPr/>
            </a:lvl1pPr>
            <a:lvl3pPr marL="914377" indent="0">
              <a:buNone/>
              <a:defRPr/>
            </a:lvl3pPr>
          </a:lstStyle>
          <a:p>
            <a:pPr lvl="0"/>
            <a:r>
              <a:rPr lang="pt-PT" dirty="0" err="1"/>
              <a:t>Subtitle</a:t>
            </a:r>
            <a:endParaRPr lang="pt-PT" dirty="0"/>
          </a:p>
        </p:txBody>
      </p:sp>
    </p:spTree>
    <p:extLst>
      <p:ext uri="{BB962C8B-B14F-4D97-AF65-F5344CB8AC3E}">
        <p14:creationId xmlns:p14="http://schemas.microsoft.com/office/powerpoint/2010/main" val="7365861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
    <p:bg>
      <p:bgPr>
        <a:solidFill>
          <a:schemeClr val="bg2">
            <a:alpha val="40000"/>
          </a:schemeClr>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CCE73A-EC7C-C74F-BDE1-B9AFE6B3713A}"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3/1/2026</a:t>
            </a:fld>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F705D35-D126-3B47-A82C-2A13EA9E0A67}" type="slidenum">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‹nº›</a:t>
            </a:fld>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Rectangle 4"/>
          <p:cNvSpPr/>
          <p:nvPr userDrawn="1"/>
        </p:nvSpPr>
        <p:spPr>
          <a:xfrm>
            <a:off x="0" y="0"/>
            <a:ext cx="12192000" cy="986306"/>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Rectangle 5"/>
          <p:cNvSpPr/>
          <p:nvPr userDrawn="1"/>
        </p:nvSpPr>
        <p:spPr>
          <a:xfrm>
            <a:off x="350520" y="279792"/>
            <a:ext cx="11475720" cy="98630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uLnTx/>
              <a:uFillTx/>
              <a:latin typeface="Meiryo" panose="020B0604030504040204" pitchFamily="34" charset="-128"/>
              <a:ea typeface="Meiryo" panose="020B0604030504040204" pitchFamily="34" charset="-128"/>
              <a:cs typeface="+mn-cs"/>
            </a:endParaRPr>
          </a:p>
        </p:txBody>
      </p:sp>
      <p:sp>
        <p:nvSpPr>
          <p:cNvPr id="8" name="Title 1"/>
          <p:cNvSpPr>
            <a:spLocks noGrp="1"/>
          </p:cNvSpPr>
          <p:nvPr>
            <p:ph type="title"/>
          </p:nvPr>
        </p:nvSpPr>
        <p:spPr>
          <a:xfrm>
            <a:off x="639413" y="483440"/>
            <a:ext cx="10904438" cy="583800"/>
          </a:xfrm>
          <a:prstGeom prst="rect">
            <a:avLst/>
          </a:prstGeom>
        </p:spPr>
        <p:txBody>
          <a:bodyPr lIns="91440" rIns="91440">
            <a:noAutofit/>
          </a:bodyPr>
          <a:lstStyle>
            <a:lvl1pPr>
              <a:defRPr sz="2400" b="1" i="0" spc="150" baseline="0">
                <a:solidFill>
                  <a:schemeClr val="tx1"/>
                </a:solidFill>
                <a:latin typeface="+mj-lt"/>
                <a:ea typeface="Meiryo UI" panose="020B0604030504040204" pitchFamily="34" charset="-128"/>
              </a:defRPr>
            </a:lvl1pPr>
          </a:lstStyle>
          <a:p>
            <a:r>
              <a:rPr lang="en-US"/>
              <a:t>Click to edit Master title style</a:t>
            </a:r>
            <a:endParaRPr lang="en-US" dirty="0"/>
          </a:p>
        </p:txBody>
      </p:sp>
      <p:sp>
        <p:nvSpPr>
          <p:cNvPr id="10" name="Content Placeholder 9"/>
          <p:cNvSpPr>
            <a:spLocks noGrp="1"/>
          </p:cNvSpPr>
          <p:nvPr>
            <p:ph sz="quarter" idx="13"/>
          </p:nvPr>
        </p:nvSpPr>
        <p:spPr>
          <a:xfrm>
            <a:off x="639763" y="1470025"/>
            <a:ext cx="10904088" cy="4706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913939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omparison">
    <p:bg>
      <p:bgPr>
        <a:solidFill>
          <a:schemeClr val="bg2">
            <a:alpha val="40000"/>
          </a:schemeClr>
        </a:solidFill>
        <a:effectLst/>
      </p:bgPr>
    </p:bg>
    <p:spTree>
      <p:nvGrpSpPr>
        <p:cNvPr id="1" name=""/>
        <p:cNvGrpSpPr/>
        <p:nvPr/>
      </p:nvGrpSpPr>
      <p:grpSpPr>
        <a:xfrm>
          <a:off x="0" y="0"/>
          <a:ext cx="0" cy="0"/>
          <a:chOff x="0" y="0"/>
          <a:chExt cx="0" cy="0"/>
        </a:xfrm>
      </p:grpSpPr>
      <p:sp>
        <p:nvSpPr>
          <p:cNvPr id="16" name="Rectangle 15"/>
          <p:cNvSpPr/>
          <p:nvPr userDrawn="1"/>
        </p:nvSpPr>
        <p:spPr>
          <a:xfrm>
            <a:off x="0" y="0"/>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CCE73A-EC7C-C74F-BDE1-B9AFE6B3713A}"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3/1/2026</a:t>
            </a:fld>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F705D35-D126-3B47-A82C-2A13EA9E0A67}" type="slidenum">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‹nº›</a:t>
            </a:fld>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Rectangle 5"/>
          <p:cNvSpPr/>
          <p:nvPr userDrawn="1"/>
        </p:nvSpPr>
        <p:spPr>
          <a:xfrm>
            <a:off x="350520" y="279792"/>
            <a:ext cx="11475720" cy="98630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uLnTx/>
              <a:uFillTx/>
              <a:latin typeface="Meiryo" panose="020B0604030504040204" pitchFamily="34" charset="-128"/>
              <a:ea typeface="Meiryo" panose="020B0604030504040204" pitchFamily="34" charset="-128"/>
              <a:cs typeface="+mn-cs"/>
            </a:endParaRPr>
          </a:p>
        </p:txBody>
      </p:sp>
      <p:sp>
        <p:nvSpPr>
          <p:cNvPr id="8" name="Title 1"/>
          <p:cNvSpPr>
            <a:spLocks noGrp="1"/>
          </p:cNvSpPr>
          <p:nvPr>
            <p:ph type="title"/>
          </p:nvPr>
        </p:nvSpPr>
        <p:spPr>
          <a:xfrm>
            <a:off x="639413" y="483440"/>
            <a:ext cx="10904438" cy="583800"/>
          </a:xfrm>
          <a:prstGeom prst="rect">
            <a:avLst/>
          </a:prstGeom>
        </p:spPr>
        <p:txBody>
          <a:bodyPr lIns="91440" rIns="91440">
            <a:noAutofit/>
          </a:bodyPr>
          <a:lstStyle>
            <a:lvl1pPr>
              <a:defRPr sz="2400" b="1" i="0" spc="150" baseline="0">
                <a:solidFill>
                  <a:schemeClr val="tx1"/>
                </a:solidFill>
                <a:latin typeface="+mj-lt"/>
                <a:ea typeface="Meiryo UI" panose="020B0604030504040204" pitchFamily="34" charset="-128"/>
              </a:defRPr>
            </a:lvl1pPr>
          </a:lstStyle>
          <a:p>
            <a:r>
              <a:rPr lang="en-US" noProof="0"/>
              <a:t>Click to edit Master title style</a:t>
            </a:r>
            <a:endParaRPr lang="en-US" noProof="0" dirty="0"/>
          </a:p>
        </p:txBody>
      </p:sp>
      <p:sp>
        <p:nvSpPr>
          <p:cNvPr id="10" name="Text Placeholder 2"/>
          <p:cNvSpPr>
            <a:spLocks noGrp="1"/>
          </p:cNvSpPr>
          <p:nvPr>
            <p:ph type="body" idx="1"/>
          </p:nvPr>
        </p:nvSpPr>
        <p:spPr>
          <a:xfrm>
            <a:off x="838201" y="2038570"/>
            <a:ext cx="5042646" cy="703135"/>
          </a:xfrm>
          <a:prstGeom prst="rect">
            <a:avLst/>
          </a:prstGeom>
        </p:spPr>
        <p:txBody>
          <a:bodyPr lIns="91440" rIns="91440" anchor="ctr">
            <a:normAutofit/>
          </a:bodyPr>
          <a:lstStyle>
            <a:lvl1pPr marL="0" indent="0" algn="l">
              <a:lnSpc>
                <a:spcPct val="150000"/>
              </a:lnSpc>
              <a:buNone/>
              <a:defRPr sz="1800" b="1" i="0" cap="all" spc="150" baseline="0">
                <a:solidFill>
                  <a:schemeClr val="tx2"/>
                </a:solidFill>
                <a:latin typeface="+mj-lt"/>
                <a:ea typeface="Meiryo UI" panose="020B0604030504040204" pitchFamily="34"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12" name="Text Placeholder 2"/>
          <p:cNvSpPr>
            <a:spLocks noGrp="1"/>
          </p:cNvSpPr>
          <p:nvPr>
            <p:ph type="body" idx="14"/>
          </p:nvPr>
        </p:nvSpPr>
        <p:spPr>
          <a:xfrm>
            <a:off x="6501205" y="2038570"/>
            <a:ext cx="5042646" cy="703135"/>
          </a:xfrm>
          <a:prstGeom prst="rect">
            <a:avLst/>
          </a:prstGeom>
        </p:spPr>
        <p:txBody>
          <a:bodyPr lIns="91440" rIns="91440" anchor="ctr">
            <a:normAutofit/>
          </a:bodyPr>
          <a:lstStyle>
            <a:lvl1pPr marL="0" indent="0" algn="l">
              <a:lnSpc>
                <a:spcPct val="150000"/>
              </a:lnSpc>
              <a:buNone/>
              <a:defRPr sz="1800" b="1" i="0" cap="all" spc="150" baseline="0">
                <a:solidFill>
                  <a:schemeClr val="tx2"/>
                </a:solidFill>
                <a:latin typeface="+mj-lt"/>
                <a:ea typeface="Meiryo UI" panose="020B0604030504040204" pitchFamily="34"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cxnSp>
        <p:nvCxnSpPr>
          <p:cNvPr id="14" name="Straight Connector 13"/>
          <p:cNvCxnSpPr/>
          <p:nvPr userDrawn="1"/>
        </p:nvCxnSpPr>
        <p:spPr>
          <a:xfrm>
            <a:off x="6167716" y="1613647"/>
            <a:ext cx="0" cy="4904068"/>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 name="Content Placeholder 6"/>
          <p:cNvSpPr>
            <a:spLocks noGrp="1"/>
          </p:cNvSpPr>
          <p:nvPr>
            <p:ph sz="quarter" idx="15"/>
          </p:nvPr>
        </p:nvSpPr>
        <p:spPr>
          <a:xfrm>
            <a:off x="838199" y="2894013"/>
            <a:ext cx="5042647" cy="30940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6"/>
          <p:cNvSpPr>
            <a:spLocks noGrp="1"/>
          </p:cNvSpPr>
          <p:nvPr>
            <p:ph sz="quarter" idx="16"/>
          </p:nvPr>
        </p:nvSpPr>
        <p:spPr>
          <a:xfrm>
            <a:off x="6501205" y="2894013"/>
            <a:ext cx="5042647" cy="30940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7265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e Objeto">
    <p:spTree>
      <p:nvGrpSpPr>
        <p:cNvPr id="1" name=""/>
        <p:cNvGrpSpPr/>
        <p:nvPr/>
      </p:nvGrpSpPr>
      <p:grpSpPr>
        <a:xfrm>
          <a:off x="0" y="0"/>
          <a:ext cx="0" cy="0"/>
          <a:chOff x="0" y="0"/>
          <a:chExt cx="0" cy="0"/>
        </a:xfrm>
      </p:grpSpPr>
      <p:sp>
        <p:nvSpPr>
          <p:cNvPr id="3" name="Marcador de Posição de Conteúdo 2">
            <a:extLst>
              <a:ext uri="{FF2B5EF4-FFF2-40B4-BE49-F238E27FC236}">
                <a16:creationId xmlns:a16="http://schemas.microsoft.com/office/drawing/2014/main" id="{2EBFE8FB-8F91-64C5-D66E-30D5CF24F27E}"/>
              </a:ext>
            </a:extLst>
          </p:cNvPr>
          <p:cNvSpPr>
            <a:spLocks noGrp="1"/>
          </p:cNvSpPr>
          <p:nvPr>
            <p:ph idx="1" hasCustomPrompt="1"/>
          </p:nvPr>
        </p:nvSpPr>
        <p:spPr>
          <a:xfrm>
            <a:off x="459164" y="2214748"/>
            <a:ext cx="11159919" cy="3552470"/>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
        <p:nvSpPr>
          <p:cNvPr id="12" name="Título 1">
            <a:extLst>
              <a:ext uri="{FF2B5EF4-FFF2-40B4-BE49-F238E27FC236}">
                <a16:creationId xmlns:a16="http://schemas.microsoft.com/office/drawing/2014/main" id="{344AA1F5-D7F3-2F51-65BE-41BAE4BEF6F7}"/>
              </a:ext>
            </a:extLst>
          </p:cNvPr>
          <p:cNvSpPr>
            <a:spLocks noGrp="1"/>
          </p:cNvSpPr>
          <p:nvPr>
            <p:ph type="ctrTitle" hasCustomPrompt="1"/>
          </p:nvPr>
        </p:nvSpPr>
        <p:spPr>
          <a:xfrm>
            <a:off x="453631" y="1149065"/>
            <a:ext cx="11165453" cy="958805"/>
          </a:xfrm>
        </p:spPr>
        <p:txBody>
          <a:bodyPr anchor="t">
            <a:normAutofit/>
          </a:bodyPr>
          <a:lstStyle>
            <a:lvl1pPr algn="l">
              <a:defRPr sz="2800">
                <a:solidFill>
                  <a:srgbClr val="00385B"/>
                </a:solidFill>
              </a:defRPr>
            </a:lvl1pPr>
          </a:lstStyle>
          <a:p>
            <a:r>
              <a:rPr lang="en-GB" noProof="0" dirty="0"/>
              <a:t>CLICK TO EDIT GLOBAL TEMPLATE TITLE STYLE</a:t>
            </a:r>
            <a:endParaRPr lang="pt-PT" dirty="0"/>
          </a:p>
        </p:txBody>
      </p:sp>
      <p:cxnSp>
        <p:nvCxnSpPr>
          <p:cNvPr id="4" name="Conexão Reta 6">
            <a:extLst>
              <a:ext uri="{FF2B5EF4-FFF2-40B4-BE49-F238E27FC236}">
                <a16:creationId xmlns:a16="http://schemas.microsoft.com/office/drawing/2014/main" id="{5ECF32F1-77A9-10F6-AFC9-562FCD4BCD5E}"/>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5" name="CaixaDeTexto 9">
            <a:extLst>
              <a:ext uri="{FF2B5EF4-FFF2-40B4-BE49-F238E27FC236}">
                <a16:creationId xmlns:a16="http://schemas.microsoft.com/office/drawing/2014/main" id="{1A27410D-22CC-A7ED-F545-BDA78F7C6636}"/>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10" name="Conexão Reta 7">
            <a:extLst>
              <a:ext uri="{FF2B5EF4-FFF2-40B4-BE49-F238E27FC236}">
                <a16:creationId xmlns:a16="http://schemas.microsoft.com/office/drawing/2014/main" id="{992513B7-5093-E007-A75C-87D269E7510F}"/>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1" name="CaixaDeTexto 8">
            <a:extLst>
              <a:ext uri="{FF2B5EF4-FFF2-40B4-BE49-F238E27FC236}">
                <a16:creationId xmlns:a16="http://schemas.microsoft.com/office/drawing/2014/main" id="{6FFAA52F-7F1C-A06E-8B0F-D37A5997A9AB}"/>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710ABB94-8878-10C4-D833-CD8709D0F335}"/>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2661963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beçalho da Secção">
    <p:spTree>
      <p:nvGrpSpPr>
        <p:cNvPr id="1" name=""/>
        <p:cNvGrpSpPr/>
        <p:nvPr/>
      </p:nvGrpSpPr>
      <p:grpSpPr>
        <a:xfrm>
          <a:off x="0" y="0"/>
          <a:ext cx="0" cy="0"/>
          <a:chOff x="0" y="0"/>
          <a:chExt cx="0" cy="0"/>
        </a:xfrm>
      </p:grpSpPr>
      <p:sp>
        <p:nvSpPr>
          <p:cNvPr id="3" name="Marcador de Posição do Texto 2">
            <a:extLst>
              <a:ext uri="{FF2B5EF4-FFF2-40B4-BE49-F238E27FC236}">
                <a16:creationId xmlns:a16="http://schemas.microsoft.com/office/drawing/2014/main" id="{08C7001A-B416-F9B5-66CB-91650F2ECFF5}"/>
              </a:ext>
            </a:extLst>
          </p:cNvPr>
          <p:cNvSpPr>
            <a:spLocks noGrp="1"/>
          </p:cNvSpPr>
          <p:nvPr>
            <p:ph type="body" idx="1" hasCustomPrompt="1"/>
          </p:nvPr>
        </p:nvSpPr>
        <p:spPr>
          <a:xfrm>
            <a:off x="453630" y="2261899"/>
            <a:ext cx="11165453" cy="1500187"/>
          </a:xfrm>
        </p:spPr>
        <p:txBody>
          <a:bodyPr>
            <a:normAutofit/>
          </a:bodyPr>
          <a:lstStyle>
            <a:lvl1pPr marL="0" indent="0">
              <a:buNone/>
              <a:defRPr sz="16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noProof="0" dirty="0"/>
              <a:t>Click to edit Global Template text styles</a:t>
            </a:r>
          </a:p>
        </p:txBody>
      </p:sp>
      <p:sp>
        <p:nvSpPr>
          <p:cNvPr id="13" name="Título 1">
            <a:extLst>
              <a:ext uri="{FF2B5EF4-FFF2-40B4-BE49-F238E27FC236}">
                <a16:creationId xmlns:a16="http://schemas.microsoft.com/office/drawing/2014/main" id="{F8D51816-7FA9-8870-98FE-DCA6596B0CB0}"/>
              </a:ext>
            </a:extLst>
          </p:cNvPr>
          <p:cNvSpPr>
            <a:spLocks noGrp="1"/>
          </p:cNvSpPr>
          <p:nvPr>
            <p:ph type="ctrTitle" hasCustomPrompt="1"/>
          </p:nvPr>
        </p:nvSpPr>
        <p:spPr>
          <a:xfrm>
            <a:off x="453631" y="1149065"/>
            <a:ext cx="11165453" cy="958805"/>
          </a:xfrm>
        </p:spPr>
        <p:txBody>
          <a:bodyPr anchor="t">
            <a:normAutofit/>
          </a:bodyPr>
          <a:lstStyle>
            <a:lvl1pPr algn="l">
              <a:defRPr sz="2800">
                <a:solidFill>
                  <a:srgbClr val="00385B"/>
                </a:solidFill>
              </a:defRPr>
            </a:lvl1pPr>
          </a:lstStyle>
          <a:p>
            <a:r>
              <a:rPr lang="en-GB" noProof="0" dirty="0"/>
              <a:t>CLICK TO EDIT GLOBAL TEMPLATE TITLE STYLE</a:t>
            </a:r>
            <a:endParaRPr lang="pt-PT" dirty="0"/>
          </a:p>
        </p:txBody>
      </p:sp>
      <p:cxnSp>
        <p:nvCxnSpPr>
          <p:cNvPr id="5" name="Conexão Reta 6">
            <a:extLst>
              <a:ext uri="{FF2B5EF4-FFF2-40B4-BE49-F238E27FC236}">
                <a16:creationId xmlns:a16="http://schemas.microsoft.com/office/drawing/2014/main" id="{4FA87648-1D73-2B53-127F-AE14DEFD969B}"/>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6" name="CaixaDeTexto 9">
            <a:extLst>
              <a:ext uri="{FF2B5EF4-FFF2-40B4-BE49-F238E27FC236}">
                <a16:creationId xmlns:a16="http://schemas.microsoft.com/office/drawing/2014/main" id="{E2B2BE26-D432-1118-9A08-B637DE821D2F}"/>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10" name="Conexão Reta 7">
            <a:extLst>
              <a:ext uri="{FF2B5EF4-FFF2-40B4-BE49-F238E27FC236}">
                <a16:creationId xmlns:a16="http://schemas.microsoft.com/office/drawing/2014/main" id="{26FA003F-1A86-53B4-29B5-36611623AEBB}"/>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1" name="CaixaDeTexto 8">
            <a:extLst>
              <a:ext uri="{FF2B5EF4-FFF2-40B4-BE49-F238E27FC236}">
                <a16:creationId xmlns:a16="http://schemas.microsoft.com/office/drawing/2014/main" id="{5E505AC7-7E03-3329-80EC-95B19E4463AC}"/>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F261C296-2B0D-DB30-820A-32E914C47211}"/>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3471218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údo Duplo">
    <p:spTree>
      <p:nvGrpSpPr>
        <p:cNvPr id="1" name=""/>
        <p:cNvGrpSpPr/>
        <p:nvPr/>
      </p:nvGrpSpPr>
      <p:grpSpPr>
        <a:xfrm>
          <a:off x="0" y="0"/>
          <a:ext cx="0" cy="0"/>
          <a:chOff x="0" y="0"/>
          <a:chExt cx="0" cy="0"/>
        </a:xfrm>
      </p:grpSpPr>
      <p:sp>
        <p:nvSpPr>
          <p:cNvPr id="3" name="Marcador de Posição de Conteúdo 2">
            <a:extLst>
              <a:ext uri="{FF2B5EF4-FFF2-40B4-BE49-F238E27FC236}">
                <a16:creationId xmlns:a16="http://schemas.microsoft.com/office/drawing/2014/main" id="{91B71673-3A7B-DF83-ACC3-7D82EF33F73B}"/>
              </a:ext>
            </a:extLst>
          </p:cNvPr>
          <p:cNvSpPr>
            <a:spLocks noGrp="1"/>
          </p:cNvSpPr>
          <p:nvPr>
            <p:ph sz="half" idx="1" hasCustomPrompt="1"/>
          </p:nvPr>
        </p:nvSpPr>
        <p:spPr>
          <a:xfrm>
            <a:off x="6285088" y="2221590"/>
            <a:ext cx="5333996" cy="3733878"/>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
        <p:nvSpPr>
          <p:cNvPr id="4" name="Marcador de Posição de Conteúdo 3">
            <a:extLst>
              <a:ext uri="{FF2B5EF4-FFF2-40B4-BE49-F238E27FC236}">
                <a16:creationId xmlns:a16="http://schemas.microsoft.com/office/drawing/2014/main" id="{07447434-2735-256D-0AEC-A78EE2054D90}"/>
              </a:ext>
            </a:extLst>
          </p:cNvPr>
          <p:cNvSpPr>
            <a:spLocks noGrp="1"/>
          </p:cNvSpPr>
          <p:nvPr>
            <p:ph sz="half" idx="2" hasCustomPrompt="1"/>
          </p:nvPr>
        </p:nvSpPr>
        <p:spPr>
          <a:xfrm>
            <a:off x="453631" y="2221590"/>
            <a:ext cx="5332030" cy="3733872"/>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
        <p:nvSpPr>
          <p:cNvPr id="13" name="Título 1">
            <a:extLst>
              <a:ext uri="{FF2B5EF4-FFF2-40B4-BE49-F238E27FC236}">
                <a16:creationId xmlns:a16="http://schemas.microsoft.com/office/drawing/2014/main" id="{A5AC2A36-A9AF-CADE-CD71-42372210D59D}"/>
              </a:ext>
            </a:extLst>
          </p:cNvPr>
          <p:cNvSpPr>
            <a:spLocks noGrp="1"/>
          </p:cNvSpPr>
          <p:nvPr>
            <p:ph type="ctrTitle" hasCustomPrompt="1"/>
          </p:nvPr>
        </p:nvSpPr>
        <p:spPr>
          <a:xfrm>
            <a:off x="453631" y="1149065"/>
            <a:ext cx="11165453" cy="952867"/>
          </a:xfrm>
        </p:spPr>
        <p:txBody>
          <a:bodyPr anchor="t">
            <a:normAutofit/>
          </a:bodyPr>
          <a:lstStyle>
            <a:lvl1pPr algn="l">
              <a:defRPr sz="2800">
                <a:solidFill>
                  <a:srgbClr val="00385B"/>
                </a:solidFill>
              </a:defRPr>
            </a:lvl1pPr>
          </a:lstStyle>
          <a:p>
            <a:r>
              <a:rPr lang="en-GB" noProof="0" dirty="0"/>
              <a:t>CLICK TO EDIT GLOBAL TEMPLATE TITLE STYLE</a:t>
            </a:r>
            <a:endParaRPr lang="pt-PT" dirty="0"/>
          </a:p>
        </p:txBody>
      </p:sp>
      <p:cxnSp>
        <p:nvCxnSpPr>
          <p:cNvPr id="6" name="Conexão Reta 6">
            <a:extLst>
              <a:ext uri="{FF2B5EF4-FFF2-40B4-BE49-F238E27FC236}">
                <a16:creationId xmlns:a16="http://schemas.microsoft.com/office/drawing/2014/main" id="{9AE608AF-C7F3-0349-158D-88E9855C5D94}"/>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7" name="CaixaDeTexto 9">
            <a:extLst>
              <a:ext uri="{FF2B5EF4-FFF2-40B4-BE49-F238E27FC236}">
                <a16:creationId xmlns:a16="http://schemas.microsoft.com/office/drawing/2014/main" id="{59DC7FA1-63EF-0B2C-F289-C35AF6AC8C47}"/>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11" name="Conexão Reta 7">
            <a:extLst>
              <a:ext uri="{FF2B5EF4-FFF2-40B4-BE49-F238E27FC236}">
                <a16:creationId xmlns:a16="http://schemas.microsoft.com/office/drawing/2014/main" id="{0D87B4D3-5497-ECF9-BEE4-1E99DFD6C78C}"/>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2" name="CaixaDeTexto 8">
            <a:extLst>
              <a:ext uri="{FF2B5EF4-FFF2-40B4-BE49-F238E27FC236}">
                <a16:creationId xmlns:a16="http://schemas.microsoft.com/office/drawing/2014/main" id="{B667EC44-1DFF-8A76-B2B5-100FCC2C4F1B}"/>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id="{29140720-5FD8-7E32-7C9F-0AD2F0EFCD96}"/>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18095247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ção">
    <p:spTree>
      <p:nvGrpSpPr>
        <p:cNvPr id="1" name=""/>
        <p:cNvGrpSpPr/>
        <p:nvPr/>
      </p:nvGrpSpPr>
      <p:grpSpPr>
        <a:xfrm>
          <a:off x="0" y="0"/>
          <a:ext cx="0" cy="0"/>
          <a:chOff x="0" y="0"/>
          <a:chExt cx="0" cy="0"/>
        </a:xfrm>
      </p:grpSpPr>
      <p:sp>
        <p:nvSpPr>
          <p:cNvPr id="3" name="Marcador de Posição do Texto 2">
            <a:extLst>
              <a:ext uri="{FF2B5EF4-FFF2-40B4-BE49-F238E27FC236}">
                <a16:creationId xmlns:a16="http://schemas.microsoft.com/office/drawing/2014/main" id="{DA2502CD-F4A1-A490-F10B-A883F02199F9}"/>
              </a:ext>
            </a:extLst>
          </p:cNvPr>
          <p:cNvSpPr>
            <a:spLocks noGrp="1"/>
          </p:cNvSpPr>
          <p:nvPr>
            <p:ph type="body" idx="1" hasCustomPrompt="1"/>
          </p:nvPr>
        </p:nvSpPr>
        <p:spPr>
          <a:xfrm>
            <a:off x="453631" y="2249078"/>
            <a:ext cx="5389029" cy="823912"/>
          </a:xfrm>
        </p:spPr>
        <p:txBody>
          <a:bodyPr anchor="ctr">
            <a:normAutofit/>
          </a:bodyPr>
          <a:lstStyle>
            <a:lvl1pPr marL="0" indent="0">
              <a:buNone/>
              <a:defRPr sz="1800" b="1">
                <a:solidFill>
                  <a:schemeClr val="bg2">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noProof="0" dirty="0"/>
              <a:t>Click to edit Global Template text styles</a:t>
            </a:r>
          </a:p>
        </p:txBody>
      </p:sp>
      <p:sp>
        <p:nvSpPr>
          <p:cNvPr id="4" name="Marcador de Posição de Conteúdo 3">
            <a:extLst>
              <a:ext uri="{FF2B5EF4-FFF2-40B4-BE49-F238E27FC236}">
                <a16:creationId xmlns:a16="http://schemas.microsoft.com/office/drawing/2014/main" id="{2C6B2489-869B-DAFE-C312-74423EB0FA4E}"/>
              </a:ext>
            </a:extLst>
          </p:cNvPr>
          <p:cNvSpPr>
            <a:spLocks noGrp="1"/>
          </p:cNvSpPr>
          <p:nvPr>
            <p:ph sz="half" idx="2" hasCustomPrompt="1"/>
          </p:nvPr>
        </p:nvSpPr>
        <p:spPr>
          <a:xfrm>
            <a:off x="453631" y="3072989"/>
            <a:ext cx="5389029" cy="2840915"/>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
        <p:nvSpPr>
          <p:cNvPr id="5" name="Marcador de Posição do Texto 4">
            <a:extLst>
              <a:ext uri="{FF2B5EF4-FFF2-40B4-BE49-F238E27FC236}">
                <a16:creationId xmlns:a16="http://schemas.microsoft.com/office/drawing/2014/main" id="{97625F51-E4E0-BC55-6106-BDF52270937C}"/>
              </a:ext>
            </a:extLst>
          </p:cNvPr>
          <p:cNvSpPr>
            <a:spLocks noGrp="1"/>
          </p:cNvSpPr>
          <p:nvPr>
            <p:ph type="body" sz="quarter" idx="3" hasCustomPrompt="1"/>
          </p:nvPr>
        </p:nvSpPr>
        <p:spPr>
          <a:xfrm>
            <a:off x="6230055" y="2249078"/>
            <a:ext cx="5389029" cy="823912"/>
          </a:xfrm>
        </p:spPr>
        <p:txBody>
          <a:bodyPr anchor="ctr">
            <a:normAutofit/>
          </a:bodyPr>
          <a:lstStyle>
            <a:lvl1pPr marL="0" indent="0">
              <a:buNone/>
              <a:defRPr sz="1800" b="1">
                <a:solidFill>
                  <a:schemeClr val="bg2">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noProof="0" dirty="0"/>
              <a:t>Click to edit Global Template text styles</a:t>
            </a:r>
          </a:p>
        </p:txBody>
      </p:sp>
      <p:sp>
        <p:nvSpPr>
          <p:cNvPr id="6" name="Marcador de Posição de Conteúdo 5">
            <a:extLst>
              <a:ext uri="{FF2B5EF4-FFF2-40B4-BE49-F238E27FC236}">
                <a16:creationId xmlns:a16="http://schemas.microsoft.com/office/drawing/2014/main" id="{41474765-E518-D6AF-75E3-AC7A0E067641}"/>
              </a:ext>
            </a:extLst>
          </p:cNvPr>
          <p:cNvSpPr>
            <a:spLocks noGrp="1"/>
          </p:cNvSpPr>
          <p:nvPr>
            <p:ph sz="quarter" idx="4" hasCustomPrompt="1"/>
          </p:nvPr>
        </p:nvSpPr>
        <p:spPr>
          <a:xfrm>
            <a:off x="6230055" y="3072989"/>
            <a:ext cx="5389029" cy="2840907"/>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
        <p:nvSpPr>
          <p:cNvPr id="15" name="Título 1">
            <a:extLst>
              <a:ext uri="{FF2B5EF4-FFF2-40B4-BE49-F238E27FC236}">
                <a16:creationId xmlns:a16="http://schemas.microsoft.com/office/drawing/2014/main" id="{08B4A540-7809-BFB6-AC5C-D455DCDB382F}"/>
              </a:ext>
            </a:extLst>
          </p:cNvPr>
          <p:cNvSpPr>
            <a:spLocks noGrp="1"/>
          </p:cNvSpPr>
          <p:nvPr>
            <p:ph type="ctrTitle" hasCustomPrompt="1"/>
          </p:nvPr>
        </p:nvSpPr>
        <p:spPr>
          <a:xfrm>
            <a:off x="453631" y="1149065"/>
            <a:ext cx="11165453" cy="952867"/>
          </a:xfrm>
        </p:spPr>
        <p:txBody>
          <a:bodyPr anchor="t">
            <a:normAutofit/>
          </a:bodyPr>
          <a:lstStyle>
            <a:lvl1pPr algn="l">
              <a:defRPr sz="2800">
                <a:solidFill>
                  <a:srgbClr val="00385B"/>
                </a:solidFill>
              </a:defRPr>
            </a:lvl1pPr>
          </a:lstStyle>
          <a:p>
            <a:r>
              <a:rPr lang="en-GB" noProof="0" dirty="0"/>
              <a:t>CLICK TO EDIT GLOBAL TEMPLATE TITLE STYLE</a:t>
            </a:r>
            <a:endParaRPr lang="pt-PT" dirty="0"/>
          </a:p>
        </p:txBody>
      </p:sp>
      <p:cxnSp>
        <p:nvCxnSpPr>
          <p:cNvPr id="8" name="Conexão Reta 6">
            <a:extLst>
              <a:ext uri="{FF2B5EF4-FFF2-40B4-BE49-F238E27FC236}">
                <a16:creationId xmlns:a16="http://schemas.microsoft.com/office/drawing/2014/main" id="{16BEDC50-336E-F020-BF0B-B9E66968A7DD}"/>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9" name="CaixaDeTexto 9">
            <a:extLst>
              <a:ext uri="{FF2B5EF4-FFF2-40B4-BE49-F238E27FC236}">
                <a16:creationId xmlns:a16="http://schemas.microsoft.com/office/drawing/2014/main" id="{2990201E-FF3B-29F5-056F-5309DB3BA843}"/>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13" name="Conexão Reta 7">
            <a:extLst>
              <a:ext uri="{FF2B5EF4-FFF2-40B4-BE49-F238E27FC236}">
                <a16:creationId xmlns:a16="http://schemas.microsoft.com/office/drawing/2014/main" id="{2C17A4DE-AA26-42AA-F2F0-3FCEC95BD542}"/>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4" name="CaixaDeTexto 8">
            <a:extLst>
              <a:ext uri="{FF2B5EF4-FFF2-40B4-BE49-F238E27FC236}">
                <a16:creationId xmlns:a16="http://schemas.microsoft.com/office/drawing/2014/main" id="{BD48B1AF-F5CD-E79A-624F-8AAB884AF82C}"/>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04C01996-71AD-B907-721D-9309AEE411AD}"/>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1773484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ó Título">
    <p:spTree>
      <p:nvGrpSpPr>
        <p:cNvPr id="1" name=""/>
        <p:cNvGrpSpPr/>
        <p:nvPr/>
      </p:nvGrpSpPr>
      <p:grpSpPr>
        <a:xfrm>
          <a:off x="0" y="0"/>
          <a:ext cx="0" cy="0"/>
          <a:chOff x="0" y="0"/>
          <a:chExt cx="0" cy="0"/>
        </a:xfrm>
      </p:grpSpPr>
      <p:sp>
        <p:nvSpPr>
          <p:cNvPr id="11" name="Título 1">
            <a:extLst>
              <a:ext uri="{FF2B5EF4-FFF2-40B4-BE49-F238E27FC236}">
                <a16:creationId xmlns:a16="http://schemas.microsoft.com/office/drawing/2014/main" id="{C82E9E34-D76B-1292-F798-24D34CD7D163}"/>
              </a:ext>
            </a:extLst>
          </p:cNvPr>
          <p:cNvSpPr>
            <a:spLocks noGrp="1"/>
          </p:cNvSpPr>
          <p:nvPr>
            <p:ph type="ctrTitle" hasCustomPrompt="1"/>
          </p:nvPr>
        </p:nvSpPr>
        <p:spPr>
          <a:xfrm>
            <a:off x="453631" y="1149066"/>
            <a:ext cx="11165453" cy="1101308"/>
          </a:xfrm>
        </p:spPr>
        <p:txBody>
          <a:bodyPr anchor="t">
            <a:normAutofit/>
          </a:bodyPr>
          <a:lstStyle>
            <a:lvl1pPr algn="l">
              <a:defRPr sz="2800">
                <a:solidFill>
                  <a:srgbClr val="00385B"/>
                </a:solidFill>
              </a:defRPr>
            </a:lvl1pPr>
          </a:lstStyle>
          <a:p>
            <a:r>
              <a:rPr lang="en-GB" noProof="0" dirty="0"/>
              <a:t>CLICK TO EDIT GLOBAL TEMPLATE TITLE STYLE</a:t>
            </a:r>
            <a:endParaRPr lang="pt-PT" dirty="0"/>
          </a:p>
        </p:txBody>
      </p:sp>
      <p:cxnSp>
        <p:nvCxnSpPr>
          <p:cNvPr id="6" name="Conexão Reta 6">
            <a:extLst>
              <a:ext uri="{FF2B5EF4-FFF2-40B4-BE49-F238E27FC236}">
                <a16:creationId xmlns:a16="http://schemas.microsoft.com/office/drawing/2014/main" id="{3BAFEBC6-7888-CF0C-00F1-20980C3ADC76}"/>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7" name="CaixaDeTexto 9">
            <a:extLst>
              <a:ext uri="{FF2B5EF4-FFF2-40B4-BE49-F238E27FC236}">
                <a16:creationId xmlns:a16="http://schemas.microsoft.com/office/drawing/2014/main" id="{34361A44-F5C5-1CDD-B794-3E11454C6366}"/>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9" name="Conexão Reta 7">
            <a:extLst>
              <a:ext uri="{FF2B5EF4-FFF2-40B4-BE49-F238E27FC236}">
                <a16:creationId xmlns:a16="http://schemas.microsoft.com/office/drawing/2014/main" id="{E5521093-FB5A-A4C1-88A4-2D3D3EB4A208}"/>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0" name="CaixaDeTexto 8">
            <a:extLst>
              <a:ext uri="{FF2B5EF4-FFF2-40B4-BE49-F238E27FC236}">
                <a16:creationId xmlns:a16="http://schemas.microsoft.com/office/drawing/2014/main" id="{5218E081-FD66-12CF-1A21-C9B44133F08F}"/>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438C7295-51F2-5833-FD77-F85964B626DF}"/>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3186328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cxnSp>
        <p:nvCxnSpPr>
          <p:cNvPr id="5" name="Conexão Reta 6">
            <a:extLst>
              <a:ext uri="{FF2B5EF4-FFF2-40B4-BE49-F238E27FC236}">
                <a16:creationId xmlns:a16="http://schemas.microsoft.com/office/drawing/2014/main" id="{42A63E68-3F0E-6B0C-11B3-C8E586F5A93E}"/>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6" name="CaixaDeTexto 9">
            <a:extLst>
              <a:ext uri="{FF2B5EF4-FFF2-40B4-BE49-F238E27FC236}">
                <a16:creationId xmlns:a16="http://schemas.microsoft.com/office/drawing/2014/main" id="{CF84D284-F5CA-551D-C52A-D7BF26EBA3E8}"/>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9" name="Conexão Reta 7">
            <a:extLst>
              <a:ext uri="{FF2B5EF4-FFF2-40B4-BE49-F238E27FC236}">
                <a16:creationId xmlns:a16="http://schemas.microsoft.com/office/drawing/2014/main" id="{7F4D5D7B-BE3B-E70F-2617-13C2CC3344BD}"/>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0" name="CaixaDeTexto 8">
            <a:extLst>
              <a:ext uri="{FF2B5EF4-FFF2-40B4-BE49-F238E27FC236}">
                <a16:creationId xmlns:a16="http://schemas.microsoft.com/office/drawing/2014/main" id="{B4C84206-629F-2926-FD05-C084228C4998}"/>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048162C2-EADA-8B06-73B4-A1A1B40197B4}"/>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32084825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m branco">
    <p:spTree>
      <p:nvGrpSpPr>
        <p:cNvPr id="1" name=""/>
        <p:cNvGrpSpPr/>
        <p:nvPr/>
      </p:nvGrpSpPr>
      <p:grpSpPr>
        <a:xfrm>
          <a:off x="0" y="0"/>
          <a:ext cx="0" cy="0"/>
          <a:chOff x="0" y="0"/>
          <a:chExt cx="0" cy="0"/>
        </a:xfrm>
      </p:grpSpPr>
      <p:pic>
        <p:nvPicPr>
          <p:cNvPr id="11" name="Imagem 10">
            <a:extLst>
              <a:ext uri="{FF2B5EF4-FFF2-40B4-BE49-F238E27FC236}">
                <a16:creationId xmlns:a16="http://schemas.microsoft.com/office/drawing/2014/main" id="{96591A5C-BDE4-0BDD-727F-F35BD82F20EE}"/>
              </a:ext>
            </a:extLst>
          </p:cNvPr>
          <p:cNvPicPr>
            <a:picLocks noChangeAspect="1"/>
          </p:cNvPicPr>
          <p:nvPr userDrawn="1"/>
        </p:nvPicPr>
        <p:blipFill>
          <a:blip r:embed="rId2"/>
          <a:srcRect/>
          <a:stretch/>
        </p:blipFill>
        <p:spPr>
          <a:xfrm>
            <a:off x="0" y="0"/>
            <a:ext cx="12192000" cy="6858000"/>
          </a:xfrm>
          <a:prstGeom prst="rect">
            <a:avLst/>
          </a:prstGeom>
        </p:spPr>
      </p:pic>
      <p:cxnSp>
        <p:nvCxnSpPr>
          <p:cNvPr id="4" name="Conexão Reta 3">
            <a:extLst>
              <a:ext uri="{FF2B5EF4-FFF2-40B4-BE49-F238E27FC236}">
                <a16:creationId xmlns:a16="http://schemas.microsoft.com/office/drawing/2014/main" id="{FC6D9DEC-924E-007A-9289-D2A0A31BA813}"/>
              </a:ext>
            </a:extLst>
          </p:cNvPr>
          <p:cNvCxnSpPr>
            <a:cxnSpLocks/>
          </p:cNvCxnSpPr>
          <p:nvPr userDrawn="1"/>
        </p:nvCxnSpPr>
        <p:spPr>
          <a:xfrm flipH="1">
            <a:off x="4857471" y="3608626"/>
            <a:ext cx="6060575" cy="2175"/>
          </a:xfrm>
          <a:prstGeom prst="line">
            <a:avLst/>
          </a:prstGeom>
          <a:ln w="38100">
            <a:solidFill>
              <a:srgbClr val="D7454D"/>
            </a:solidFill>
          </a:ln>
        </p:spPr>
        <p:style>
          <a:lnRef idx="1">
            <a:schemeClr val="accent1"/>
          </a:lnRef>
          <a:fillRef idx="0">
            <a:schemeClr val="accent1"/>
          </a:fillRef>
          <a:effectRef idx="0">
            <a:schemeClr val="accent1"/>
          </a:effectRef>
          <a:fontRef idx="minor">
            <a:schemeClr val="tx1"/>
          </a:fontRef>
        </p:style>
      </p:cxnSp>
      <p:sp>
        <p:nvSpPr>
          <p:cNvPr id="12" name="Título 1">
            <a:extLst>
              <a:ext uri="{FF2B5EF4-FFF2-40B4-BE49-F238E27FC236}">
                <a16:creationId xmlns:a16="http://schemas.microsoft.com/office/drawing/2014/main" id="{95B5996C-DC22-9B53-1E51-6487348DFB8B}"/>
              </a:ext>
            </a:extLst>
          </p:cNvPr>
          <p:cNvSpPr>
            <a:spLocks noGrp="1"/>
          </p:cNvSpPr>
          <p:nvPr>
            <p:ph type="ctrTitle" hasCustomPrompt="1"/>
          </p:nvPr>
        </p:nvSpPr>
        <p:spPr>
          <a:xfrm>
            <a:off x="4857471" y="2596980"/>
            <a:ext cx="6179765" cy="907754"/>
          </a:xfrm>
        </p:spPr>
        <p:txBody>
          <a:bodyPr anchor="t">
            <a:normAutofit/>
          </a:bodyPr>
          <a:lstStyle>
            <a:lvl1pPr algn="r">
              <a:defRPr sz="3200">
                <a:solidFill>
                  <a:srgbClr val="00385B"/>
                </a:solidFill>
              </a:defRPr>
            </a:lvl1pPr>
          </a:lstStyle>
          <a:p>
            <a:r>
              <a:rPr lang="en-GB" noProof="0" dirty="0"/>
              <a:t>PRESENTATION </a:t>
            </a:r>
            <a:br>
              <a:rPr lang="en-GB" noProof="0" dirty="0"/>
            </a:br>
            <a:r>
              <a:rPr lang="en-GB" noProof="0" dirty="0"/>
              <a:t>NAME</a:t>
            </a:r>
          </a:p>
        </p:txBody>
      </p:sp>
      <p:sp>
        <p:nvSpPr>
          <p:cNvPr id="2" name="Subtítulo 2">
            <a:extLst>
              <a:ext uri="{FF2B5EF4-FFF2-40B4-BE49-F238E27FC236}">
                <a16:creationId xmlns:a16="http://schemas.microsoft.com/office/drawing/2014/main" id="{BB4E5EFD-954C-40ED-BC66-A5760B909358}"/>
              </a:ext>
            </a:extLst>
          </p:cNvPr>
          <p:cNvSpPr>
            <a:spLocks noGrp="1"/>
          </p:cNvSpPr>
          <p:nvPr>
            <p:ph type="subTitle" idx="1" hasCustomPrompt="1"/>
          </p:nvPr>
        </p:nvSpPr>
        <p:spPr>
          <a:xfrm>
            <a:off x="4857470" y="3714693"/>
            <a:ext cx="6179765" cy="377566"/>
          </a:xfrm>
          <a:ln>
            <a:noFill/>
          </a:ln>
        </p:spPr>
        <p:txBody>
          <a:bodyPr>
            <a:normAutofit/>
          </a:bodyPr>
          <a:lstStyle>
            <a:lvl1pPr marL="0" indent="0" algn="r">
              <a:buNone/>
              <a:defRPr sz="2200">
                <a:solidFill>
                  <a:srgbClr val="00385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t>Presenter’s Name</a:t>
            </a:r>
          </a:p>
        </p:txBody>
      </p:sp>
    </p:spTree>
    <p:extLst>
      <p:ext uri="{BB962C8B-B14F-4D97-AF65-F5344CB8AC3E}">
        <p14:creationId xmlns:p14="http://schemas.microsoft.com/office/powerpoint/2010/main" val="5722095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údo com Legenda">
    <p:spTree>
      <p:nvGrpSpPr>
        <p:cNvPr id="1" name=""/>
        <p:cNvGrpSpPr/>
        <p:nvPr/>
      </p:nvGrpSpPr>
      <p:grpSpPr>
        <a:xfrm>
          <a:off x="0" y="0"/>
          <a:ext cx="0" cy="0"/>
          <a:chOff x="0" y="0"/>
          <a:chExt cx="0" cy="0"/>
        </a:xfrm>
      </p:grpSpPr>
      <p:sp>
        <p:nvSpPr>
          <p:cNvPr id="3" name="Marcador de Posição de Conteúdo 2">
            <a:extLst>
              <a:ext uri="{FF2B5EF4-FFF2-40B4-BE49-F238E27FC236}">
                <a16:creationId xmlns:a16="http://schemas.microsoft.com/office/drawing/2014/main" id="{573CC579-1376-BE1D-CED1-24A4ACD78CD6}"/>
              </a:ext>
            </a:extLst>
          </p:cNvPr>
          <p:cNvSpPr>
            <a:spLocks noGrp="1"/>
          </p:cNvSpPr>
          <p:nvPr>
            <p:ph idx="1" hasCustomPrompt="1"/>
          </p:nvPr>
        </p:nvSpPr>
        <p:spPr>
          <a:xfrm>
            <a:off x="4708565" y="1121059"/>
            <a:ext cx="6910519" cy="4873625"/>
          </a:xfrm>
        </p:spPr>
        <p:txBody>
          <a:bodyPr>
            <a:normAutofit/>
          </a:bodyPr>
          <a:lstStyle>
            <a:lvl1pPr>
              <a:defRPr sz="1600">
                <a:solidFill>
                  <a:schemeClr val="tx1">
                    <a:lumMod val="50000"/>
                    <a:lumOff val="50000"/>
                  </a:schemeClr>
                </a:solidFill>
              </a:defRPr>
            </a:lvl1pPr>
            <a:lvl2pPr>
              <a:defRPr sz="1600">
                <a:solidFill>
                  <a:schemeClr val="tx1">
                    <a:lumMod val="50000"/>
                    <a:lumOff val="50000"/>
                  </a:schemeClr>
                </a:solidFill>
              </a:defRPr>
            </a:lvl2pPr>
            <a:lvl3pPr>
              <a:defRPr sz="16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2000"/>
            </a:lvl6pPr>
            <a:lvl7pPr>
              <a:defRPr sz="2000"/>
            </a:lvl7pPr>
            <a:lvl8pPr>
              <a:defRPr sz="2000"/>
            </a:lvl8pPr>
            <a:lvl9pPr>
              <a:defRPr sz="2000"/>
            </a:lvl9p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
        <p:nvSpPr>
          <p:cNvPr id="5" name="Título 1">
            <a:extLst>
              <a:ext uri="{FF2B5EF4-FFF2-40B4-BE49-F238E27FC236}">
                <a16:creationId xmlns:a16="http://schemas.microsoft.com/office/drawing/2014/main" id="{F4EAFA65-F73E-9A85-C3CA-5612507DB45A}"/>
              </a:ext>
            </a:extLst>
          </p:cNvPr>
          <p:cNvSpPr>
            <a:spLocks noGrp="1"/>
          </p:cNvSpPr>
          <p:nvPr>
            <p:ph type="title" hasCustomPrompt="1"/>
          </p:nvPr>
        </p:nvSpPr>
        <p:spPr>
          <a:xfrm>
            <a:off x="457200" y="1121059"/>
            <a:ext cx="3932237" cy="1243000"/>
          </a:xfrm>
        </p:spPr>
        <p:txBody>
          <a:bodyPr anchor="ctr">
            <a:noAutofit/>
          </a:bodyPr>
          <a:lstStyle>
            <a:lvl1pPr>
              <a:defRPr sz="2800">
                <a:solidFill>
                  <a:srgbClr val="00385B"/>
                </a:solidFill>
              </a:defRPr>
            </a:lvl1pPr>
          </a:lstStyle>
          <a:p>
            <a:r>
              <a:rPr lang="en-GB" noProof="0" dirty="0"/>
              <a:t>CLICK TO EDIT GLOBAL TEMPLATE TITLE STYLE</a:t>
            </a:r>
            <a:endParaRPr lang="pt-PT" dirty="0"/>
          </a:p>
        </p:txBody>
      </p:sp>
      <p:sp>
        <p:nvSpPr>
          <p:cNvPr id="6" name="Marcador de Posição do Texto 3">
            <a:extLst>
              <a:ext uri="{FF2B5EF4-FFF2-40B4-BE49-F238E27FC236}">
                <a16:creationId xmlns:a16="http://schemas.microsoft.com/office/drawing/2014/main" id="{A4BD5822-AEF3-E6C5-423C-C38A9B0AA9AE}"/>
              </a:ext>
            </a:extLst>
          </p:cNvPr>
          <p:cNvSpPr>
            <a:spLocks noGrp="1"/>
          </p:cNvSpPr>
          <p:nvPr>
            <p:ph type="body" sz="half" idx="2" hasCustomPrompt="1"/>
          </p:nvPr>
        </p:nvSpPr>
        <p:spPr>
          <a:xfrm>
            <a:off x="457200" y="2515722"/>
            <a:ext cx="3932237" cy="3471250"/>
          </a:xfrm>
        </p:spPr>
        <p:txBody>
          <a:bodyPr/>
          <a:lstStyle>
            <a:lvl1pPr marL="0" indent="0">
              <a:buNone/>
              <a:defRPr sz="16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noProof="0" dirty="0"/>
              <a:t>Click to edit Global Template text styles</a:t>
            </a:r>
          </a:p>
        </p:txBody>
      </p:sp>
      <p:cxnSp>
        <p:nvCxnSpPr>
          <p:cNvPr id="8" name="Conexão Reta 6">
            <a:extLst>
              <a:ext uri="{FF2B5EF4-FFF2-40B4-BE49-F238E27FC236}">
                <a16:creationId xmlns:a16="http://schemas.microsoft.com/office/drawing/2014/main" id="{D256B6BF-C1B2-3E39-29F0-3E22864C9920}"/>
              </a:ext>
            </a:extLst>
          </p:cNvPr>
          <p:cNvCxnSpPr>
            <a:cxnSpLocks/>
          </p:cNvCxnSpPr>
          <p:nvPr userDrawn="1"/>
        </p:nvCxnSpPr>
        <p:spPr>
          <a:xfrm flipH="1">
            <a:off x="548640" y="83026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0" name="CaixaDeTexto 9">
            <a:extLst>
              <a:ext uri="{FF2B5EF4-FFF2-40B4-BE49-F238E27FC236}">
                <a16:creationId xmlns:a16="http://schemas.microsoft.com/office/drawing/2014/main" id="{563F2DF5-A04B-26DF-45A4-206B5F938B7C}"/>
              </a:ext>
            </a:extLst>
          </p:cNvPr>
          <p:cNvSpPr txBox="1"/>
          <p:nvPr userDrawn="1"/>
        </p:nvSpPr>
        <p:spPr>
          <a:xfrm>
            <a:off x="457200" y="554308"/>
            <a:ext cx="4507523" cy="276999"/>
          </a:xfrm>
          <a:prstGeom prst="rect">
            <a:avLst/>
          </a:prstGeom>
          <a:noFill/>
        </p:spPr>
        <p:txBody>
          <a:bodyPr wrap="square" rtlCol="0">
            <a:spAutoFit/>
          </a:bodyPr>
          <a:lstStyle/>
          <a:p>
            <a:r>
              <a:rPr lang="en-GB" sz="1200" noProof="0" dirty="0">
                <a:solidFill>
                  <a:srgbClr val="00385B"/>
                </a:solidFill>
                <a:latin typeface="Arial" panose="020B0604020202020204" pitchFamily="34" charset="0"/>
                <a:cs typeface="Arial" panose="020B0604020202020204" pitchFamily="34" charset="0"/>
              </a:rPr>
              <a:t>IPOPI </a:t>
            </a:r>
            <a:r>
              <a:rPr lang="en-GB" sz="1200" b="1" noProof="0" dirty="0">
                <a:solidFill>
                  <a:srgbClr val="00385B"/>
                </a:solidFill>
                <a:latin typeface="Arial" panose="020B0604020202020204" pitchFamily="34" charset="0"/>
                <a:cs typeface="Arial" panose="020B0604020202020204" pitchFamily="34" charset="0"/>
              </a:rPr>
              <a:t>ASIAN PID PATIENTS </a:t>
            </a:r>
            <a:r>
              <a:rPr lang="en-GB" sz="1200" b="0" noProof="0" dirty="0">
                <a:solidFill>
                  <a:srgbClr val="00385B"/>
                </a:solidFill>
                <a:latin typeface="Arial" panose="020B0604020202020204" pitchFamily="34" charset="0"/>
                <a:cs typeface="Arial" panose="020B0604020202020204" pitchFamily="34" charset="0"/>
              </a:rPr>
              <a:t>AND</a:t>
            </a:r>
            <a:r>
              <a:rPr lang="en-GB" sz="1200" b="1" noProof="0" dirty="0">
                <a:solidFill>
                  <a:srgbClr val="00385B"/>
                </a:solidFill>
                <a:latin typeface="Arial" panose="020B0604020202020204" pitchFamily="34" charset="0"/>
                <a:cs typeface="Arial" panose="020B0604020202020204" pitchFamily="34" charset="0"/>
              </a:rPr>
              <a:t> DOCTORS MEETING</a:t>
            </a:r>
          </a:p>
        </p:txBody>
      </p:sp>
      <p:cxnSp>
        <p:nvCxnSpPr>
          <p:cNvPr id="12" name="Conexão Reta 7">
            <a:extLst>
              <a:ext uri="{FF2B5EF4-FFF2-40B4-BE49-F238E27FC236}">
                <a16:creationId xmlns:a16="http://schemas.microsoft.com/office/drawing/2014/main" id="{AC6BDCF1-D16C-479A-8FE3-ED7C6EB462F8}"/>
              </a:ext>
            </a:extLst>
          </p:cNvPr>
          <p:cNvCxnSpPr>
            <a:cxnSpLocks/>
          </p:cNvCxnSpPr>
          <p:nvPr userDrawn="1"/>
        </p:nvCxnSpPr>
        <p:spPr>
          <a:xfrm flipH="1">
            <a:off x="548640" y="6293806"/>
            <a:ext cx="11070446" cy="0"/>
          </a:xfrm>
          <a:prstGeom prst="line">
            <a:avLst/>
          </a:prstGeom>
          <a:ln w="19050">
            <a:solidFill>
              <a:srgbClr val="00385B"/>
            </a:solidFill>
          </a:ln>
        </p:spPr>
        <p:style>
          <a:lnRef idx="1">
            <a:schemeClr val="accent1"/>
          </a:lnRef>
          <a:fillRef idx="0">
            <a:schemeClr val="accent1"/>
          </a:fillRef>
          <a:effectRef idx="0">
            <a:schemeClr val="accent1"/>
          </a:effectRef>
          <a:fontRef idx="minor">
            <a:schemeClr val="tx1"/>
          </a:fontRef>
        </p:style>
      </p:cxnSp>
      <p:sp>
        <p:nvSpPr>
          <p:cNvPr id="13" name="CaixaDeTexto 8">
            <a:extLst>
              <a:ext uri="{FF2B5EF4-FFF2-40B4-BE49-F238E27FC236}">
                <a16:creationId xmlns:a16="http://schemas.microsoft.com/office/drawing/2014/main" id="{F73D40E0-F8A7-537A-DCC1-E3EFA6009C96}"/>
              </a:ext>
            </a:extLst>
          </p:cNvPr>
          <p:cNvSpPr txBox="1"/>
          <p:nvPr userDrawn="1"/>
        </p:nvSpPr>
        <p:spPr>
          <a:xfrm>
            <a:off x="10974765" y="6326707"/>
            <a:ext cx="744114" cy="246221"/>
          </a:xfrm>
          <a:prstGeom prst="rect">
            <a:avLst/>
          </a:prstGeom>
          <a:noFill/>
        </p:spPr>
        <p:txBody>
          <a:bodyPr wrap="none" rtlCol="0">
            <a:spAutoFit/>
          </a:bodyPr>
          <a:lstStyle/>
          <a:p>
            <a:pPr algn="r"/>
            <a:r>
              <a:rPr lang="en-GB" sz="1000" b="1" noProof="0" dirty="0" err="1">
                <a:solidFill>
                  <a:srgbClr val="00385B"/>
                </a:solidFill>
                <a:latin typeface="Arial" panose="020B0604020202020204" pitchFamily="34" charset="0"/>
                <a:cs typeface="Arial" panose="020B0604020202020204" pitchFamily="34" charset="0"/>
              </a:rPr>
              <a:t>IPOPI</a:t>
            </a:r>
            <a:r>
              <a:rPr lang="en-GB" sz="1000" noProof="0" dirty="0" err="1">
                <a:solidFill>
                  <a:srgbClr val="00385B"/>
                </a:solidFill>
                <a:latin typeface="Arial" panose="020B0604020202020204" pitchFamily="34" charset="0"/>
                <a:cs typeface="Arial" panose="020B0604020202020204" pitchFamily="34" charset="0"/>
              </a:rPr>
              <a:t>.org</a:t>
            </a:r>
            <a:endParaRPr lang="en-GB" sz="1000" noProof="0" dirty="0">
              <a:solidFill>
                <a:srgbClr val="00385B"/>
              </a:solidFill>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id="{25859CFF-EAAA-A387-E2DA-DFD63A9DC82E}"/>
              </a:ext>
            </a:extLst>
          </p:cNvPr>
          <p:cNvPicPr>
            <a:picLocks noChangeAspect="1"/>
          </p:cNvPicPr>
          <p:nvPr userDrawn="1"/>
        </p:nvPicPr>
        <p:blipFill>
          <a:blip r:embed="rId2"/>
          <a:srcRect/>
          <a:stretch/>
        </p:blipFill>
        <p:spPr>
          <a:xfrm>
            <a:off x="10841810" y="396522"/>
            <a:ext cx="856992" cy="606317"/>
          </a:xfrm>
          <a:prstGeom prst="rect">
            <a:avLst/>
          </a:prstGeom>
        </p:spPr>
      </p:pic>
    </p:spTree>
    <p:extLst>
      <p:ext uri="{BB962C8B-B14F-4D97-AF65-F5344CB8AC3E}">
        <p14:creationId xmlns:p14="http://schemas.microsoft.com/office/powerpoint/2010/main" val="3642794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a:extLst>
              <a:ext uri="{FF2B5EF4-FFF2-40B4-BE49-F238E27FC236}">
                <a16:creationId xmlns:a16="http://schemas.microsoft.com/office/drawing/2014/main" id="{FF496316-4BC1-8F65-3835-6F55AFF65C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noProof="0" dirty="0"/>
              <a:t>CLICK TO EDIT GLOBAL TEMPLATE TITLE STYLE</a:t>
            </a:r>
          </a:p>
        </p:txBody>
      </p:sp>
      <p:sp>
        <p:nvSpPr>
          <p:cNvPr id="3" name="Marcador de Posição do Texto 2">
            <a:extLst>
              <a:ext uri="{FF2B5EF4-FFF2-40B4-BE49-F238E27FC236}">
                <a16:creationId xmlns:a16="http://schemas.microsoft.com/office/drawing/2014/main" id="{BCEF4342-5BF0-ED03-A321-0A84AB29A2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noProof="0" dirty="0"/>
              <a:t>Click to edit Global Template text styles</a:t>
            </a:r>
          </a:p>
          <a:p>
            <a:pPr lvl="1"/>
            <a:r>
              <a:rPr lang="en-GB" noProof="0" dirty="0"/>
              <a:t>Second level </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39114839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6" r:id="rId9"/>
    <p:sldLayoutId id="2147483657" r:id="rId10"/>
    <p:sldLayoutId id="2147483661" r:id="rId11"/>
    <p:sldLayoutId id="2147483662" r:id="rId12"/>
    <p:sldLayoutId id="2147483663" r:id="rId13"/>
    <p:sldLayoutId id="2147483664" r:id="rId14"/>
    <p:sldLayoutId id="2147483665" r:id="rId15"/>
  </p:sldLayoutIdLst>
  <p:txStyles>
    <p:titleStyle>
      <a:lvl1pPr algn="l" defTabSz="914400" rtl="0" eaLnBrk="1" latinLnBrk="0" hangingPunct="1">
        <a:lnSpc>
          <a:spcPct val="90000"/>
        </a:lnSpc>
        <a:spcBef>
          <a:spcPct val="0"/>
        </a:spcBef>
        <a:buNone/>
        <a:defRPr sz="3200" b="1" i="0" kern="1200">
          <a:solidFill>
            <a:srgbClr val="00385B"/>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216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324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432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hyperlink" Target="https://pidlifeindex.ipopi.org/#/en/principles/world-map" TargetMode="External"/><Relationship Id="rId2" Type="http://schemas.openxmlformats.org/officeDocument/2006/relationships/image" Target="../media/image11.png"/><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hyperlink" Target="https://pidlifeindex.ipopi.org/#/en/principles/world-map" TargetMode="External"/><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hyperlink" Target="https://www.mentimeter.com/app/presentation/alu6p1g6evt1d8bhfkpcc32m97iygw5w/edit"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8.xml"/><Relationship Id="rId5" Type="http://schemas.openxmlformats.org/officeDocument/2006/relationships/image" Target="../media/image46.jpeg"/><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 Id="rId5" Type="http://schemas.openxmlformats.org/officeDocument/2006/relationships/image" Target="../media/image50.jpeg"/><Relationship Id="rId4" Type="http://schemas.openxmlformats.org/officeDocument/2006/relationships/image" Target="../media/image49.jpeg"/></Relationships>
</file>

<file path=ppt/slides/_rels/slide41.xml.rels><?xml version="1.0" encoding="UTF-8" standalone="yes"?>
<Relationships xmlns="http://schemas.openxmlformats.org/package/2006/relationships"><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image" Target="../media/image51.jpeg"/><Relationship Id="rId1" Type="http://schemas.openxmlformats.org/officeDocument/2006/relationships/slideLayout" Target="../slideLayouts/slideLayout7.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42.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61.pn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9.GIF"/><Relationship Id="rId4" Type="http://schemas.openxmlformats.org/officeDocument/2006/relationships/image" Target="../media/image43.jpeg"/></Relationships>
</file>

<file path=ppt/slides/_rels/slide4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44.png"/><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63.jpeg"/></Relationships>
</file>

<file path=ppt/slides/_rels/slide4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43.jpeg"/><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45.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diagramLayout" Target="../diagrams/layout2.xml"/><Relationship Id="rId7" Type="http://schemas.openxmlformats.org/officeDocument/2006/relationships/image" Target="../media/image66.jpeg"/><Relationship Id="rId12" Type="http://schemas.openxmlformats.org/officeDocument/2006/relationships/image" Target="../media/image71.jpeg"/><Relationship Id="rId2" Type="http://schemas.openxmlformats.org/officeDocument/2006/relationships/diagramData" Target="../diagrams/data2.xml"/><Relationship Id="rId1" Type="http://schemas.openxmlformats.org/officeDocument/2006/relationships/slideLayout" Target="../slideLayouts/slideLayout15.xml"/><Relationship Id="rId6" Type="http://schemas.microsoft.com/office/2007/relationships/diagramDrawing" Target="../diagrams/drawing2.xml"/><Relationship Id="rId11" Type="http://schemas.openxmlformats.org/officeDocument/2006/relationships/image" Target="../media/image70.jpeg"/><Relationship Id="rId5" Type="http://schemas.openxmlformats.org/officeDocument/2006/relationships/diagramColors" Target="../diagrams/colors2.xml"/><Relationship Id="rId10" Type="http://schemas.openxmlformats.org/officeDocument/2006/relationships/image" Target="../media/image69.jpeg"/><Relationship Id="rId4" Type="http://schemas.openxmlformats.org/officeDocument/2006/relationships/diagramQuickStyle" Target="../diagrams/quickStyle2.xml"/><Relationship Id="rId9" Type="http://schemas.openxmlformats.org/officeDocument/2006/relationships/image" Target="../media/image68.png"/></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7.xml"/><Relationship Id="rId5" Type="http://schemas.openxmlformats.org/officeDocument/2006/relationships/image" Target="../media/image75.jpeg"/><Relationship Id="rId4" Type="http://schemas.openxmlformats.org/officeDocument/2006/relationships/image" Target="../media/image74.png"/></Relationships>
</file>

<file path=ppt/slides/_rels/slide4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png"/><Relationship Id="rId1" Type="http://schemas.openxmlformats.org/officeDocument/2006/relationships/slideLayout" Target="../slideLayouts/slideLayout7.xml"/><Relationship Id="rId5" Type="http://schemas.openxmlformats.org/officeDocument/2006/relationships/image" Target="../media/image79.png"/><Relationship Id="rId4" Type="http://schemas.openxmlformats.org/officeDocument/2006/relationships/image" Target="../media/image78.jpeg"/></Relationships>
</file>

<file path=ppt/slides/_rels/slide4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51.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8" Type="http://schemas.openxmlformats.org/officeDocument/2006/relationships/image" Target="../media/image88.jpeg"/><Relationship Id="rId3" Type="http://schemas.openxmlformats.org/officeDocument/2006/relationships/image" Target="../media/image83.jpeg"/><Relationship Id="rId7" Type="http://schemas.openxmlformats.org/officeDocument/2006/relationships/image" Target="../media/image87.jpeg"/><Relationship Id="rId12" Type="http://schemas.openxmlformats.org/officeDocument/2006/relationships/image" Target="../media/image92.jpeg"/><Relationship Id="rId2" Type="http://schemas.openxmlformats.org/officeDocument/2006/relationships/image" Target="../media/image82.jpeg"/><Relationship Id="rId1" Type="http://schemas.openxmlformats.org/officeDocument/2006/relationships/slideLayout" Target="../slideLayouts/slideLayout7.xml"/><Relationship Id="rId6" Type="http://schemas.openxmlformats.org/officeDocument/2006/relationships/image" Target="../media/image86.jpeg"/><Relationship Id="rId11" Type="http://schemas.openxmlformats.org/officeDocument/2006/relationships/image" Target="../media/image91.jpeg"/><Relationship Id="rId5" Type="http://schemas.openxmlformats.org/officeDocument/2006/relationships/image" Target="../media/image85.jpeg"/><Relationship Id="rId10" Type="http://schemas.openxmlformats.org/officeDocument/2006/relationships/image" Target="../media/image90.jpeg"/><Relationship Id="rId4" Type="http://schemas.openxmlformats.org/officeDocument/2006/relationships/image" Target="../media/image84.jpeg"/><Relationship Id="rId9" Type="http://schemas.openxmlformats.org/officeDocument/2006/relationships/image" Target="../media/image89.jpeg"/></Relationships>
</file>

<file path=ppt/slides/_rels/slide5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jpeg"/><Relationship Id="rId1" Type="http://schemas.openxmlformats.org/officeDocument/2006/relationships/slideLayout" Target="../slideLayouts/slideLayout7.xml"/><Relationship Id="rId5" Type="http://schemas.openxmlformats.org/officeDocument/2006/relationships/image" Target="../media/image96.png"/><Relationship Id="rId4" Type="http://schemas.openxmlformats.org/officeDocument/2006/relationships/image" Target="../media/image95.png"/></Relationships>
</file>

<file path=ppt/slides/_rels/slide55.xml.rels><?xml version="1.0" encoding="UTF-8" standalone="yes"?>
<Relationships xmlns="http://schemas.openxmlformats.org/package/2006/relationships"><Relationship Id="rId8" Type="http://schemas.openxmlformats.org/officeDocument/2006/relationships/image" Target="../media/image103.jpeg"/><Relationship Id="rId3" Type="http://schemas.openxmlformats.org/officeDocument/2006/relationships/image" Target="../media/image98.png"/><Relationship Id="rId7" Type="http://schemas.openxmlformats.org/officeDocument/2006/relationships/image" Target="../media/image102.png"/><Relationship Id="rId2" Type="http://schemas.openxmlformats.org/officeDocument/2006/relationships/image" Target="../media/image97.png"/><Relationship Id="rId1" Type="http://schemas.openxmlformats.org/officeDocument/2006/relationships/slideLayout" Target="../slideLayouts/slideLayout7.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56.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8" Type="http://schemas.openxmlformats.org/officeDocument/2006/relationships/image" Target="../media/image111.png"/><Relationship Id="rId3" Type="http://schemas.openxmlformats.org/officeDocument/2006/relationships/image" Target="../media/image106.jpeg"/><Relationship Id="rId7" Type="http://schemas.openxmlformats.org/officeDocument/2006/relationships/image" Target="../media/image110.jpeg"/><Relationship Id="rId2" Type="http://schemas.openxmlformats.org/officeDocument/2006/relationships/image" Target="../media/image105.jpeg"/><Relationship Id="rId1" Type="http://schemas.openxmlformats.org/officeDocument/2006/relationships/slideLayout" Target="../slideLayouts/slideLayout15.xml"/><Relationship Id="rId6" Type="http://schemas.openxmlformats.org/officeDocument/2006/relationships/image" Target="../media/image109.jpeg"/><Relationship Id="rId5" Type="http://schemas.openxmlformats.org/officeDocument/2006/relationships/image" Target="../media/image108.jpeg"/><Relationship Id="rId4" Type="http://schemas.openxmlformats.org/officeDocument/2006/relationships/image" Target="../media/image107.jpeg"/></Relationships>
</file>

<file path=ppt/slides/_rels/slide58.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7.xml"/><Relationship Id="rId4" Type="http://schemas.openxmlformats.org/officeDocument/2006/relationships/image" Target="../media/image116.png"/></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119.png"/><Relationship Id="rId4" Type="http://schemas.openxmlformats.org/officeDocument/2006/relationships/image" Target="../media/image118.png"/></Relationships>
</file>

<file path=ppt/slides/_rels/slide61.xml.rels><?xml version="1.0" encoding="UTF-8" standalone="yes"?>
<Relationships xmlns="http://schemas.openxmlformats.org/package/2006/relationships"><Relationship Id="rId3" Type="http://schemas.openxmlformats.org/officeDocument/2006/relationships/image" Target="../media/image117.jpeg"/><Relationship Id="rId7" Type="http://schemas.openxmlformats.org/officeDocument/2006/relationships/image" Target="../media/image123.jpg"/><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122.jpg"/><Relationship Id="rId5" Type="http://schemas.openxmlformats.org/officeDocument/2006/relationships/image" Target="../media/image121.jpg"/><Relationship Id="rId4" Type="http://schemas.openxmlformats.org/officeDocument/2006/relationships/image" Target="../media/image120.jpg"/></Relationships>
</file>

<file path=ppt/slides/_rels/slide6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image" Target="../media/image125.jpeg"/><Relationship Id="rId1" Type="http://schemas.openxmlformats.org/officeDocument/2006/relationships/slideLayout" Target="../slideLayouts/slideLayout7.xml"/><Relationship Id="rId6" Type="http://schemas.openxmlformats.org/officeDocument/2006/relationships/image" Target="../media/image129.jpeg"/><Relationship Id="rId5" Type="http://schemas.openxmlformats.org/officeDocument/2006/relationships/image" Target="../media/image128.png"/><Relationship Id="rId4" Type="http://schemas.openxmlformats.org/officeDocument/2006/relationships/image" Target="../media/image127.png"/></Relationships>
</file>

<file path=ppt/slides/_rels/slide64.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6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8" Type="http://schemas.openxmlformats.org/officeDocument/2006/relationships/image" Target="../media/image129.jpeg"/><Relationship Id="rId3" Type="http://schemas.openxmlformats.org/officeDocument/2006/relationships/image" Target="../media/image131.jpeg"/><Relationship Id="rId7" Type="http://schemas.openxmlformats.org/officeDocument/2006/relationships/image" Target="../media/image127.png"/><Relationship Id="rId2" Type="http://schemas.openxmlformats.org/officeDocument/2006/relationships/image" Target="../media/image76.png"/><Relationship Id="rId1" Type="http://schemas.openxmlformats.org/officeDocument/2006/relationships/slideLayout" Target="../slideLayouts/slideLayout7.xml"/><Relationship Id="rId6" Type="http://schemas.openxmlformats.org/officeDocument/2006/relationships/image" Target="../media/image133.jpeg"/><Relationship Id="rId11" Type="http://schemas.openxmlformats.org/officeDocument/2006/relationships/image" Target="../media/image136.png"/><Relationship Id="rId5" Type="http://schemas.openxmlformats.org/officeDocument/2006/relationships/image" Target="../media/image132.png"/><Relationship Id="rId10" Type="http://schemas.openxmlformats.org/officeDocument/2006/relationships/image" Target="../media/image135.png"/><Relationship Id="rId4" Type="http://schemas.openxmlformats.org/officeDocument/2006/relationships/image" Target="../media/image124.png"/><Relationship Id="rId9" Type="http://schemas.openxmlformats.org/officeDocument/2006/relationships/image" Target="../media/image134.png"/></Relationships>
</file>

<file path=ppt/slides/_rels/slide69.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image" Target="../media/image137.png"/><Relationship Id="rId7" Type="http://schemas.openxmlformats.org/officeDocument/2006/relationships/image" Target="../media/image141.jpeg"/><Relationship Id="rId2" Type="http://schemas.openxmlformats.org/officeDocument/2006/relationships/image" Target="../media/image46.jpeg"/><Relationship Id="rId1" Type="http://schemas.openxmlformats.org/officeDocument/2006/relationships/slideLayout" Target="../slideLayouts/slideLayout7.xml"/><Relationship Id="rId6" Type="http://schemas.openxmlformats.org/officeDocument/2006/relationships/image" Target="../media/image140.png"/><Relationship Id="rId5" Type="http://schemas.openxmlformats.org/officeDocument/2006/relationships/image" Target="../media/image139.jpeg"/><Relationship Id="rId4" Type="http://schemas.openxmlformats.org/officeDocument/2006/relationships/image" Target="../media/image138.jpeg"/></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8" Type="http://schemas.openxmlformats.org/officeDocument/2006/relationships/image" Target="../media/image148.jpeg"/><Relationship Id="rId3" Type="http://schemas.openxmlformats.org/officeDocument/2006/relationships/image" Target="../media/image137.png"/><Relationship Id="rId7" Type="http://schemas.openxmlformats.org/officeDocument/2006/relationships/image" Target="../media/image147.png"/><Relationship Id="rId2" Type="http://schemas.openxmlformats.org/officeDocument/2006/relationships/image" Target="../media/image143.jpeg"/><Relationship Id="rId1" Type="http://schemas.openxmlformats.org/officeDocument/2006/relationships/slideLayout" Target="../slideLayouts/slideLayout7.xml"/><Relationship Id="rId6" Type="http://schemas.openxmlformats.org/officeDocument/2006/relationships/image" Target="../media/image146.png"/><Relationship Id="rId5" Type="http://schemas.openxmlformats.org/officeDocument/2006/relationships/image" Target="../media/image145.png"/><Relationship Id="rId10" Type="http://schemas.openxmlformats.org/officeDocument/2006/relationships/image" Target="../media/image150.jpeg"/><Relationship Id="rId4" Type="http://schemas.openxmlformats.org/officeDocument/2006/relationships/image" Target="../media/image144.png"/><Relationship Id="rId9" Type="http://schemas.openxmlformats.org/officeDocument/2006/relationships/image" Target="../media/image149.jpeg"/></Relationships>
</file>

<file path=ppt/slides/_rels/slide71.xml.rels><?xml version="1.0" encoding="UTF-8" standalone="yes"?>
<Relationships xmlns="http://schemas.openxmlformats.org/package/2006/relationships"><Relationship Id="rId3" Type="http://schemas.openxmlformats.org/officeDocument/2006/relationships/image" Target="../media/image152.jpeg"/><Relationship Id="rId7" Type="http://schemas.openxmlformats.org/officeDocument/2006/relationships/image" Target="../media/image156.jpeg"/><Relationship Id="rId2" Type="http://schemas.openxmlformats.org/officeDocument/2006/relationships/image" Target="../media/image151.jpeg"/><Relationship Id="rId1" Type="http://schemas.openxmlformats.org/officeDocument/2006/relationships/slideLayout" Target="../slideLayouts/slideLayout7.xml"/><Relationship Id="rId6" Type="http://schemas.openxmlformats.org/officeDocument/2006/relationships/image" Target="../media/image155.png"/><Relationship Id="rId5" Type="http://schemas.openxmlformats.org/officeDocument/2006/relationships/image" Target="../media/image154.png"/><Relationship Id="rId4" Type="http://schemas.openxmlformats.org/officeDocument/2006/relationships/image" Target="../media/image153.png"/></Relationships>
</file>

<file path=ppt/slides/_rels/slide72.xml.rels><?xml version="1.0" encoding="UTF-8" standalone="yes"?>
<Relationships xmlns="http://schemas.openxmlformats.org/package/2006/relationships"><Relationship Id="rId8" Type="http://schemas.openxmlformats.org/officeDocument/2006/relationships/image" Target="../media/image163.jpeg"/><Relationship Id="rId3" Type="http://schemas.openxmlformats.org/officeDocument/2006/relationships/image" Target="../media/image158.png"/><Relationship Id="rId7" Type="http://schemas.openxmlformats.org/officeDocument/2006/relationships/image" Target="../media/image162.jpeg"/><Relationship Id="rId2" Type="http://schemas.openxmlformats.org/officeDocument/2006/relationships/image" Target="../media/image157.jpeg"/><Relationship Id="rId1" Type="http://schemas.openxmlformats.org/officeDocument/2006/relationships/slideLayout" Target="../slideLayouts/slideLayout7.xml"/><Relationship Id="rId6" Type="http://schemas.openxmlformats.org/officeDocument/2006/relationships/image" Target="../media/image161.png"/><Relationship Id="rId5" Type="http://schemas.openxmlformats.org/officeDocument/2006/relationships/image" Target="../media/image160.jpeg"/><Relationship Id="rId4" Type="http://schemas.openxmlformats.org/officeDocument/2006/relationships/image" Target="../media/image159.jpeg"/></Relationships>
</file>

<file path=ppt/slides/_rels/slide73.xml.rels><?xml version="1.0" encoding="UTF-8" standalone="yes"?>
<Relationships xmlns="http://schemas.openxmlformats.org/package/2006/relationships"><Relationship Id="rId8" Type="http://schemas.openxmlformats.org/officeDocument/2006/relationships/image" Target="../media/image170.png"/><Relationship Id="rId3" Type="http://schemas.openxmlformats.org/officeDocument/2006/relationships/image" Target="../media/image165.png"/><Relationship Id="rId7" Type="http://schemas.openxmlformats.org/officeDocument/2006/relationships/image" Target="../media/image169.png"/><Relationship Id="rId2" Type="http://schemas.openxmlformats.org/officeDocument/2006/relationships/image" Target="../media/image164.png"/><Relationship Id="rId1" Type="http://schemas.openxmlformats.org/officeDocument/2006/relationships/slideLayout" Target="../slideLayouts/slideLayout7.xml"/><Relationship Id="rId6" Type="http://schemas.openxmlformats.org/officeDocument/2006/relationships/image" Target="../media/image168.png"/><Relationship Id="rId5" Type="http://schemas.openxmlformats.org/officeDocument/2006/relationships/image" Target="../media/image167.png"/><Relationship Id="rId10" Type="http://schemas.openxmlformats.org/officeDocument/2006/relationships/image" Target="../media/image171.jpeg"/><Relationship Id="rId4" Type="http://schemas.openxmlformats.org/officeDocument/2006/relationships/image" Target="../media/image166.jpeg"/><Relationship Id="rId9" Type="http://schemas.openxmlformats.org/officeDocument/2006/relationships/image" Target="../media/image148.jpeg"/></Relationships>
</file>

<file path=ppt/slides/_rels/slide7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8" Type="http://schemas.openxmlformats.org/officeDocument/2006/relationships/image" Target="../media/image177.png"/><Relationship Id="rId13" Type="http://schemas.openxmlformats.org/officeDocument/2006/relationships/image" Target="../media/image181.jpeg"/><Relationship Id="rId18" Type="http://schemas.openxmlformats.org/officeDocument/2006/relationships/image" Target="../media/image141.jpeg"/><Relationship Id="rId3" Type="http://schemas.openxmlformats.org/officeDocument/2006/relationships/image" Target="../media/image172.png"/><Relationship Id="rId7" Type="http://schemas.openxmlformats.org/officeDocument/2006/relationships/image" Target="../media/image176.jpeg"/><Relationship Id="rId12" Type="http://schemas.openxmlformats.org/officeDocument/2006/relationships/image" Target="../media/image180.jpeg"/><Relationship Id="rId17" Type="http://schemas.openxmlformats.org/officeDocument/2006/relationships/image" Target="../media/image185.jpeg"/><Relationship Id="rId2" Type="http://schemas.openxmlformats.org/officeDocument/2006/relationships/image" Target="../media/image41.jpg"/><Relationship Id="rId16" Type="http://schemas.openxmlformats.org/officeDocument/2006/relationships/image" Target="../media/image184.jpeg"/><Relationship Id="rId1" Type="http://schemas.openxmlformats.org/officeDocument/2006/relationships/slideLayout" Target="../slideLayouts/slideLayout2.xml"/><Relationship Id="rId6" Type="http://schemas.openxmlformats.org/officeDocument/2006/relationships/image" Target="../media/image175.jpeg"/><Relationship Id="rId11" Type="http://schemas.openxmlformats.org/officeDocument/2006/relationships/image" Target="../media/image179.jpeg"/><Relationship Id="rId5" Type="http://schemas.openxmlformats.org/officeDocument/2006/relationships/image" Target="../media/image174.jpeg"/><Relationship Id="rId15" Type="http://schemas.openxmlformats.org/officeDocument/2006/relationships/image" Target="../media/image183.jpeg"/><Relationship Id="rId10" Type="http://schemas.openxmlformats.org/officeDocument/2006/relationships/image" Target="../media/image150.jpeg"/><Relationship Id="rId4" Type="http://schemas.openxmlformats.org/officeDocument/2006/relationships/image" Target="../media/image173.jpeg"/><Relationship Id="rId9" Type="http://schemas.openxmlformats.org/officeDocument/2006/relationships/image" Target="../media/image178.jpg"/><Relationship Id="rId14" Type="http://schemas.openxmlformats.org/officeDocument/2006/relationships/image" Target="../media/image182.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0E820006-3CB7-292E-4607-85CB05AB6020}"/>
              </a:ext>
            </a:extLst>
          </p:cNvPr>
          <p:cNvPicPr>
            <a:picLocks noChangeAspect="1"/>
          </p:cNvPicPr>
          <p:nvPr/>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1264878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3">
            <a:extLst>
              <a:ext uri="{FF2B5EF4-FFF2-40B4-BE49-F238E27FC236}">
                <a16:creationId xmlns:a16="http://schemas.microsoft.com/office/drawing/2014/main" id="{AAF9A169-6644-9709-96B3-415946C9E805}"/>
              </a:ext>
            </a:extLst>
          </p:cNvPr>
          <p:cNvSpPr txBox="1"/>
          <p:nvPr/>
        </p:nvSpPr>
        <p:spPr>
          <a:xfrm>
            <a:off x="367243" y="366632"/>
            <a:ext cx="4782078" cy="646331"/>
          </a:xfrm>
          <a:prstGeom prst="rect">
            <a:avLst/>
          </a:prstGeom>
          <a:noFill/>
        </p:spPr>
        <p:txBody>
          <a:bodyPr wrap="none" rtlCol="0">
            <a:spAutoFit/>
          </a:bodyPr>
          <a:lstStyle/>
          <a:p>
            <a:r>
              <a:rPr lang="en-US" sz="1600" dirty="0">
                <a:effectLst/>
                <a:latin typeface="Arial" panose="020B0604020202020204" pitchFamily="34" charset="0"/>
                <a:ea typeface="Aptos" panose="020B0004020202020204" pitchFamily="34" charset="0"/>
              </a:rPr>
              <a:t> </a:t>
            </a:r>
            <a:r>
              <a:rPr lang="en-US" sz="3600" dirty="0">
                <a:solidFill>
                  <a:schemeClr val="bg1"/>
                </a:solidFill>
                <a:latin typeface="Arial" panose="020B0604020202020204" pitchFamily="34" charset="0"/>
                <a:cs typeface="Arial" panose="020B0604020202020204" pitchFamily="34" charset="0"/>
              </a:rPr>
              <a:t>Strategic Plan to 2030</a:t>
            </a:r>
            <a:endParaRPr lang="fr-FR" sz="3600" dirty="0">
              <a:solidFill>
                <a:schemeClr val="bg1"/>
              </a:solidFill>
              <a:latin typeface="Arial" panose="020B0604020202020204" pitchFamily="34" charset="0"/>
              <a:cs typeface="Arial" panose="020B0604020202020204" pitchFamily="34" charset="0"/>
            </a:endParaRPr>
          </a:p>
        </p:txBody>
      </p:sp>
      <p:sp>
        <p:nvSpPr>
          <p:cNvPr id="13" name="Content Placeholder 2">
            <a:extLst>
              <a:ext uri="{FF2B5EF4-FFF2-40B4-BE49-F238E27FC236}">
                <a16:creationId xmlns:a16="http://schemas.microsoft.com/office/drawing/2014/main" id="{7CEEE371-FF01-5CDE-72E4-1A3EDD753D09}"/>
              </a:ext>
            </a:extLst>
          </p:cNvPr>
          <p:cNvSpPr txBox="1">
            <a:spLocks/>
          </p:cNvSpPr>
          <p:nvPr/>
        </p:nvSpPr>
        <p:spPr>
          <a:xfrm>
            <a:off x="651668" y="2178195"/>
            <a:ext cx="5444332" cy="5010150"/>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baseline="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baseline="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fr-FR" sz="2000" kern="100" dirty="0"/>
          </a:p>
        </p:txBody>
      </p:sp>
      <p:sp>
        <p:nvSpPr>
          <p:cNvPr id="52" name="Rectangle: Rounded Corners 51">
            <a:extLst>
              <a:ext uri="{FF2B5EF4-FFF2-40B4-BE49-F238E27FC236}">
                <a16:creationId xmlns:a16="http://schemas.microsoft.com/office/drawing/2014/main" id="{498CA8D3-259B-B7B4-FD19-994847841992}"/>
              </a:ext>
            </a:extLst>
          </p:cNvPr>
          <p:cNvSpPr/>
          <p:nvPr/>
        </p:nvSpPr>
        <p:spPr>
          <a:xfrm>
            <a:off x="6217476" y="3871326"/>
            <a:ext cx="4548510" cy="1733601"/>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gn="just">
              <a:lnSpc>
                <a:spcPct val="100000"/>
              </a:lnSpc>
              <a:buFont typeface="Arial" panose="020B0604020202020204" pitchFamily="34" charset="0"/>
              <a:buNone/>
              <a:tabLst>
                <a:tab pos="457200" algn="l"/>
              </a:tabLst>
              <a:defRPr/>
            </a:pPr>
            <a:endParaRPr lang="en-US" b="1" dirty="0">
              <a:latin typeface="Arial" panose="020B0604020202020204" pitchFamily="34" charset="0"/>
              <a:ea typeface="Calibri" panose="020F0502020204030204" pitchFamily="34" charset="0"/>
              <a:cs typeface="Arial" panose="020B0604020202020204" pitchFamily="34" charset="0"/>
            </a:endParaRPr>
          </a:p>
        </p:txBody>
      </p:sp>
      <p:sp>
        <p:nvSpPr>
          <p:cNvPr id="54" name="Flowchart: Connector 53">
            <a:extLst>
              <a:ext uri="{FF2B5EF4-FFF2-40B4-BE49-F238E27FC236}">
                <a16:creationId xmlns:a16="http://schemas.microsoft.com/office/drawing/2014/main" id="{4A7D3B88-63C2-7474-59D0-7E8CEC31D6F7}"/>
              </a:ext>
            </a:extLst>
          </p:cNvPr>
          <p:cNvSpPr/>
          <p:nvPr/>
        </p:nvSpPr>
        <p:spPr>
          <a:xfrm>
            <a:off x="6139815" y="4245060"/>
            <a:ext cx="1003264" cy="864536"/>
          </a:xfrm>
          <a:prstGeom prst="flowChartConnector">
            <a:avLst/>
          </a:prstGeom>
          <a:solidFill>
            <a:srgbClr val="0072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4</a:t>
            </a:r>
            <a:endParaRPr lang="pt-PT" sz="2000" b="1" dirty="0">
              <a:solidFill>
                <a:schemeClr val="bg1"/>
              </a:solidFill>
            </a:endParaRPr>
          </a:p>
        </p:txBody>
      </p:sp>
      <p:sp>
        <p:nvSpPr>
          <p:cNvPr id="56" name="Rectangle: Rounded Corners 55">
            <a:extLst>
              <a:ext uri="{FF2B5EF4-FFF2-40B4-BE49-F238E27FC236}">
                <a16:creationId xmlns:a16="http://schemas.microsoft.com/office/drawing/2014/main" id="{BE509B62-189E-8E0A-12E6-C39D91D74097}"/>
              </a:ext>
            </a:extLst>
          </p:cNvPr>
          <p:cNvSpPr/>
          <p:nvPr/>
        </p:nvSpPr>
        <p:spPr>
          <a:xfrm>
            <a:off x="440817" y="3871326"/>
            <a:ext cx="4548510" cy="1733601"/>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gn="just">
              <a:lnSpc>
                <a:spcPct val="100000"/>
              </a:lnSpc>
              <a:buFont typeface="Arial" panose="020B0604020202020204" pitchFamily="34" charset="0"/>
              <a:buNone/>
              <a:tabLst>
                <a:tab pos="457200" algn="l"/>
              </a:tabLst>
              <a:defRPr/>
            </a:pPr>
            <a:endParaRPr lang="en-US" b="1" dirty="0">
              <a:latin typeface="Arial" panose="020B0604020202020204" pitchFamily="34" charset="0"/>
              <a:ea typeface="Calibri" panose="020F0502020204030204" pitchFamily="34" charset="0"/>
              <a:cs typeface="Arial" panose="020B0604020202020204" pitchFamily="34" charset="0"/>
            </a:endParaRPr>
          </a:p>
        </p:txBody>
      </p:sp>
      <p:sp>
        <p:nvSpPr>
          <p:cNvPr id="57" name="Flowchart: Connector 56">
            <a:extLst>
              <a:ext uri="{FF2B5EF4-FFF2-40B4-BE49-F238E27FC236}">
                <a16:creationId xmlns:a16="http://schemas.microsoft.com/office/drawing/2014/main" id="{E6007725-C1B8-1C1D-6FAD-5B68AAC57CEF}"/>
              </a:ext>
            </a:extLst>
          </p:cNvPr>
          <p:cNvSpPr/>
          <p:nvPr/>
        </p:nvSpPr>
        <p:spPr>
          <a:xfrm>
            <a:off x="236755" y="4305858"/>
            <a:ext cx="1003264" cy="864536"/>
          </a:xfrm>
          <a:prstGeom prst="flowChartConnector">
            <a:avLst/>
          </a:prstGeom>
          <a:solidFill>
            <a:srgbClr val="0072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3</a:t>
            </a:r>
            <a:endParaRPr lang="pt-PT" sz="2000" b="1" dirty="0">
              <a:solidFill>
                <a:schemeClr val="bg1"/>
              </a:solidFill>
            </a:endParaRPr>
          </a:p>
        </p:txBody>
      </p:sp>
      <p:sp>
        <p:nvSpPr>
          <p:cNvPr id="58" name="Rectangle: Rounded Corners 57">
            <a:extLst>
              <a:ext uri="{FF2B5EF4-FFF2-40B4-BE49-F238E27FC236}">
                <a16:creationId xmlns:a16="http://schemas.microsoft.com/office/drawing/2014/main" id="{12CFD72A-8E0A-C57F-5303-6228BAF3F51F}"/>
              </a:ext>
            </a:extLst>
          </p:cNvPr>
          <p:cNvSpPr/>
          <p:nvPr/>
        </p:nvSpPr>
        <p:spPr>
          <a:xfrm>
            <a:off x="1450870" y="3871326"/>
            <a:ext cx="4548510" cy="1733601"/>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nSpc>
                <a:spcPct val="100000"/>
              </a:lnSpc>
              <a:buNone/>
              <a:tabLst>
                <a:tab pos="457200" algn="l"/>
              </a:tabLst>
              <a:defRPr/>
            </a:pPr>
            <a:r>
              <a:rPr lang="en-US" b="1" dirty="0">
                <a:solidFill>
                  <a:srgbClr val="0072AE"/>
                </a:solidFill>
                <a:latin typeface="Arial" panose="020B0604020202020204" pitchFamily="34" charset="0"/>
                <a:cs typeface="Arial" panose="020B0604020202020204" pitchFamily="34" charset="0"/>
              </a:rPr>
              <a:t>Strengthen NMO capacity-building programmers,</a:t>
            </a:r>
          </a:p>
          <a:p>
            <a:pPr marL="0" indent="0">
              <a:lnSpc>
                <a:spcPct val="100000"/>
              </a:lnSpc>
              <a:buNone/>
              <a:tabLst>
                <a:tab pos="457200" algn="l"/>
              </a:tabLst>
              <a:defRPr/>
            </a:pPr>
            <a:r>
              <a:rPr lang="en-US" dirty="0">
                <a:latin typeface="Arial" panose="020B0604020202020204" pitchFamily="34" charset="0"/>
                <a:cs typeface="Arial" panose="020B0604020202020204" pitchFamily="34" charset="0"/>
              </a:rPr>
              <a:t>deepen regional collaboration and support leadership development.</a:t>
            </a:r>
          </a:p>
        </p:txBody>
      </p:sp>
      <p:sp>
        <p:nvSpPr>
          <p:cNvPr id="59" name="Rectangle: Rounded Corners 58">
            <a:extLst>
              <a:ext uri="{FF2B5EF4-FFF2-40B4-BE49-F238E27FC236}">
                <a16:creationId xmlns:a16="http://schemas.microsoft.com/office/drawing/2014/main" id="{2D6600D7-D69B-83D5-EC5F-A9535F7492C7}"/>
              </a:ext>
            </a:extLst>
          </p:cNvPr>
          <p:cNvSpPr/>
          <p:nvPr/>
        </p:nvSpPr>
        <p:spPr>
          <a:xfrm>
            <a:off x="7156415" y="3871327"/>
            <a:ext cx="4548510" cy="1733601"/>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nSpc>
                <a:spcPct val="100000"/>
              </a:lnSpc>
              <a:buFont typeface="Arial" panose="020B0604020202020204" pitchFamily="34" charset="0"/>
              <a:buNone/>
              <a:tabLst>
                <a:tab pos="457200" algn="l"/>
              </a:tabLst>
              <a:defRPr/>
            </a:pPr>
            <a:r>
              <a:rPr lang="en-US" b="1" dirty="0">
                <a:solidFill>
                  <a:srgbClr val="0072AE"/>
                </a:solidFill>
                <a:latin typeface="Arial" panose="020B0604020202020204" pitchFamily="34" charset="0"/>
                <a:ea typeface="Calibri" panose="020F0502020204030204" pitchFamily="34" charset="0"/>
                <a:cs typeface="Arial" panose="020B0604020202020204" pitchFamily="34" charset="0"/>
              </a:rPr>
              <a:t>Expand collaborative initiatives and partnerships, </a:t>
            </a:r>
            <a:br>
              <a:rPr lang="en-US" b="1" dirty="0">
                <a:solidFill>
                  <a:srgbClr val="0072AE"/>
                </a:solidFill>
                <a:latin typeface="Arial" panose="020B0604020202020204" pitchFamily="34" charset="0"/>
                <a:ea typeface="Calibri" panose="020F0502020204030204" pitchFamily="34" charset="0"/>
                <a:cs typeface="Arial" panose="020B0604020202020204" pitchFamily="34" charset="0"/>
              </a:rPr>
            </a:br>
            <a:r>
              <a:rPr lang="en-US" dirty="0">
                <a:latin typeface="Arial" panose="020B0604020202020204" pitchFamily="34" charset="0"/>
                <a:ea typeface="Calibri" panose="020F0502020204030204" pitchFamily="34" charset="0"/>
                <a:cs typeface="Arial" panose="020B0604020202020204" pitchFamily="34" charset="0"/>
              </a:rPr>
              <a:t>addressing the intersection of global health, innovative technologies, climate change, mental health in the PID &amp; associated conditions field</a:t>
            </a:r>
            <a:r>
              <a:rPr lang="en-US" b="1" dirty="0">
                <a:latin typeface="Arial" panose="020B0604020202020204" pitchFamily="34" charset="0"/>
                <a:ea typeface="Calibri" panose="020F0502020204030204" pitchFamily="34" charset="0"/>
                <a:cs typeface="Arial" panose="020B0604020202020204" pitchFamily="34" charset="0"/>
              </a:rPr>
              <a:t>.</a:t>
            </a:r>
          </a:p>
        </p:txBody>
      </p:sp>
      <p:sp>
        <p:nvSpPr>
          <p:cNvPr id="61" name="Rectangle: Rounded Corners 60">
            <a:extLst>
              <a:ext uri="{FF2B5EF4-FFF2-40B4-BE49-F238E27FC236}">
                <a16:creationId xmlns:a16="http://schemas.microsoft.com/office/drawing/2014/main" id="{9A7EB5BA-19EB-74F4-35A7-AF73F172E10F}"/>
              </a:ext>
            </a:extLst>
          </p:cNvPr>
          <p:cNvSpPr/>
          <p:nvPr/>
        </p:nvSpPr>
        <p:spPr>
          <a:xfrm>
            <a:off x="6236526" y="1461501"/>
            <a:ext cx="4548510" cy="1733601"/>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gn="just">
              <a:lnSpc>
                <a:spcPct val="100000"/>
              </a:lnSpc>
              <a:buFont typeface="Arial" panose="020B0604020202020204" pitchFamily="34" charset="0"/>
              <a:buNone/>
              <a:tabLst>
                <a:tab pos="457200" algn="l"/>
              </a:tabLst>
              <a:defRPr/>
            </a:pPr>
            <a:endParaRPr lang="en-US" b="1" dirty="0">
              <a:latin typeface="Arial" panose="020B0604020202020204" pitchFamily="34" charset="0"/>
              <a:ea typeface="Calibri" panose="020F0502020204030204" pitchFamily="34" charset="0"/>
              <a:cs typeface="Arial" panose="020B0604020202020204" pitchFamily="34" charset="0"/>
            </a:endParaRPr>
          </a:p>
        </p:txBody>
      </p:sp>
      <p:sp>
        <p:nvSpPr>
          <p:cNvPr id="62" name="Flowchart: Connector 61">
            <a:extLst>
              <a:ext uri="{FF2B5EF4-FFF2-40B4-BE49-F238E27FC236}">
                <a16:creationId xmlns:a16="http://schemas.microsoft.com/office/drawing/2014/main" id="{DCAE0FD8-DCC4-6D4B-83F7-D7F39E2B5C9D}"/>
              </a:ext>
            </a:extLst>
          </p:cNvPr>
          <p:cNvSpPr/>
          <p:nvPr/>
        </p:nvSpPr>
        <p:spPr>
          <a:xfrm>
            <a:off x="6139815" y="1815079"/>
            <a:ext cx="1003264" cy="864536"/>
          </a:xfrm>
          <a:prstGeom prst="flowChartConnector">
            <a:avLst/>
          </a:prstGeom>
          <a:solidFill>
            <a:srgbClr val="0072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2</a:t>
            </a:r>
            <a:endParaRPr lang="pt-PT" sz="2000" b="1" dirty="0">
              <a:solidFill>
                <a:schemeClr val="bg1"/>
              </a:solidFill>
            </a:endParaRPr>
          </a:p>
        </p:txBody>
      </p:sp>
      <p:sp>
        <p:nvSpPr>
          <p:cNvPr id="63" name="Rectangle: Rounded Corners 62">
            <a:extLst>
              <a:ext uri="{FF2B5EF4-FFF2-40B4-BE49-F238E27FC236}">
                <a16:creationId xmlns:a16="http://schemas.microsoft.com/office/drawing/2014/main" id="{3F505309-7A56-A66A-9621-9709186268E1}"/>
              </a:ext>
            </a:extLst>
          </p:cNvPr>
          <p:cNvSpPr/>
          <p:nvPr/>
        </p:nvSpPr>
        <p:spPr>
          <a:xfrm>
            <a:off x="7143079" y="1460415"/>
            <a:ext cx="4548510" cy="1733601"/>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nSpc>
                <a:spcPct val="100000"/>
              </a:lnSpc>
              <a:buNone/>
              <a:tabLst>
                <a:tab pos="457200" algn="l"/>
              </a:tabLst>
              <a:defRPr/>
            </a:pPr>
            <a:r>
              <a:rPr lang="en-US" sz="1800" b="1" dirty="0">
                <a:solidFill>
                  <a:srgbClr val="0072AE"/>
                </a:solidFill>
                <a:latin typeface="Arial" panose="020B0604020202020204" pitchFamily="34" charset="0"/>
                <a:ea typeface="Calibri" panose="020F0502020204030204" pitchFamily="34" charset="0"/>
                <a:cs typeface="Arial" panose="020B0604020202020204" pitchFamily="34" charset="0"/>
              </a:rPr>
              <a:t>Drive global education and data-sharing initiatives </a:t>
            </a:r>
            <a:br>
              <a:rPr lang="en-US" sz="1800" b="1" dirty="0">
                <a:solidFill>
                  <a:srgbClr val="0072AE"/>
                </a:solidFill>
                <a:latin typeface="Arial" panose="020B0604020202020204" pitchFamily="34" charset="0"/>
                <a:ea typeface="Calibri" panose="020F0502020204030204" pitchFamily="34" charset="0"/>
                <a:cs typeface="Arial" panose="020B0604020202020204" pitchFamily="34" charset="0"/>
              </a:rPr>
            </a:br>
            <a:r>
              <a:rPr lang="en-US" sz="1800" dirty="0">
                <a:latin typeface="Arial" panose="020B0604020202020204" pitchFamily="34" charset="0"/>
                <a:ea typeface="Calibri" panose="020F0502020204030204" pitchFamily="34" charset="0"/>
                <a:cs typeface="Arial" panose="020B0604020202020204" pitchFamily="34" charset="0"/>
              </a:rPr>
              <a:t>to promote knowledge of PID and associated conditions, improve clinical care, and advance research.</a:t>
            </a:r>
          </a:p>
        </p:txBody>
      </p:sp>
      <p:sp>
        <p:nvSpPr>
          <p:cNvPr id="66" name="Rectangle: Rounded Corners 65">
            <a:extLst>
              <a:ext uri="{FF2B5EF4-FFF2-40B4-BE49-F238E27FC236}">
                <a16:creationId xmlns:a16="http://schemas.microsoft.com/office/drawing/2014/main" id="{1F4C8171-C61B-410E-0437-B886E1B581C7}"/>
              </a:ext>
            </a:extLst>
          </p:cNvPr>
          <p:cNvSpPr/>
          <p:nvPr/>
        </p:nvSpPr>
        <p:spPr>
          <a:xfrm>
            <a:off x="445326" y="1471026"/>
            <a:ext cx="4548510" cy="1733601"/>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gn="just">
              <a:lnSpc>
                <a:spcPct val="100000"/>
              </a:lnSpc>
              <a:buFont typeface="Arial" panose="020B0604020202020204" pitchFamily="34" charset="0"/>
              <a:buNone/>
              <a:tabLst>
                <a:tab pos="457200" algn="l"/>
              </a:tabLst>
              <a:defRPr/>
            </a:pPr>
            <a:endParaRPr lang="en-US" b="1" dirty="0">
              <a:latin typeface="Arial" panose="020B0604020202020204" pitchFamily="34" charset="0"/>
              <a:ea typeface="Calibri" panose="020F0502020204030204" pitchFamily="34" charset="0"/>
              <a:cs typeface="Arial" panose="020B0604020202020204" pitchFamily="34" charset="0"/>
            </a:endParaRPr>
          </a:p>
        </p:txBody>
      </p:sp>
      <p:sp>
        <p:nvSpPr>
          <p:cNvPr id="67" name="Flowchart: Connector 66">
            <a:extLst>
              <a:ext uri="{FF2B5EF4-FFF2-40B4-BE49-F238E27FC236}">
                <a16:creationId xmlns:a16="http://schemas.microsoft.com/office/drawing/2014/main" id="{70C6A824-5351-4A64-5F19-8E570E51C61A}"/>
              </a:ext>
            </a:extLst>
          </p:cNvPr>
          <p:cNvSpPr/>
          <p:nvPr/>
        </p:nvSpPr>
        <p:spPr>
          <a:xfrm>
            <a:off x="320040" y="1805554"/>
            <a:ext cx="1003264" cy="864536"/>
          </a:xfrm>
          <a:prstGeom prst="flowChartConnector">
            <a:avLst/>
          </a:prstGeom>
          <a:solidFill>
            <a:srgbClr val="0072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1</a:t>
            </a:r>
            <a:endParaRPr lang="pt-PT" sz="2000" b="1" dirty="0">
              <a:solidFill>
                <a:schemeClr val="bg1"/>
              </a:solidFill>
            </a:endParaRPr>
          </a:p>
        </p:txBody>
      </p:sp>
      <p:sp>
        <p:nvSpPr>
          <p:cNvPr id="68" name="Rectangle: Rounded Corners 67">
            <a:extLst>
              <a:ext uri="{FF2B5EF4-FFF2-40B4-BE49-F238E27FC236}">
                <a16:creationId xmlns:a16="http://schemas.microsoft.com/office/drawing/2014/main" id="{B4206963-7F42-0B88-2BF1-8B1D5A633053}"/>
              </a:ext>
            </a:extLst>
          </p:cNvPr>
          <p:cNvSpPr/>
          <p:nvPr/>
        </p:nvSpPr>
        <p:spPr>
          <a:xfrm>
            <a:off x="1435397" y="1458556"/>
            <a:ext cx="4548510" cy="1733601"/>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rgbClr val="0072AE"/>
                </a:solidFill>
                <a:latin typeface="Arial" panose="020B0604020202020204" pitchFamily="34" charset="0"/>
                <a:cs typeface="Arial" panose="020B0604020202020204" pitchFamily="34" charset="0"/>
              </a:rPr>
              <a:t>Expand global access to early diagnosis and patient-centered care for PIDs and associated conditions </a:t>
            </a:r>
            <a:r>
              <a:rPr lang="en-US" dirty="0">
                <a:latin typeface="Arial" panose="020B0604020202020204" pitchFamily="34" charset="0"/>
                <a:cs typeface="Arial" panose="020B0604020202020204" pitchFamily="34" charset="0"/>
              </a:rPr>
              <a:t>through advocacy, awareness and innovation</a:t>
            </a:r>
            <a:endParaRPr lang="pt-PT" dirty="0"/>
          </a:p>
        </p:txBody>
      </p:sp>
    </p:spTree>
    <p:extLst>
      <p:ext uri="{BB962C8B-B14F-4D97-AF65-F5344CB8AC3E}">
        <p14:creationId xmlns:p14="http://schemas.microsoft.com/office/powerpoint/2010/main" val="34438939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980C83-1C6F-3EA3-B6F5-20A040D4A2BD}"/>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D2FED612-FD89-11E8-1101-554BAD32CD7F}"/>
              </a:ext>
            </a:extLst>
          </p:cNvPr>
          <p:cNvSpPr txBox="1"/>
          <p:nvPr/>
        </p:nvSpPr>
        <p:spPr>
          <a:xfrm>
            <a:off x="66099" y="6610120"/>
            <a:ext cx="848299" cy="214829"/>
          </a:xfrm>
          <a:prstGeom prst="rect">
            <a:avLst/>
          </a:prstGeom>
          <a:solidFill>
            <a:schemeClr val="bg1"/>
          </a:solidFill>
        </p:spPr>
        <p:txBody>
          <a:bodyPr wrap="square" rtlCol="0">
            <a:spAutoFit/>
          </a:bodyPr>
          <a:lstStyle/>
          <a:p>
            <a:endParaRPr lang="pt-PT" dirty="0"/>
          </a:p>
        </p:txBody>
      </p:sp>
      <p:pic>
        <p:nvPicPr>
          <p:cNvPr id="3" name="Picture 2">
            <a:extLst>
              <a:ext uri="{FF2B5EF4-FFF2-40B4-BE49-F238E27FC236}">
                <a16:creationId xmlns:a16="http://schemas.microsoft.com/office/drawing/2014/main" id="{B2093781-050E-F172-B0F6-250E02AA187E}"/>
              </a:ext>
            </a:extLst>
          </p:cNvPr>
          <p:cNvPicPr>
            <a:picLocks noChangeAspect="1"/>
          </p:cNvPicPr>
          <p:nvPr/>
        </p:nvPicPr>
        <p:blipFill>
          <a:blip r:embed="rId2"/>
          <a:stretch>
            <a:fillRect/>
          </a:stretch>
        </p:blipFill>
        <p:spPr>
          <a:xfrm>
            <a:off x="9526893" y="1441614"/>
            <a:ext cx="2441510" cy="1062215"/>
          </a:xfrm>
          <a:prstGeom prst="rect">
            <a:avLst/>
          </a:prstGeom>
        </p:spPr>
      </p:pic>
      <p:sp>
        <p:nvSpPr>
          <p:cNvPr id="6" name="TextBox 5">
            <a:extLst>
              <a:ext uri="{FF2B5EF4-FFF2-40B4-BE49-F238E27FC236}">
                <a16:creationId xmlns:a16="http://schemas.microsoft.com/office/drawing/2014/main" id="{4ACCF7B0-0C7C-83A3-F530-7E3E632DEFE0}"/>
              </a:ext>
            </a:extLst>
          </p:cNvPr>
          <p:cNvSpPr txBox="1"/>
          <p:nvPr/>
        </p:nvSpPr>
        <p:spPr>
          <a:xfrm>
            <a:off x="9119624" y="5343403"/>
            <a:ext cx="3072376" cy="646331"/>
          </a:xfrm>
          <a:prstGeom prst="rect">
            <a:avLst/>
          </a:prstGeom>
          <a:noFill/>
        </p:spPr>
        <p:txBody>
          <a:bodyPr wrap="square" rtlCol="0">
            <a:spAutoFit/>
          </a:bodyPr>
          <a:lstStyle/>
          <a:p>
            <a:r>
              <a:rPr lang="en-GB" sz="1200" dirty="0"/>
              <a:t>Source: </a:t>
            </a:r>
            <a:r>
              <a:rPr lang="en-GB" sz="1200" dirty="0">
                <a:hlinkClick r:id="rId3"/>
              </a:rPr>
              <a:t>https://pidlifeindex.ipopi.org/#/en/principles/world-map</a:t>
            </a:r>
            <a:r>
              <a:rPr lang="en-GB" sz="1200" dirty="0"/>
              <a:t> </a:t>
            </a:r>
          </a:p>
        </p:txBody>
      </p:sp>
      <p:sp>
        <p:nvSpPr>
          <p:cNvPr id="10" name="Titre 9">
            <a:extLst>
              <a:ext uri="{FF2B5EF4-FFF2-40B4-BE49-F238E27FC236}">
                <a16:creationId xmlns:a16="http://schemas.microsoft.com/office/drawing/2014/main" id="{3EF194F0-ABA5-D468-D263-7F7BB8AB547A}"/>
              </a:ext>
            </a:extLst>
          </p:cNvPr>
          <p:cNvSpPr>
            <a:spLocks noGrp="1"/>
          </p:cNvSpPr>
          <p:nvPr>
            <p:ph type="title" idx="4294967295"/>
          </p:nvPr>
        </p:nvSpPr>
        <p:spPr>
          <a:xfrm>
            <a:off x="622300" y="-26239"/>
            <a:ext cx="11569700" cy="1325563"/>
          </a:xfrm>
        </p:spPr>
        <p:txBody>
          <a:bodyPr>
            <a:noAutofit/>
          </a:bodyPr>
          <a:lstStyle/>
          <a:p>
            <a:r>
              <a:rPr lang="fr-FR" dirty="0" err="1">
                <a:solidFill>
                  <a:schemeClr val="bg1"/>
                </a:solidFill>
              </a:rPr>
              <a:t>How's</a:t>
            </a:r>
            <a:r>
              <a:rPr lang="fr-FR" dirty="0">
                <a:solidFill>
                  <a:schemeClr val="bg1"/>
                </a:solidFill>
              </a:rPr>
              <a:t> life </a:t>
            </a:r>
            <a:r>
              <a:rPr lang="fr-FR" dirty="0" err="1">
                <a:solidFill>
                  <a:schemeClr val="bg1"/>
                </a:solidFill>
              </a:rPr>
              <a:t>with</a:t>
            </a:r>
            <a:r>
              <a:rPr lang="fr-FR" dirty="0">
                <a:solidFill>
                  <a:schemeClr val="bg1"/>
                </a:solidFill>
              </a:rPr>
              <a:t> a </a:t>
            </a:r>
            <a:r>
              <a:rPr lang="fr-FR" dirty="0" err="1">
                <a:solidFill>
                  <a:schemeClr val="bg1"/>
                </a:solidFill>
              </a:rPr>
              <a:t>Primary</a:t>
            </a:r>
            <a:r>
              <a:rPr lang="fr-FR" dirty="0">
                <a:solidFill>
                  <a:schemeClr val="bg1"/>
                </a:solidFill>
              </a:rPr>
              <a:t> </a:t>
            </a:r>
            <a:r>
              <a:rPr lang="fr-FR" dirty="0" err="1">
                <a:solidFill>
                  <a:schemeClr val="bg1"/>
                </a:solidFill>
              </a:rPr>
              <a:t>Immunodeficiency</a:t>
            </a:r>
            <a:r>
              <a:rPr lang="fr-FR" dirty="0">
                <a:solidFill>
                  <a:schemeClr val="bg1"/>
                </a:solidFill>
              </a:rPr>
              <a:t>?</a:t>
            </a:r>
            <a:endParaRPr lang="en-GB" dirty="0">
              <a:solidFill>
                <a:schemeClr val="bg1"/>
              </a:solidFill>
            </a:endParaRPr>
          </a:p>
        </p:txBody>
      </p:sp>
      <p:pic>
        <p:nvPicPr>
          <p:cNvPr id="13" name="Espace réservé du contenu 12" descr="Une image contenant carte, atlas, Monde, texte&#10;&#10;Le contenu généré par l’IA peut être incorrect.">
            <a:extLst>
              <a:ext uri="{FF2B5EF4-FFF2-40B4-BE49-F238E27FC236}">
                <a16:creationId xmlns:a16="http://schemas.microsoft.com/office/drawing/2014/main" id="{D880BB0D-8936-2AEA-4160-FC7CCBD2A848}"/>
              </a:ext>
            </a:extLst>
          </p:cNvPr>
          <p:cNvPicPr>
            <a:picLocks noGrp="1" noChangeAspect="1"/>
          </p:cNvPicPr>
          <p:nvPr>
            <p:ph idx="4294967295"/>
          </p:nvPr>
        </p:nvPicPr>
        <p:blipFill>
          <a:blip r:embed="rId4"/>
          <a:stretch>
            <a:fillRect/>
          </a:stretch>
        </p:blipFill>
        <p:spPr>
          <a:xfrm>
            <a:off x="-1" y="1587500"/>
            <a:ext cx="9113452" cy="5152983"/>
          </a:xfrm>
        </p:spPr>
      </p:pic>
      <p:pic>
        <p:nvPicPr>
          <p:cNvPr id="15" name="Image 14" descr="Une image contenant texte, capture d’écran, Police, nombre&#10;&#10;Le contenu généré par l’IA peut être incorrect.">
            <a:extLst>
              <a:ext uri="{FF2B5EF4-FFF2-40B4-BE49-F238E27FC236}">
                <a16:creationId xmlns:a16="http://schemas.microsoft.com/office/drawing/2014/main" id="{6797636F-F49E-DB27-56B3-CFE8218C3618}"/>
              </a:ext>
            </a:extLst>
          </p:cNvPr>
          <p:cNvPicPr>
            <a:picLocks noChangeAspect="1"/>
          </p:cNvPicPr>
          <p:nvPr/>
        </p:nvPicPr>
        <p:blipFill>
          <a:blip r:embed="rId5"/>
          <a:stretch>
            <a:fillRect/>
          </a:stretch>
        </p:blipFill>
        <p:spPr>
          <a:xfrm>
            <a:off x="9113451" y="2339143"/>
            <a:ext cx="2854952" cy="2429897"/>
          </a:xfrm>
          <a:prstGeom prst="rect">
            <a:avLst/>
          </a:prstGeom>
        </p:spPr>
      </p:pic>
    </p:spTree>
    <p:extLst>
      <p:ext uri="{BB962C8B-B14F-4D97-AF65-F5344CB8AC3E}">
        <p14:creationId xmlns:p14="http://schemas.microsoft.com/office/powerpoint/2010/main" val="2887556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49733-7650-B487-5D64-183EAEE42217}"/>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42516574-6FDC-FCE5-F85F-4361076829A3}"/>
              </a:ext>
            </a:extLst>
          </p:cNvPr>
          <p:cNvSpPr txBox="1"/>
          <p:nvPr/>
        </p:nvSpPr>
        <p:spPr>
          <a:xfrm>
            <a:off x="66099" y="6610120"/>
            <a:ext cx="848299" cy="214829"/>
          </a:xfrm>
          <a:prstGeom prst="rect">
            <a:avLst/>
          </a:prstGeom>
          <a:solidFill>
            <a:schemeClr val="bg1"/>
          </a:solidFill>
        </p:spPr>
        <p:txBody>
          <a:bodyPr wrap="square" rtlCol="0">
            <a:spAutoFit/>
          </a:bodyPr>
          <a:lstStyle/>
          <a:p>
            <a:endParaRPr lang="pt-PT" dirty="0"/>
          </a:p>
        </p:txBody>
      </p:sp>
      <p:pic>
        <p:nvPicPr>
          <p:cNvPr id="3" name="Picture 2">
            <a:extLst>
              <a:ext uri="{FF2B5EF4-FFF2-40B4-BE49-F238E27FC236}">
                <a16:creationId xmlns:a16="http://schemas.microsoft.com/office/drawing/2014/main" id="{48587D9D-60D1-9805-57C7-F0DD48B98BF4}"/>
              </a:ext>
            </a:extLst>
          </p:cNvPr>
          <p:cNvPicPr>
            <a:picLocks noChangeAspect="1"/>
          </p:cNvPicPr>
          <p:nvPr/>
        </p:nvPicPr>
        <p:blipFill>
          <a:blip r:embed="rId2"/>
          <a:stretch>
            <a:fillRect/>
          </a:stretch>
        </p:blipFill>
        <p:spPr>
          <a:xfrm>
            <a:off x="9526893" y="1441614"/>
            <a:ext cx="2441510" cy="1062215"/>
          </a:xfrm>
          <a:prstGeom prst="rect">
            <a:avLst/>
          </a:prstGeom>
        </p:spPr>
      </p:pic>
      <p:sp>
        <p:nvSpPr>
          <p:cNvPr id="6" name="TextBox 5">
            <a:extLst>
              <a:ext uri="{FF2B5EF4-FFF2-40B4-BE49-F238E27FC236}">
                <a16:creationId xmlns:a16="http://schemas.microsoft.com/office/drawing/2014/main" id="{EC468849-6BC0-33E1-D2F6-2ADEB4AA510A}"/>
              </a:ext>
            </a:extLst>
          </p:cNvPr>
          <p:cNvSpPr txBox="1"/>
          <p:nvPr/>
        </p:nvSpPr>
        <p:spPr>
          <a:xfrm>
            <a:off x="9119624" y="5343403"/>
            <a:ext cx="3072376" cy="646331"/>
          </a:xfrm>
          <a:prstGeom prst="rect">
            <a:avLst/>
          </a:prstGeom>
          <a:noFill/>
        </p:spPr>
        <p:txBody>
          <a:bodyPr wrap="square" rtlCol="0">
            <a:spAutoFit/>
          </a:bodyPr>
          <a:lstStyle/>
          <a:p>
            <a:r>
              <a:rPr lang="en-GB" sz="1200" dirty="0"/>
              <a:t>Source: </a:t>
            </a:r>
            <a:r>
              <a:rPr lang="en-GB" sz="1200" dirty="0">
                <a:hlinkClick r:id="rId3"/>
              </a:rPr>
              <a:t>https://pidlifeindex.ipopi.org/#/en/principles/world-map</a:t>
            </a:r>
            <a:r>
              <a:rPr lang="en-GB" sz="1200" dirty="0"/>
              <a:t> </a:t>
            </a:r>
          </a:p>
        </p:txBody>
      </p:sp>
      <p:sp>
        <p:nvSpPr>
          <p:cNvPr id="10" name="Titre 9">
            <a:extLst>
              <a:ext uri="{FF2B5EF4-FFF2-40B4-BE49-F238E27FC236}">
                <a16:creationId xmlns:a16="http://schemas.microsoft.com/office/drawing/2014/main" id="{42098DBB-39DE-BE3B-2DB0-4192612247EF}"/>
              </a:ext>
            </a:extLst>
          </p:cNvPr>
          <p:cNvSpPr>
            <a:spLocks noGrp="1"/>
          </p:cNvSpPr>
          <p:nvPr>
            <p:ph type="title" idx="4294967295"/>
          </p:nvPr>
        </p:nvSpPr>
        <p:spPr>
          <a:xfrm>
            <a:off x="622300" y="-26239"/>
            <a:ext cx="11569700" cy="1325563"/>
          </a:xfrm>
        </p:spPr>
        <p:txBody>
          <a:bodyPr>
            <a:noAutofit/>
          </a:bodyPr>
          <a:lstStyle/>
          <a:p>
            <a:r>
              <a:rPr lang="fr-FR" dirty="0" err="1">
                <a:solidFill>
                  <a:schemeClr val="bg1"/>
                </a:solidFill>
              </a:rPr>
              <a:t>How's</a:t>
            </a:r>
            <a:r>
              <a:rPr lang="fr-FR" dirty="0">
                <a:solidFill>
                  <a:schemeClr val="bg1"/>
                </a:solidFill>
              </a:rPr>
              <a:t> life </a:t>
            </a:r>
            <a:r>
              <a:rPr lang="fr-FR" dirty="0" err="1">
                <a:solidFill>
                  <a:schemeClr val="bg1"/>
                </a:solidFill>
              </a:rPr>
              <a:t>with</a:t>
            </a:r>
            <a:r>
              <a:rPr lang="fr-FR" dirty="0">
                <a:solidFill>
                  <a:schemeClr val="bg1"/>
                </a:solidFill>
              </a:rPr>
              <a:t> a </a:t>
            </a:r>
            <a:r>
              <a:rPr lang="fr-FR" dirty="0" err="1">
                <a:solidFill>
                  <a:schemeClr val="bg1"/>
                </a:solidFill>
              </a:rPr>
              <a:t>Primary</a:t>
            </a:r>
            <a:r>
              <a:rPr lang="fr-FR" dirty="0">
                <a:solidFill>
                  <a:schemeClr val="bg1"/>
                </a:solidFill>
              </a:rPr>
              <a:t> </a:t>
            </a:r>
            <a:r>
              <a:rPr lang="fr-FR" dirty="0" err="1">
                <a:solidFill>
                  <a:schemeClr val="bg1"/>
                </a:solidFill>
              </a:rPr>
              <a:t>Immunodeficiency</a:t>
            </a:r>
            <a:r>
              <a:rPr lang="fr-FR" dirty="0">
                <a:solidFill>
                  <a:schemeClr val="bg1"/>
                </a:solidFill>
              </a:rPr>
              <a:t>?</a:t>
            </a:r>
            <a:endParaRPr lang="en-GB" dirty="0">
              <a:solidFill>
                <a:schemeClr val="bg1"/>
              </a:solidFill>
            </a:endParaRPr>
          </a:p>
        </p:txBody>
      </p:sp>
      <p:pic>
        <p:nvPicPr>
          <p:cNvPr id="15" name="Image 14" descr="Une image contenant texte, capture d’écran, Police, nombre&#10;&#10;Le contenu généré par l’IA peut être incorrect.">
            <a:extLst>
              <a:ext uri="{FF2B5EF4-FFF2-40B4-BE49-F238E27FC236}">
                <a16:creationId xmlns:a16="http://schemas.microsoft.com/office/drawing/2014/main" id="{B8FE3D66-1AA8-246F-5483-EE1B76D8C521}"/>
              </a:ext>
            </a:extLst>
          </p:cNvPr>
          <p:cNvPicPr>
            <a:picLocks noChangeAspect="1"/>
          </p:cNvPicPr>
          <p:nvPr/>
        </p:nvPicPr>
        <p:blipFill>
          <a:blip r:embed="rId4"/>
          <a:stretch>
            <a:fillRect/>
          </a:stretch>
        </p:blipFill>
        <p:spPr>
          <a:xfrm>
            <a:off x="9113451" y="2339143"/>
            <a:ext cx="2854952" cy="2429897"/>
          </a:xfrm>
          <a:prstGeom prst="rect">
            <a:avLst/>
          </a:prstGeom>
        </p:spPr>
      </p:pic>
      <p:pic>
        <p:nvPicPr>
          <p:cNvPr id="4" name="Image 3" descr="Une image contenant Monde, carte&#10;&#10;Le contenu généré par l’IA peut être incorrect.">
            <a:extLst>
              <a:ext uri="{FF2B5EF4-FFF2-40B4-BE49-F238E27FC236}">
                <a16:creationId xmlns:a16="http://schemas.microsoft.com/office/drawing/2014/main" id="{C5C28A9E-A9BF-27E6-281F-79C54BCD03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398" y="1112622"/>
            <a:ext cx="7304637" cy="5745378"/>
          </a:xfrm>
          <a:prstGeom prst="rect">
            <a:avLst/>
          </a:prstGeom>
        </p:spPr>
      </p:pic>
      <p:pic>
        <p:nvPicPr>
          <p:cNvPr id="2" name="Image 1">
            <a:extLst>
              <a:ext uri="{FF2B5EF4-FFF2-40B4-BE49-F238E27FC236}">
                <a16:creationId xmlns:a16="http://schemas.microsoft.com/office/drawing/2014/main" id="{14D4119E-AD0A-0DC8-F296-AA9663BC88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4398" y="1046619"/>
            <a:ext cx="6235700" cy="215900"/>
          </a:xfrm>
          <a:prstGeom prst="rect">
            <a:avLst/>
          </a:prstGeom>
        </p:spPr>
      </p:pic>
    </p:spTree>
    <p:extLst>
      <p:ext uri="{BB962C8B-B14F-4D97-AF65-F5344CB8AC3E}">
        <p14:creationId xmlns:p14="http://schemas.microsoft.com/office/powerpoint/2010/main" val="11872528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habits, personne, chaussures, vélo&#10;&#10;Le contenu généré par l’IA peut être incorrect.">
            <a:extLst>
              <a:ext uri="{FF2B5EF4-FFF2-40B4-BE49-F238E27FC236}">
                <a16:creationId xmlns:a16="http://schemas.microsoft.com/office/drawing/2014/main" id="{5C033556-8A25-ABA7-9D3F-8C54FE51237B}"/>
              </a:ext>
            </a:extLst>
          </p:cNvPr>
          <p:cNvPicPr>
            <a:picLocks noChangeAspect="1"/>
          </p:cNvPicPr>
          <p:nvPr/>
        </p:nvPicPr>
        <p:blipFill>
          <a:blip r:embed="rId2">
            <a:alphaModFix amt="21000"/>
            <a:extLst>
              <a:ext uri="{28A0092B-C50C-407E-A947-70E740481C1C}">
                <a14:useLocalDpi xmlns:a14="http://schemas.microsoft.com/office/drawing/2010/main" val="0"/>
              </a:ext>
            </a:extLst>
          </a:blip>
          <a:stretch>
            <a:fillRect/>
          </a:stretch>
        </p:blipFill>
        <p:spPr>
          <a:xfrm>
            <a:off x="0" y="0"/>
            <a:ext cx="12366885" cy="7084617"/>
          </a:xfrm>
          <a:prstGeom prst="rect">
            <a:avLst/>
          </a:prstGeom>
        </p:spPr>
      </p:pic>
      <p:graphicFrame>
        <p:nvGraphicFramePr>
          <p:cNvPr id="4" name="Diagramme 3">
            <a:extLst>
              <a:ext uri="{FF2B5EF4-FFF2-40B4-BE49-F238E27FC236}">
                <a16:creationId xmlns:a16="http://schemas.microsoft.com/office/drawing/2014/main" id="{99A0C698-A5BC-92EA-0AEC-755BE71CBAD5}"/>
              </a:ext>
            </a:extLst>
          </p:cNvPr>
          <p:cNvGraphicFramePr/>
          <p:nvPr/>
        </p:nvGraphicFramePr>
        <p:xfrm>
          <a:off x="2723785" y="-1"/>
          <a:ext cx="8549741"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re 2">
            <a:extLst>
              <a:ext uri="{FF2B5EF4-FFF2-40B4-BE49-F238E27FC236}">
                <a16:creationId xmlns:a16="http://schemas.microsoft.com/office/drawing/2014/main" id="{E57FFB28-C552-98A1-52B7-9C0AEA2A7CE6}"/>
              </a:ext>
            </a:extLst>
          </p:cNvPr>
          <p:cNvSpPr txBox="1">
            <a:spLocks/>
          </p:cNvSpPr>
          <p:nvPr/>
        </p:nvSpPr>
        <p:spPr>
          <a:xfrm>
            <a:off x="734520" y="554636"/>
            <a:ext cx="2518346" cy="4931764"/>
          </a:xfrm>
          <a:prstGeom prst="rect">
            <a:avLst/>
          </a:prstGeom>
        </p:spPr>
        <p:txBody>
          <a:bodyPr vert="horz" lIns="91440" tIns="45720" rIns="91440" bIns="45720" rtlCol="0" anchor="ctr">
            <a:normAutofit fontScale="97500"/>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solidFill>
                  <a:srgbClr val="0072AE"/>
                </a:solidFill>
              </a:rPr>
              <a:t>IPOPI </a:t>
            </a:r>
            <a:br>
              <a:rPr lang="en-GB" sz="3600" b="1" dirty="0">
                <a:solidFill>
                  <a:srgbClr val="0072AE"/>
                </a:solidFill>
              </a:rPr>
            </a:br>
            <a:r>
              <a:rPr lang="en-GB" sz="3600" b="1" dirty="0">
                <a:solidFill>
                  <a:srgbClr val="0072AE"/>
                </a:solidFill>
              </a:rPr>
              <a:t>advocates</a:t>
            </a:r>
            <a:br>
              <a:rPr lang="en-GB" sz="3600" b="1" dirty="0">
                <a:solidFill>
                  <a:srgbClr val="0072AE"/>
                </a:solidFill>
              </a:rPr>
            </a:br>
            <a:r>
              <a:rPr lang="en-GB" sz="3600" b="1" dirty="0">
                <a:solidFill>
                  <a:srgbClr val="0072AE"/>
                </a:solidFill>
              </a:rPr>
              <a:t> </a:t>
            </a:r>
            <a:br>
              <a:rPr lang="en-GB" sz="3600" b="1" dirty="0">
                <a:solidFill>
                  <a:srgbClr val="0072AE"/>
                </a:solidFill>
              </a:rPr>
            </a:br>
            <a:r>
              <a:rPr lang="en-GB" sz="3600" b="1" dirty="0">
                <a:solidFill>
                  <a:srgbClr val="0072AE"/>
                </a:solidFill>
              </a:rPr>
              <a:t>for Patient centricity</a:t>
            </a:r>
          </a:p>
        </p:txBody>
      </p:sp>
    </p:spTree>
    <p:extLst>
      <p:ext uri="{BB962C8B-B14F-4D97-AF65-F5344CB8AC3E}">
        <p14:creationId xmlns:p14="http://schemas.microsoft.com/office/powerpoint/2010/main" val="20321619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9CE3D-501C-AB4D-52A0-AC8070DC8F1F}"/>
            </a:ext>
          </a:extLst>
        </p:cNvPr>
        <p:cNvGrpSpPr/>
        <p:nvPr/>
      </p:nvGrpSpPr>
      <p:grpSpPr>
        <a:xfrm>
          <a:off x="0" y="0"/>
          <a:ext cx="0" cy="0"/>
          <a:chOff x="0" y="0"/>
          <a:chExt cx="0" cy="0"/>
        </a:xfrm>
      </p:grpSpPr>
      <p:sp>
        <p:nvSpPr>
          <p:cNvPr id="8" name="Forme libre 7">
            <a:extLst>
              <a:ext uri="{FF2B5EF4-FFF2-40B4-BE49-F238E27FC236}">
                <a16:creationId xmlns:a16="http://schemas.microsoft.com/office/drawing/2014/main" id="{5274F70B-30F4-CF9F-3ADA-ED1FC83C02E0}"/>
              </a:ext>
            </a:extLst>
          </p:cNvPr>
          <p:cNvSpPr/>
          <p:nvPr/>
        </p:nvSpPr>
        <p:spPr>
          <a:xfrm rot="2137074">
            <a:off x="2889397" y="4795870"/>
            <a:ext cx="1179073" cy="64863"/>
          </a:xfrm>
          <a:custGeom>
            <a:avLst/>
            <a:gdLst/>
            <a:ahLst/>
            <a:cxnLst/>
            <a:rect l="0" t="0" r="0" b="0"/>
            <a:pathLst>
              <a:path>
                <a:moveTo>
                  <a:pt x="0" y="32431"/>
                </a:moveTo>
                <a:lnTo>
                  <a:pt x="968188" y="32431"/>
                </a:lnTo>
              </a:path>
            </a:pathLst>
          </a:custGeom>
          <a:noFill/>
          <a:ln>
            <a:solidFill>
              <a:schemeClr val="accent2"/>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10" name="Forme libre 9">
            <a:extLst>
              <a:ext uri="{FF2B5EF4-FFF2-40B4-BE49-F238E27FC236}">
                <a16:creationId xmlns:a16="http://schemas.microsoft.com/office/drawing/2014/main" id="{95E680F5-0682-CA5F-7F4F-AFF08B3B9A75}"/>
              </a:ext>
            </a:extLst>
          </p:cNvPr>
          <p:cNvSpPr/>
          <p:nvPr/>
        </p:nvSpPr>
        <p:spPr>
          <a:xfrm rot="19478840">
            <a:off x="2859607" y="3050316"/>
            <a:ext cx="1519372" cy="64863"/>
          </a:xfrm>
          <a:custGeom>
            <a:avLst/>
            <a:gdLst/>
            <a:ahLst/>
            <a:cxnLst/>
            <a:rect l="0" t="0" r="0" b="0"/>
            <a:pathLst>
              <a:path>
                <a:moveTo>
                  <a:pt x="0" y="32431"/>
                </a:moveTo>
                <a:lnTo>
                  <a:pt x="1247623" y="32431"/>
                </a:lnTo>
              </a:path>
            </a:pathLst>
          </a:custGeom>
          <a:noFill/>
          <a:ln>
            <a:solidFill>
              <a:schemeClr val="accent2"/>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12" name="Forme libre 11">
            <a:extLst>
              <a:ext uri="{FF2B5EF4-FFF2-40B4-BE49-F238E27FC236}">
                <a16:creationId xmlns:a16="http://schemas.microsoft.com/office/drawing/2014/main" id="{9673784B-0BB9-9A1B-CCD4-BC224509FC0B}"/>
              </a:ext>
            </a:extLst>
          </p:cNvPr>
          <p:cNvSpPr/>
          <p:nvPr/>
        </p:nvSpPr>
        <p:spPr>
          <a:xfrm>
            <a:off x="3619292" y="2007375"/>
            <a:ext cx="2300923" cy="863888"/>
          </a:xfrm>
          <a:custGeom>
            <a:avLst/>
            <a:gdLst>
              <a:gd name="connsiteX0" fmla="*/ 0 w 1889388"/>
              <a:gd name="connsiteY0" fmla="*/ 431944 h 863888"/>
              <a:gd name="connsiteX1" fmla="*/ 944694 w 1889388"/>
              <a:gd name="connsiteY1" fmla="*/ 0 h 863888"/>
              <a:gd name="connsiteX2" fmla="*/ 1889388 w 1889388"/>
              <a:gd name="connsiteY2" fmla="*/ 431944 h 863888"/>
              <a:gd name="connsiteX3" fmla="*/ 944694 w 1889388"/>
              <a:gd name="connsiteY3" fmla="*/ 863888 h 863888"/>
              <a:gd name="connsiteX4" fmla="*/ 0 w 1889388"/>
              <a:gd name="connsiteY4" fmla="*/ 431944 h 863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9388" h="863888">
                <a:moveTo>
                  <a:pt x="0" y="431944"/>
                </a:moveTo>
                <a:cubicBezTo>
                  <a:pt x="0" y="193388"/>
                  <a:pt x="422954" y="0"/>
                  <a:pt x="944694" y="0"/>
                </a:cubicBezTo>
                <a:cubicBezTo>
                  <a:pt x="1466434" y="0"/>
                  <a:pt x="1889388" y="193388"/>
                  <a:pt x="1889388" y="431944"/>
                </a:cubicBezTo>
                <a:cubicBezTo>
                  <a:pt x="1889388" y="670500"/>
                  <a:pt x="1466434" y="863888"/>
                  <a:pt x="944694" y="863888"/>
                </a:cubicBezTo>
                <a:cubicBezTo>
                  <a:pt x="422954" y="863888"/>
                  <a:pt x="0" y="670500"/>
                  <a:pt x="0" y="431944"/>
                </a:cubicBezTo>
                <a:close/>
              </a:path>
            </a:pathLst>
          </a:cu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88124" tIns="137943" rIns="288124" bIns="137943" numCol="1" spcCol="1270" anchor="ctr" anchorCtr="0">
            <a:noAutofit/>
          </a:bodyPr>
          <a:lstStyle/>
          <a:p>
            <a:pPr marL="0" lvl="0" indent="0" algn="ctr" defTabSz="800100">
              <a:lnSpc>
                <a:spcPct val="90000"/>
              </a:lnSpc>
              <a:spcBef>
                <a:spcPct val="0"/>
              </a:spcBef>
              <a:spcAft>
                <a:spcPct val="35000"/>
              </a:spcAft>
              <a:buNone/>
            </a:pPr>
            <a:r>
              <a:rPr lang="en-GB" sz="1800" b="1" kern="1200" noProof="0">
                <a:latin typeface="Arial" panose="020B0604020202020204" pitchFamily="34" charset="0"/>
                <a:cs typeface="Arial" panose="020B0604020202020204" pitchFamily="34" charset="0"/>
              </a:rPr>
              <a:t>Experience</a:t>
            </a:r>
          </a:p>
        </p:txBody>
      </p:sp>
      <p:sp>
        <p:nvSpPr>
          <p:cNvPr id="13" name="Forme libre 12">
            <a:extLst>
              <a:ext uri="{FF2B5EF4-FFF2-40B4-BE49-F238E27FC236}">
                <a16:creationId xmlns:a16="http://schemas.microsoft.com/office/drawing/2014/main" id="{E93D5ADD-F5B9-4663-9ECD-20E040F04996}"/>
              </a:ext>
            </a:extLst>
          </p:cNvPr>
          <p:cNvSpPr/>
          <p:nvPr/>
        </p:nvSpPr>
        <p:spPr>
          <a:xfrm>
            <a:off x="6485992" y="1752848"/>
            <a:ext cx="1703267" cy="863888"/>
          </a:xfrm>
          <a:custGeom>
            <a:avLst/>
            <a:gdLst>
              <a:gd name="connsiteX0" fmla="*/ 0 w 2834082"/>
              <a:gd name="connsiteY0" fmla="*/ 0 h 863888"/>
              <a:gd name="connsiteX1" fmla="*/ 2834082 w 2834082"/>
              <a:gd name="connsiteY1" fmla="*/ 0 h 863888"/>
              <a:gd name="connsiteX2" fmla="*/ 2834082 w 2834082"/>
              <a:gd name="connsiteY2" fmla="*/ 863888 h 863888"/>
              <a:gd name="connsiteX3" fmla="*/ 0 w 2834082"/>
              <a:gd name="connsiteY3" fmla="*/ 863888 h 863888"/>
              <a:gd name="connsiteX4" fmla="*/ 0 w 2834082"/>
              <a:gd name="connsiteY4" fmla="*/ 0 h 863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082" h="863888">
                <a:moveTo>
                  <a:pt x="0" y="0"/>
                </a:moveTo>
                <a:lnTo>
                  <a:pt x="2834082" y="0"/>
                </a:lnTo>
                <a:lnTo>
                  <a:pt x="2834082" y="863888"/>
                </a:lnTo>
                <a:lnTo>
                  <a:pt x="0" y="863888"/>
                </a:lnTo>
                <a:lnTo>
                  <a:pt x="0" y="0"/>
                </a:lnTo>
                <a:close/>
              </a:path>
            </a:pathLst>
          </a:custGeom>
          <a:noFill/>
          <a:ln>
            <a:noFill/>
          </a:ln>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1" defTabSz="622300">
              <a:lnSpc>
                <a:spcPct val="90000"/>
              </a:lnSpc>
              <a:spcBef>
                <a:spcPct val="0"/>
              </a:spcBef>
              <a:spcAft>
                <a:spcPct val="15000"/>
              </a:spcAft>
            </a:pPr>
            <a:r>
              <a:rPr lang="en-GB" sz="1600" dirty="0" err="1">
                <a:solidFill>
                  <a:schemeClr val="accent2"/>
                </a:solidFill>
                <a:latin typeface="Arial" panose="020B0604020202020204" pitchFamily="34" charset="0"/>
                <a:cs typeface="Arial" panose="020B0604020202020204" pitchFamily="34" charset="0"/>
              </a:rPr>
              <a:t>Pateint</a:t>
            </a:r>
            <a:r>
              <a:rPr lang="en-GB" sz="1600" dirty="0">
                <a:solidFill>
                  <a:schemeClr val="accent2"/>
                </a:solidFill>
                <a:latin typeface="Arial" panose="020B0604020202020204" pitchFamily="34" charset="0"/>
                <a:cs typeface="Arial" panose="020B0604020202020204" pitchFamily="34" charset="0"/>
              </a:rPr>
              <a:t> reported experience (PRE) </a:t>
            </a:r>
          </a:p>
          <a:p>
            <a:pPr marL="114300" lvl="1" indent="-114300" defTabSz="622300">
              <a:lnSpc>
                <a:spcPct val="90000"/>
              </a:lnSpc>
              <a:spcBef>
                <a:spcPct val="0"/>
              </a:spcBef>
              <a:spcAft>
                <a:spcPct val="15000"/>
              </a:spcAft>
              <a:buChar char="•"/>
            </a:pPr>
            <a:r>
              <a:rPr lang="en-GB" sz="1600" kern="1200" noProof="0" dirty="0">
                <a:solidFill>
                  <a:schemeClr val="accent2"/>
                </a:solidFill>
                <a:latin typeface="Arial" panose="020B0604020202020204" pitchFamily="34" charset="0"/>
                <a:cs typeface="Arial" panose="020B0604020202020204" pitchFamily="34" charset="0"/>
              </a:rPr>
              <a:t>Patient journey</a:t>
            </a:r>
            <a:endParaRPr lang="en-GB" sz="1600" kern="1200" noProof="0" dirty="0">
              <a:solidFill>
                <a:schemeClr val="accent2"/>
              </a:solidFill>
            </a:endParaRPr>
          </a:p>
          <a:p>
            <a:pPr marL="114300" lvl="1" indent="-114300" algn="l" defTabSz="622300">
              <a:lnSpc>
                <a:spcPct val="90000"/>
              </a:lnSpc>
              <a:spcBef>
                <a:spcPct val="0"/>
              </a:spcBef>
              <a:spcAft>
                <a:spcPct val="15000"/>
              </a:spcAft>
              <a:buChar char="•"/>
            </a:pPr>
            <a:r>
              <a:rPr lang="en-GB" sz="1600" kern="1200" noProof="0" dirty="0">
                <a:solidFill>
                  <a:schemeClr val="accent2"/>
                </a:solidFill>
                <a:latin typeface="Arial" panose="020B0604020202020204" pitchFamily="34" charset="0"/>
                <a:cs typeface="Arial" panose="020B0604020202020204" pitchFamily="34" charset="0"/>
              </a:rPr>
              <a:t>Testimonies</a:t>
            </a:r>
          </a:p>
          <a:p>
            <a:pPr marL="114300" lvl="1" indent="-114300" algn="l" defTabSz="622300">
              <a:lnSpc>
                <a:spcPct val="90000"/>
              </a:lnSpc>
              <a:spcBef>
                <a:spcPct val="0"/>
              </a:spcBef>
              <a:spcAft>
                <a:spcPct val="15000"/>
              </a:spcAft>
              <a:buChar char="•"/>
            </a:pPr>
            <a:r>
              <a:rPr lang="en-GB" sz="1600" kern="1200" noProof="0" dirty="0">
                <a:solidFill>
                  <a:schemeClr val="accent2"/>
                </a:solidFill>
                <a:latin typeface="Arial" panose="020B0604020202020204" pitchFamily="34" charset="0"/>
                <a:cs typeface="Arial" panose="020B0604020202020204" pitchFamily="34" charset="0"/>
              </a:rPr>
              <a:t>Storytelling</a:t>
            </a:r>
          </a:p>
        </p:txBody>
      </p:sp>
      <p:sp>
        <p:nvSpPr>
          <p:cNvPr id="14" name="Forme libre 13">
            <a:extLst>
              <a:ext uri="{FF2B5EF4-FFF2-40B4-BE49-F238E27FC236}">
                <a16:creationId xmlns:a16="http://schemas.microsoft.com/office/drawing/2014/main" id="{A7437702-4A5F-4EF7-7E1D-B8D4213833D1}"/>
              </a:ext>
            </a:extLst>
          </p:cNvPr>
          <p:cNvSpPr/>
          <p:nvPr/>
        </p:nvSpPr>
        <p:spPr>
          <a:xfrm>
            <a:off x="4418776" y="3350250"/>
            <a:ext cx="2300923" cy="863888"/>
          </a:xfrm>
          <a:custGeom>
            <a:avLst/>
            <a:gdLst>
              <a:gd name="connsiteX0" fmla="*/ 0 w 1946171"/>
              <a:gd name="connsiteY0" fmla="*/ 465586 h 931171"/>
              <a:gd name="connsiteX1" fmla="*/ 973086 w 1946171"/>
              <a:gd name="connsiteY1" fmla="*/ 0 h 931171"/>
              <a:gd name="connsiteX2" fmla="*/ 1946172 w 1946171"/>
              <a:gd name="connsiteY2" fmla="*/ 465586 h 931171"/>
              <a:gd name="connsiteX3" fmla="*/ 973086 w 1946171"/>
              <a:gd name="connsiteY3" fmla="*/ 931172 h 931171"/>
              <a:gd name="connsiteX4" fmla="*/ 0 w 1946171"/>
              <a:gd name="connsiteY4" fmla="*/ 465586 h 931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6171" h="931171">
                <a:moveTo>
                  <a:pt x="0" y="465586"/>
                </a:moveTo>
                <a:cubicBezTo>
                  <a:pt x="0" y="208450"/>
                  <a:pt x="435665" y="0"/>
                  <a:pt x="973086" y="0"/>
                </a:cubicBezTo>
                <a:cubicBezTo>
                  <a:pt x="1510507" y="0"/>
                  <a:pt x="1946172" y="208450"/>
                  <a:pt x="1946172" y="465586"/>
                </a:cubicBezTo>
                <a:cubicBezTo>
                  <a:pt x="1946172" y="722722"/>
                  <a:pt x="1510507" y="931172"/>
                  <a:pt x="973086" y="931172"/>
                </a:cubicBezTo>
                <a:cubicBezTo>
                  <a:pt x="435665" y="931172"/>
                  <a:pt x="0" y="722722"/>
                  <a:pt x="0" y="465586"/>
                </a:cubicBezTo>
                <a:close/>
              </a:path>
            </a:pathLst>
          </a:cu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440" tIns="147797" rIns="296440" bIns="147797" numCol="1" spcCol="1270" anchor="ctr" anchorCtr="0">
            <a:noAutofit/>
          </a:bodyPr>
          <a:lstStyle/>
          <a:p>
            <a:pPr marL="0" lvl="0" indent="0" algn="ctr" defTabSz="800100">
              <a:lnSpc>
                <a:spcPct val="90000"/>
              </a:lnSpc>
              <a:spcBef>
                <a:spcPct val="0"/>
              </a:spcBef>
              <a:spcAft>
                <a:spcPct val="35000"/>
              </a:spcAft>
              <a:buNone/>
            </a:pPr>
            <a:r>
              <a:rPr lang="fr-FR" sz="1800" b="1" kern="1200" dirty="0">
                <a:latin typeface="Arial" panose="020B0604020202020204" pitchFamily="34" charset="0"/>
                <a:cs typeface="Arial" panose="020B0604020202020204" pitchFamily="34" charset="0"/>
              </a:rPr>
              <a:t>Expertise</a:t>
            </a:r>
          </a:p>
        </p:txBody>
      </p:sp>
      <p:sp>
        <p:nvSpPr>
          <p:cNvPr id="15" name="Forme libre 14">
            <a:extLst>
              <a:ext uri="{FF2B5EF4-FFF2-40B4-BE49-F238E27FC236}">
                <a16:creationId xmlns:a16="http://schemas.microsoft.com/office/drawing/2014/main" id="{B98D0294-1F7F-3035-A2C5-D5717CFF00B1}"/>
              </a:ext>
            </a:extLst>
          </p:cNvPr>
          <p:cNvSpPr/>
          <p:nvPr/>
        </p:nvSpPr>
        <p:spPr>
          <a:xfrm>
            <a:off x="3607521" y="4861028"/>
            <a:ext cx="2324463" cy="863888"/>
          </a:xfrm>
          <a:custGeom>
            <a:avLst/>
            <a:gdLst>
              <a:gd name="connsiteX0" fmla="*/ 0 w 1908718"/>
              <a:gd name="connsiteY0" fmla="*/ 502230 h 1004460"/>
              <a:gd name="connsiteX1" fmla="*/ 954359 w 1908718"/>
              <a:gd name="connsiteY1" fmla="*/ 0 h 1004460"/>
              <a:gd name="connsiteX2" fmla="*/ 1908718 w 1908718"/>
              <a:gd name="connsiteY2" fmla="*/ 502230 h 1004460"/>
              <a:gd name="connsiteX3" fmla="*/ 954359 w 1908718"/>
              <a:gd name="connsiteY3" fmla="*/ 1004460 h 1004460"/>
              <a:gd name="connsiteX4" fmla="*/ 0 w 1908718"/>
              <a:gd name="connsiteY4" fmla="*/ 502230 h 1004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718" h="1004460">
                <a:moveTo>
                  <a:pt x="0" y="502230"/>
                </a:moveTo>
                <a:cubicBezTo>
                  <a:pt x="0" y="224856"/>
                  <a:pt x="427281" y="0"/>
                  <a:pt x="954359" y="0"/>
                </a:cubicBezTo>
                <a:cubicBezTo>
                  <a:pt x="1481437" y="0"/>
                  <a:pt x="1908718" y="224856"/>
                  <a:pt x="1908718" y="502230"/>
                </a:cubicBezTo>
                <a:cubicBezTo>
                  <a:pt x="1908718" y="779604"/>
                  <a:pt x="1481437" y="1004460"/>
                  <a:pt x="954359" y="1004460"/>
                </a:cubicBezTo>
                <a:cubicBezTo>
                  <a:pt x="427281" y="1004460"/>
                  <a:pt x="0" y="779604"/>
                  <a:pt x="0" y="502230"/>
                </a:cubicBezTo>
                <a:close/>
              </a:path>
            </a:pathLst>
          </a:cu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0955" tIns="158530" rIns="290955" bIns="158530" numCol="1" spcCol="1270" anchor="ctr" anchorCtr="0">
            <a:noAutofit/>
          </a:bodyPr>
          <a:lstStyle/>
          <a:p>
            <a:pPr marL="0" lvl="0" indent="0" algn="ctr" defTabSz="800100">
              <a:lnSpc>
                <a:spcPct val="90000"/>
              </a:lnSpc>
              <a:spcBef>
                <a:spcPct val="0"/>
              </a:spcBef>
              <a:spcAft>
                <a:spcPct val="35000"/>
              </a:spcAft>
              <a:buNone/>
            </a:pPr>
            <a:r>
              <a:rPr lang="fr-FR" sz="1800" b="1" kern="1200" dirty="0">
                <a:latin typeface="Arial" panose="020B0604020202020204" pitchFamily="34" charset="0"/>
                <a:cs typeface="Arial" panose="020B0604020202020204" pitchFamily="34" charset="0"/>
              </a:rPr>
              <a:t>Connections</a:t>
            </a:r>
          </a:p>
        </p:txBody>
      </p:sp>
      <p:sp>
        <p:nvSpPr>
          <p:cNvPr id="3" name="Titre 2">
            <a:extLst>
              <a:ext uri="{FF2B5EF4-FFF2-40B4-BE49-F238E27FC236}">
                <a16:creationId xmlns:a16="http://schemas.microsoft.com/office/drawing/2014/main" id="{B11DA359-C993-23DE-D127-49646EA5F141}"/>
              </a:ext>
            </a:extLst>
          </p:cNvPr>
          <p:cNvSpPr>
            <a:spLocks noGrp="1"/>
          </p:cNvSpPr>
          <p:nvPr>
            <p:ph type="ctrTitle" idx="4294967295"/>
          </p:nvPr>
        </p:nvSpPr>
        <p:spPr>
          <a:xfrm>
            <a:off x="518887" y="227985"/>
            <a:ext cx="11164888" cy="958850"/>
          </a:xfrm>
        </p:spPr>
        <p:txBody>
          <a:bodyPr>
            <a:normAutofit/>
          </a:bodyPr>
          <a:lstStyle/>
          <a:p>
            <a:r>
              <a:rPr lang="en-GB" sz="3600" dirty="0">
                <a:solidFill>
                  <a:schemeClr val="bg1"/>
                </a:solidFill>
              </a:rPr>
              <a:t>Patient representatives are true stakeholders</a:t>
            </a:r>
          </a:p>
        </p:txBody>
      </p:sp>
      <p:sp>
        <p:nvSpPr>
          <p:cNvPr id="17" name="Forme libre 16">
            <a:extLst>
              <a:ext uri="{FF2B5EF4-FFF2-40B4-BE49-F238E27FC236}">
                <a16:creationId xmlns:a16="http://schemas.microsoft.com/office/drawing/2014/main" id="{70BB20BA-6A90-EC77-6497-DAB34B9F5D8F}"/>
              </a:ext>
            </a:extLst>
          </p:cNvPr>
          <p:cNvSpPr/>
          <p:nvPr/>
        </p:nvSpPr>
        <p:spPr>
          <a:xfrm>
            <a:off x="3051645" y="3824901"/>
            <a:ext cx="922974" cy="131252"/>
          </a:xfrm>
          <a:custGeom>
            <a:avLst/>
            <a:gdLst/>
            <a:ahLst/>
            <a:cxnLst/>
            <a:rect l="0" t="0" r="0" b="0"/>
            <a:pathLst>
              <a:path>
                <a:moveTo>
                  <a:pt x="0" y="32431"/>
                </a:moveTo>
                <a:lnTo>
                  <a:pt x="1247623" y="32431"/>
                </a:lnTo>
              </a:path>
            </a:pathLst>
          </a:custGeom>
          <a:noFill/>
          <a:ln>
            <a:solidFill>
              <a:schemeClr val="accent2"/>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18" name="Forme libre 17">
            <a:extLst>
              <a:ext uri="{FF2B5EF4-FFF2-40B4-BE49-F238E27FC236}">
                <a16:creationId xmlns:a16="http://schemas.microsoft.com/office/drawing/2014/main" id="{EB98BFA7-42CE-C350-756A-7401E8991EEA}"/>
              </a:ext>
            </a:extLst>
          </p:cNvPr>
          <p:cNvSpPr/>
          <p:nvPr/>
        </p:nvSpPr>
        <p:spPr>
          <a:xfrm>
            <a:off x="6880812" y="3201250"/>
            <a:ext cx="2462035" cy="863888"/>
          </a:xfrm>
          <a:custGeom>
            <a:avLst/>
            <a:gdLst>
              <a:gd name="connsiteX0" fmla="*/ 0 w 2834082"/>
              <a:gd name="connsiteY0" fmla="*/ 0 h 863888"/>
              <a:gd name="connsiteX1" fmla="*/ 2834082 w 2834082"/>
              <a:gd name="connsiteY1" fmla="*/ 0 h 863888"/>
              <a:gd name="connsiteX2" fmla="*/ 2834082 w 2834082"/>
              <a:gd name="connsiteY2" fmla="*/ 863888 h 863888"/>
              <a:gd name="connsiteX3" fmla="*/ 0 w 2834082"/>
              <a:gd name="connsiteY3" fmla="*/ 863888 h 863888"/>
              <a:gd name="connsiteX4" fmla="*/ 0 w 2834082"/>
              <a:gd name="connsiteY4" fmla="*/ 0 h 863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082" h="863888">
                <a:moveTo>
                  <a:pt x="0" y="0"/>
                </a:moveTo>
                <a:lnTo>
                  <a:pt x="2834082" y="0"/>
                </a:lnTo>
                <a:lnTo>
                  <a:pt x="2834082" y="863888"/>
                </a:lnTo>
                <a:lnTo>
                  <a:pt x="0" y="863888"/>
                </a:lnTo>
                <a:lnTo>
                  <a:pt x="0" y="0"/>
                </a:lnTo>
                <a:close/>
              </a:path>
            </a:pathLst>
          </a:custGeom>
          <a:noFill/>
          <a:ln>
            <a:noFill/>
          </a:ln>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114300" lvl="1" indent="-114300" algn="l" defTabSz="622300">
              <a:lnSpc>
                <a:spcPct val="90000"/>
              </a:lnSpc>
              <a:spcBef>
                <a:spcPct val="0"/>
              </a:spcBef>
              <a:spcAft>
                <a:spcPct val="15000"/>
              </a:spcAft>
              <a:buChar char="•"/>
            </a:pPr>
            <a:endParaRPr lang="en-GB" sz="1600" kern="1200" noProof="0" dirty="0">
              <a:solidFill>
                <a:schemeClr val="accent2"/>
              </a:solidFill>
              <a:latin typeface="Arial" panose="020B0604020202020204" pitchFamily="34" charset="0"/>
              <a:cs typeface="Arial" panose="020B0604020202020204" pitchFamily="34" charset="0"/>
            </a:endParaRPr>
          </a:p>
          <a:p>
            <a:pPr marL="0" lvl="1" defTabSz="622300">
              <a:lnSpc>
                <a:spcPct val="90000"/>
              </a:lnSpc>
              <a:spcBef>
                <a:spcPct val="0"/>
              </a:spcBef>
              <a:spcAft>
                <a:spcPct val="15000"/>
              </a:spcAft>
            </a:pPr>
            <a:r>
              <a:rPr lang="en-GB" sz="1600" dirty="0">
                <a:solidFill>
                  <a:schemeClr val="accent2"/>
                </a:solidFill>
                <a:latin typeface="Arial" panose="020B0604020202020204" pitchFamily="34" charset="0"/>
                <a:cs typeface="Arial" panose="020B0604020202020204" pitchFamily="34" charset="0"/>
              </a:rPr>
              <a:t>Patient reported outcomes (PRO)</a:t>
            </a:r>
            <a:br>
              <a:rPr lang="en-GB" sz="1600" kern="1200" noProof="0" dirty="0">
                <a:solidFill>
                  <a:schemeClr val="accent2"/>
                </a:solidFill>
                <a:latin typeface="Arial" panose="020B0604020202020204" pitchFamily="34" charset="0"/>
                <a:cs typeface="Arial" panose="020B0604020202020204" pitchFamily="34" charset="0"/>
              </a:rPr>
            </a:br>
            <a:r>
              <a:rPr lang="en-GB" sz="1600" kern="1200" noProof="0" dirty="0">
                <a:solidFill>
                  <a:schemeClr val="accent2"/>
                </a:solidFill>
                <a:latin typeface="Arial" panose="020B0604020202020204" pitchFamily="34" charset="0"/>
                <a:cs typeface="Arial" panose="020B0604020202020204" pitchFamily="34" charset="0"/>
              </a:rPr>
              <a:t>Daily life with the condition, and how it expresses </a:t>
            </a:r>
            <a:br>
              <a:rPr lang="en-GB" sz="1600" kern="1200" noProof="0" dirty="0">
                <a:solidFill>
                  <a:schemeClr val="accent2"/>
                </a:solidFill>
                <a:latin typeface="Arial" panose="020B0604020202020204" pitchFamily="34" charset="0"/>
                <a:cs typeface="Arial" panose="020B0604020202020204" pitchFamily="34" charset="0"/>
              </a:rPr>
            </a:br>
            <a:r>
              <a:rPr lang="en-GB" sz="1600" kern="1200" noProof="0" dirty="0">
                <a:solidFill>
                  <a:schemeClr val="accent2"/>
                </a:solidFill>
                <a:latin typeface="Arial" panose="020B0604020202020204" pitchFamily="34" charset="0"/>
                <a:cs typeface="Arial" panose="020B0604020202020204" pitchFamily="34" charset="0"/>
              </a:rPr>
              <a:t>Self education</a:t>
            </a:r>
          </a:p>
        </p:txBody>
      </p:sp>
      <p:sp>
        <p:nvSpPr>
          <p:cNvPr id="19" name="Forme libre 18">
            <a:extLst>
              <a:ext uri="{FF2B5EF4-FFF2-40B4-BE49-F238E27FC236}">
                <a16:creationId xmlns:a16="http://schemas.microsoft.com/office/drawing/2014/main" id="{0121DE85-BFC9-89DF-A155-92BEEB86D04F}"/>
              </a:ext>
            </a:extLst>
          </p:cNvPr>
          <p:cNvSpPr/>
          <p:nvPr/>
        </p:nvSpPr>
        <p:spPr>
          <a:xfrm>
            <a:off x="6485992" y="4649653"/>
            <a:ext cx="2695743" cy="1286637"/>
          </a:xfrm>
          <a:custGeom>
            <a:avLst/>
            <a:gdLst>
              <a:gd name="connsiteX0" fmla="*/ 0 w 2834082"/>
              <a:gd name="connsiteY0" fmla="*/ 0 h 863888"/>
              <a:gd name="connsiteX1" fmla="*/ 2834082 w 2834082"/>
              <a:gd name="connsiteY1" fmla="*/ 0 h 863888"/>
              <a:gd name="connsiteX2" fmla="*/ 2834082 w 2834082"/>
              <a:gd name="connsiteY2" fmla="*/ 863888 h 863888"/>
              <a:gd name="connsiteX3" fmla="*/ 0 w 2834082"/>
              <a:gd name="connsiteY3" fmla="*/ 863888 h 863888"/>
              <a:gd name="connsiteX4" fmla="*/ 0 w 2834082"/>
              <a:gd name="connsiteY4" fmla="*/ 0 h 863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082" h="863888">
                <a:moveTo>
                  <a:pt x="0" y="0"/>
                </a:moveTo>
                <a:lnTo>
                  <a:pt x="2834082" y="0"/>
                </a:lnTo>
                <a:lnTo>
                  <a:pt x="2834082" y="863888"/>
                </a:lnTo>
                <a:lnTo>
                  <a:pt x="0" y="863888"/>
                </a:lnTo>
                <a:lnTo>
                  <a:pt x="0" y="0"/>
                </a:lnTo>
                <a:close/>
              </a:path>
            </a:pathLst>
          </a:custGeom>
          <a:noFill/>
          <a:ln>
            <a:noFill/>
          </a:ln>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1" algn="l" defTabSz="622300">
              <a:lnSpc>
                <a:spcPct val="90000"/>
              </a:lnSpc>
              <a:spcBef>
                <a:spcPct val="0"/>
              </a:spcBef>
              <a:spcAft>
                <a:spcPct val="15000"/>
              </a:spcAft>
            </a:pPr>
            <a:endParaRPr lang="en-GB" sz="1600" kern="1200" noProof="0" dirty="0">
              <a:solidFill>
                <a:schemeClr val="accent2"/>
              </a:solidFill>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600" kern="1200" noProof="0" dirty="0">
                <a:solidFill>
                  <a:schemeClr val="accent2"/>
                </a:solidFill>
                <a:latin typeface="Arial" panose="020B0604020202020204" pitchFamily="34" charset="0"/>
                <a:cs typeface="Arial" panose="020B0604020202020204" pitchFamily="34" charset="0"/>
              </a:rPr>
              <a:t>Other patients, </a:t>
            </a:r>
          </a:p>
          <a:p>
            <a:pPr marL="114300" lvl="1" indent="-114300" algn="l" defTabSz="622300">
              <a:lnSpc>
                <a:spcPct val="90000"/>
              </a:lnSpc>
              <a:spcBef>
                <a:spcPct val="0"/>
              </a:spcBef>
              <a:spcAft>
                <a:spcPct val="15000"/>
              </a:spcAft>
              <a:buChar char="•"/>
            </a:pPr>
            <a:r>
              <a:rPr lang="en-GB" sz="1600" noProof="0" dirty="0">
                <a:solidFill>
                  <a:schemeClr val="accent2"/>
                </a:solidFill>
                <a:latin typeface="Arial" panose="020B0604020202020204" pitchFamily="34" charset="0"/>
                <a:cs typeface="Arial" panose="020B0604020202020204" pitchFamily="34" charset="0"/>
              </a:rPr>
              <a:t>Other patient organisations</a:t>
            </a:r>
          </a:p>
          <a:p>
            <a:pPr marL="114300" lvl="1" indent="-114300" algn="l" defTabSz="622300">
              <a:lnSpc>
                <a:spcPct val="90000"/>
              </a:lnSpc>
              <a:spcBef>
                <a:spcPct val="0"/>
              </a:spcBef>
              <a:spcAft>
                <a:spcPct val="15000"/>
              </a:spcAft>
              <a:buChar char="•"/>
            </a:pPr>
            <a:r>
              <a:rPr lang="en-GB" sz="1600" kern="1200" noProof="0" dirty="0">
                <a:solidFill>
                  <a:schemeClr val="accent2"/>
                </a:solidFill>
                <a:latin typeface="Arial" panose="020B0604020202020204" pitchFamily="34" charset="0"/>
                <a:cs typeface="Arial" panose="020B0604020202020204" pitchFamily="34" charset="0"/>
              </a:rPr>
              <a:t>Famil</a:t>
            </a:r>
            <a:r>
              <a:rPr lang="en-GB" sz="1600" noProof="0" dirty="0">
                <a:solidFill>
                  <a:schemeClr val="accent2"/>
                </a:solidFill>
                <a:latin typeface="Arial" panose="020B0604020202020204" pitchFamily="34" charset="0"/>
                <a:cs typeface="Arial" panose="020B0604020202020204" pitchFamily="34" charset="0"/>
              </a:rPr>
              <a:t>y and friends</a:t>
            </a:r>
          </a:p>
          <a:p>
            <a:pPr marL="114300" lvl="1" indent="-114300" algn="l" defTabSz="622300">
              <a:lnSpc>
                <a:spcPct val="90000"/>
              </a:lnSpc>
              <a:spcBef>
                <a:spcPct val="0"/>
              </a:spcBef>
              <a:spcAft>
                <a:spcPct val="15000"/>
              </a:spcAft>
              <a:buChar char="•"/>
            </a:pPr>
            <a:r>
              <a:rPr lang="en-GB" sz="1600" noProof="0" dirty="0">
                <a:solidFill>
                  <a:schemeClr val="accent2"/>
                </a:solidFill>
                <a:latin typeface="Arial" panose="020B0604020202020204" pitchFamily="34" charset="0"/>
                <a:cs typeface="Arial" panose="020B0604020202020204" pitchFamily="34" charset="0"/>
              </a:rPr>
              <a:t>Other </a:t>
            </a:r>
            <a:r>
              <a:rPr lang="en-GB" sz="1600" noProof="0" dirty="0" err="1">
                <a:solidFill>
                  <a:schemeClr val="accent2"/>
                </a:solidFill>
                <a:latin typeface="Arial" panose="020B0604020202020204" pitchFamily="34" charset="0"/>
                <a:cs typeface="Arial" panose="020B0604020202020204" pitchFamily="34" charset="0"/>
              </a:rPr>
              <a:t>stakeholde</a:t>
            </a:r>
            <a:r>
              <a:rPr lang="en-GB" sz="1600" dirty="0" err="1">
                <a:solidFill>
                  <a:schemeClr val="accent2"/>
                </a:solidFill>
                <a:latin typeface="Arial" panose="020B0604020202020204" pitchFamily="34" charset="0"/>
                <a:cs typeface="Arial" panose="020B0604020202020204" pitchFamily="34" charset="0"/>
              </a:rPr>
              <a:t>rs</a:t>
            </a:r>
            <a:endParaRPr lang="en-GB" sz="1600" noProof="0" dirty="0">
              <a:solidFill>
                <a:schemeClr val="accent2"/>
              </a:solidFill>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600" kern="1200" noProof="0" dirty="0">
                <a:solidFill>
                  <a:schemeClr val="accent2"/>
                </a:solidFill>
                <a:latin typeface="Arial" panose="020B0604020202020204" pitchFamily="34" charset="0"/>
                <a:cs typeface="Arial" panose="020B0604020202020204" pitchFamily="34" charset="0"/>
              </a:rPr>
              <a:t>A network</a:t>
            </a:r>
            <a:endParaRPr lang="en-GB" sz="1600" kern="1200" noProof="0" dirty="0">
              <a:solidFill>
                <a:schemeClr val="accent2"/>
              </a:solidFill>
            </a:endParaRPr>
          </a:p>
        </p:txBody>
      </p:sp>
      <p:sp>
        <p:nvSpPr>
          <p:cNvPr id="20" name="ZoneTexte 19">
            <a:extLst>
              <a:ext uri="{FF2B5EF4-FFF2-40B4-BE49-F238E27FC236}">
                <a16:creationId xmlns:a16="http://schemas.microsoft.com/office/drawing/2014/main" id="{D44EA9AA-C9ED-17E2-0C75-9F5228C48064}"/>
              </a:ext>
            </a:extLst>
          </p:cNvPr>
          <p:cNvSpPr txBox="1"/>
          <p:nvPr/>
        </p:nvSpPr>
        <p:spPr>
          <a:xfrm>
            <a:off x="9644212" y="5103158"/>
            <a:ext cx="996811" cy="369332"/>
          </a:xfrm>
          <a:prstGeom prst="rect">
            <a:avLst/>
          </a:prstGeom>
          <a:noFill/>
        </p:spPr>
        <p:txBody>
          <a:bodyPr wrap="none" rtlCol="0">
            <a:spAutoFit/>
          </a:bodyPr>
          <a:lstStyle/>
          <a:p>
            <a:r>
              <a:rPr lang="en-GB" b="1" dirty="0">
                <a:solidFill>
                  <a:srgbClr val="0072AE"/>
                </a:solidFill>
                <a:latin typeface="Arial" panose="020B0604020202020204" pitchFamily="34" charset="0"/>
                <a:cs typeface="Arial" panose="020B0604020202020204" pitchFamily="34" charset="0"/>
              </a:rPr>
              <a:t>A voice</a:t>
            </a:r>
          </a:p>
        </p:txBody>
      </p:sp>
      <p:sp>
        <p:nvSpPr>
          <p:cNvPr id="21" name="ZoneTexte 20">
            <a:extLst>
              <a:ext uri="{FF2B5EF4-FFF2-40B4-BE49-F238E27FC236}">
                <a16:creationId xmlns:a16="http://schemas.microsoft.com/office/drawing/2014/main" id="{5C6C8928-5354-62A5-EAD7-3B78E7C67EFB}"/>
              </a:ext>
            </a:extLst>
          </p:cNvPr>
          <p:cNvSpPr txBox="1"/>
          <p:nvPr/>
        </p:nvSpPr>
        <p:spPr>
          <a:xfrm>
            <a:off x="9342848" y="3574319"/>
            <a:ext cx="1599540" cy="369332"/>
          </a:xfrm>
          <a:prstGeom prst="rect">
            <a:avLst/>
          </a:prstGeom>
          <a:noFill/>
        </p:spPr>
        <p:txBody>
          <a:bodyPr wrap="none" rtlCol="0">
            <a:spAutoFit/>
          </a:bodyPr>
          <a:lstStyle/>
          <a:p>
            <a:r>
              <a:rPr lang="en-GB" b="1" dirty="0">
                <a:solidFill>
                  <a:srgbClr val="0072AE"/>
                </a:solidFill>
                <a:latin typeface="Arial" panose="020B0604020202020204" pitchFamily="34" charset="0"/>
                <a:cs typeface="Arial" panose="020B0604020202020204" pitchFamily="34" charset="0"/>
              </a:rPr>
              <a:t>A knowledge</a:t>
            </a:r>
          </a:p>
        </p:txBody>
      </p:sp>
      <p:sp>
        <p:nvSpPr>
          <p:cNvPr id="22" name="ZoneTexte 21">
            <a:extLst>
              <a:ext uri="{FF2B5EF4-FFF2-40B4-BE49-F238E27FC236}">
                <a16:creationId xmlns:a16="http://schemas.microsoft.com/office/drawing/2014/main" id="{6326A0A0-040F-18E3-EE18-2CD036BE4550}"/>
              </a:ext>
            </a:extLst>
          </p:cNvPr>
          <p:cNvSpPr txBox="1"/>
          <p:nvPr/>
        </p:nvSpPr>
        <p:spPr>
          <a:xfrm>
            <a:off x="9367278" y="2045480"/>
            <a:ext cx="1599540" cy="369332"/>
          </a:xfrm>
          <a:prstGeom prst="rect">
            <a:avLst/>
          </a:prstGeom>
          <a:noFill/>
        </p:spPr>
        <p:txBody>
          <a:bodyPr wrap="none" rtlCol="0">
            <a:spAutoFit/>
          </a:bodyPr>
          <a:lstStyle/>
          <a:p>
            <a:r>
              <a:rPr lang="en-GB" b="1" dirty="0">
                <a:solidFill>
                  <a:srgbClr val="0072AE"/>
                </a:solidFill>
                <a:latin typeface="Arial" panose="020B0604020202020204" pitchFamily="34" charset="0"/>
                <a:cs typeface="Arial" panose="020B0604020202020204" pitchFamily="34" charset="0"/>
              </a:rPr>
              <a:t>A legitimacy </a:t>
            </a:r>
          </a:p>
        </p:txBody>
      </p:sp>
      <p:sp>
        <p:nvSpPr>
          <p:cNvPr id="25" name="ZoneTexte 24">
            <a:extLst>
              <a:ext uri="{FF2B5EF4-FFF2-40B4-BE49-F238E27FC236}">
                <a16:creationId xmlns:a16="http://schemas.microsoft.com/office/drawing/2014/main" id="{C0FF089B-8573-7676-48DA-CF45E56D4762}"/>
              </a:ext>
            </a:extLst>
          </p:cNvPr>
          <p:cNvSpPr txBox="1"/>
          <p:nvPr/>
        </p:nvSpPr>
        <p:spPr>
          <a:xfrm>
            <a:off x="518887" y="3614854"/>
            <a:ext cx="2132205" cy="830997"/>
          </a:xfrm>
          <a:prstGeom prst="rect">
            <a:avLst/>
          </a:prstGeom>
          <a:solidFill>
            <a:srgbClr val="0072AE"/>
          </a:solidFill>
        </p:spPr>
        <p:txBody>
          <a:bodyPr wrap="square" rtlCol="0">
            <a:spAutoFit/>
          </a:bodyPr>
          <a:lstStyle/>
          <a:p>
            <a:pPr algn="ctr"/>
            <a:r>
              <a:rPr lang="en-GB" sz="2400" b="1" dirty="0">
                <a:solidFill>
                  <a:schemeClr val="bg1"/>
                </a:solidFill>
              </a:rPr>
              <a:t>3 main assets</a:t>
            </a:r>
          </a:p>
        </p:txBody>
      </p:sp>
    </p:spTree>
    <p:extLst>
      <p:ext uri="{BB962C8B-B14F-4D97-AF65-F5344CB8AC3E}">
        <p14:creationId xmlns:p14="http://schemas.microsoft.com/office/powerpoint/2010/main" val="3007916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P spid="13" grpId="0"/>
      <p:bldP spid="14" grpId="0" animBg="1"/>
      <p:bldP spid="15" grpId="0" animBg="1"/>
      <p:bldP spid="17" grpId="0" animBg="1"/>
      <p:bldP spid="18" grpId="0"/>
      <p:bldP spid="19" grpId="0"/>
      <p:bldP spid="20" grpId="0"/>
      <p:bldP spid="21" grpId="0"/>
      <p:bldP spid="22" grpId="0"/>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2969D-3801-D5BC-B01C-596216F4B6FF}"/>
            </a:ext>
          </a:extLst>
        </p:cNvPr>
        <p:cNvGrpSpPr/>
        <p:nvPr/>
      </p:nvGrpSpPr>
      <p:grpSpPr>
        <a:xfrm>
          <a:off x="0" y="0"/>
          <a:ext cx="0" cy="0"/>
          <a:chOff x="0" y="0"/>
          <a:chExt cx="0" cy="0"/>
        </a:xfrm>
      </p:grpSpPr>
      <p:pic>
        <p:nvPicPr>
          <p:cNvPr id="29" name="Image 28">
            <a:extLst>
              <a:ext uri="{FF2B5EF4-FFF2-40B4-BE49-F238E27FC236}">
                <a16:creationId xmlns:a16="http://schemas.microsoft.com/office/drawing/2014/main" id="{0062C444-071D-8982-8291-5C71B43C9E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658" y="1133194"/>
            <a:ext cx="6160946" cy="5753959"/>
          </a:xfrm>
          <a:prstGeom prst="rect">
            <a:avLst/>
          </a:prstGeom>
        </p:spPr>
      </p:pic>
      <p:sp>
        <p:nvSpPr>
          <p:cNvPr id="12" name="Forme libre 11">
            <a:extLst>
              <a:ext uri="{FF2B5EF4-FFF2-40B4-BE49-F238E27FC236}">
                <a16:creationId xmlns:a16="http://schemas.microsoft.com/office/drawing/2014/main" id="{F6B190DD-96A6-B10E-817D-A69CBF6E846A}"/>
              </a:ext>
            </a:extLst>
          </p:cNvPr>
          <p:cNvSpPr/>
          <p:nvPr/>
        </p:nvSpPr>
        <p:spPr>
          <a:xfrm>
            <a:off x="4484566" y="2046532"/>
            <a:ext cx="2043131" cy="863888"/>
          </a:xfrm>
          <a:custGeom>
            <a:avLst/>
            <a:gdLst>
              <a:gd name="connsiteX0" fmla="*/ 0 w 1889388"/>
              <a:gd name="connsiteY0" fmla="*/ 431944 h 863888"/>
              <a:gd name="connsiteX1" fmla="*/ 944694 w 1889388"/>
              <a:gd name="connsiteY1" fmla="*/ 0 h 863888"/>
              <a:gd name="connsiteX2" fmla="*/ 1889388 w 1889388"/>
              <a:gd name="connsiteY2" fmla="*/ 431944 h 863888"/>
              <a:gd name="connsiteX3" fmla="*/ 944694 w 1889388"/>
              <a:gd name="connsiteY3" fmla="*/ 863888 h 863888"/>
              <a:gd name="connsiteX4" fmla="*/ 0 w 1889388"/>
              <a:gd name="connsiteY4" fmla="*/ 431944 h 863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9388" h="863888">
                <a:moveTo>
                  <a:pt x="0" y="431944"/>
                </a:moveTo>
                <a:cubicBezTo>
                  <a:pt x="0" y="193388"/>
                  <a:pt x="422954" y="0"/>
                  <a:pt x="944694" y="0"/>
                </a:cubicBezTo>
                <a:cubicBezTo>
                  <a:pt x="1466434" y="0"/>
                  <a:pt x="1889388" y="193388"/>
                  <a:pt x="1889388" y="431944"/>
                </a:cubicBezTo>
                <a:cubicBezTo>
                  <a:pt x="1889388" y="670500"/>
                  <a:pt x="1466434" y="863888"/>
                  <a:pt x="944694" y="863888"/>
                </a:cubicBezTo>
                <a:cubicBezTo>
                  <a:pt x="422954" y="863888"/>
                  <a:pt x="0" y="670500"/>
                  <a:pt x="0" y="431944"/>
                </a:cubicBezTo>
                <a:close/>
              </a:path>
            </a:pathLst>
          </a:custGeom>
          <a:solidFill>
            <a:srgbClr val="0072AE"/>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88124" tIns="137943" rIns="288124" bIns="137943" numCol="1" spcCol="1270" anchor="ctr" anchorCtr="0">
            <a:noAutofit/>
          </a:bodyPr>
          <a:lstStyle/>
          <a:p>
            <a:pPr marL="0" lvl="0" indent="0" algn="ctr" defTabSz="800100">
              <a:lnSpc>
                <a:spcPct val="90000"/>
              </a:lnSpc>
              <a:spcBef>
                <a:spcPct val="0"/>
              </a:spcBef>
              <a:spcAft>
                <a:spcPct val="35000"/>
              </a:spcAft>
              <a:buNone/>
            </a:pPr>
            <a:r>
              <a:rPr lang="en-GB" sz="1800" kern="1200" noProof="0" dirty="0">
                <a:solidFill>
                  <a:schemeClr val="bg1"/>
                </a:solidFill>
                <a:latin typeface="Arial" panose="020B0604020202020204" pitchFamily="34" charset="0"/>
                <a:cs typeface="Arial" panose="020B0604020202020204" pitchFamily="34" charset="0"/>
              </a:rPr>
              <a:t>Information</a:t>
            </a:r>
            <a:br>
              <a:rPr lang="en-GB" sz="1800" kern="1200" noProof="0" dirty="0">
                <a:solidFill>
                  <a:schemeClr val="bg1"/>
                </a:solidFill>
                <a:latin typeface="Arial" panose="020B0604020202020204" pitchFamily="34" charset="0"/>
                <a:cs typeface="Arial" panose="020B0604020202020204" pitchFamily="34" charset="0"/>
              </a:rPr>
            </a:br>
            <a:r>
              <a:rPr lang="en-GB" sz="1800" kern="1200" noProof="0" dirty="0">
                <a:solidFill>
                  <a:schemeClr val="bg1"/>
                </a:solidFill>
                <a:latin typeface="Arial" panose="020B0604020202020204" pitchFamily="34" charset="0"/>
                <a:cs typeface="Arial" panose="020B0604020202020204" pitchFamily="34" charset="0"/>
              </a:rPr>
              <a:t>Education</a:t>
            </a:r>
          </a:p>
        </p:txBody>
      </p:sp>
      <p:sp>
        <p:nvSpPr>
          <p:cNvPr id="15" name="Forme libre 14">
            <a:extLst>
              <a:ext uri="{FF2B5EF4-FFF2-40B4-BE49-F238E27FC236}">
                <a16:creationId xmlns:a16="http://schemas.microsoft.com/office/drawing/2014/main" id="{A810DA1D-5747-C19F-3CDE-456D2AB50AF6}"/>
              </a:ext>
            </a:extLst>
          </p:cNvPr>
          <p:cNvSpPr/>
          <p:nvPr/>
        </p:nvSpPr>
        <p:spPr>
          <a:xfrm>
            <a:off x="4463573" y="4742052"/>
            <a:ext cx="2064124" cy="863888"/>
          </a:xfrm>
          <a:custGeom>
            <a:avLst/>
            <a:gdLst>
              <a:gd name="connsiteX0" fmla="*/ 0 w 1908718"/>
              <a:gd name="connsiteY0" fmla="*/ 502230 h 1004460"/>
              <a:gd name="connsiteX1" fmla="*/ 954359 w 1908718"/>
              <a:gd name="connsiteY1" fmla="*/ 0 h 1004460"/>
              <a:gd name="connsiteX2" fmla="*/ 1908718 w 1908718"/>
              <a:gd name="connsiteY2" fmla="*/ 502230 h 1004460"/>
              <a:gd name="connsiteX3" fmla="*/ 954359 w 1908718"/>
              <a:gd name="connsiteY3" fmla="*/ 1004460 h 1004460"/>
              <a:gd name="connsiteX4" fmla="*/ 0 w 1908718"/>
              <a:gd name="connsiteY4" fmla="*/ 502230 h 1004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718" h="1004460">
                <a:moveTo>
                  <a:pt x="0" y="502230"/>
                </a:moveTo>
                <a:cubicBezTo>
                  <a:pt x="0" y="224856"/>
                  <a:pt x="427281" y="0"/>
                  <a:pt x="954359" y="0"/>
                </a:cubicBezTo>
                <a:cubicBezTo>
                  <a:pt x="1481437" y="0"/>
                  <a:pt x="1908718" y="224856"/>
                  <a:pt x="1908718" y="502230"/>
                </a:cubicBezTo>
                <a:cubicBezTo>
                  <a:pt x="1908718" y="779604"/>
                  <a:pt x="1481437" y="1004460"/>
                  <a:pt x="954359" y="1004460"/>
                </a:cubicBezTo>
                <a:cubicBezTo>
                  <a:pt x="427281" y="1004460"/>
                  <a:pt x="0" y="779604"/>
                  <a:pt x="0" y="502230"/>
                </a:cubicBezTo>
                <a:close/>
              </a:path>
            </a:pathLst>
          </a:custGeom>
          <a:solidFill>
            <a:srgbClr val="0072AE"/>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0955" tIns="158530" rIns="290955" bIns="158530" numCol="1" spcCol="1270" anchor="ctr" anchorCtr="0">
            <a:noAutofit/>
          </a:bodyPr>
          <a:lstStyle/>
          <a:p>
            <a:pPr marL="0" lvl="0" indent="0" algn="ctr" defTabSz="800100">
              <a:lnSpc>
                <a:spcPct val="90000"/>
              </a:lnSpc>
              <a:spcBef>
                <a:spcPct val="0"/>
              </a:spcBef>
              <a:spcAft>
                <a:spcPct val="35000"/>
              </a:spcAft>
              <a:buNone/>
            </a:pPr>
            <a:r>
              <a:rPr lang="fr-FR" sz="1800" kern="1200" dirty="0" err="1">
                <a:solidFill>
                  <a:schemeClr val="bg1"/>
                </a:solidFill>
                <a:latin typeface="Arial" panose="020B0604020202020204" pitchFamily="34" charset="0"/>
                <a:cs typeface="Arial" panose="020B0604020202020204" pitchFamily="34" charset="0"/>
              </a:rPr>
              <a:t>Research</a:t>
            </a:r>
            <a:endParaRPr lang="fr-FR" sz="1800" kern="1200" dirty="0">
              <a:solidFill>
                <a:schemeClr val="bg1"/>
              </a:solidFill>
              <a:latin typeface="Arial" panose="020B0604020202020204" pitchFamily="34" charset="0"/>
              <a:cs typeface="Arial" panose="020B0604020202020204" pitchFamily="34" charset="0"/>
            </a:endParaRPr>
          </a:p>
        </p:txBody>
      </p:sp>
      <p:sp>
        <p:nvSpPr>
          <p:cNvPr id="3" name="Titre 2">
            <a:extLst>
              <a:ext uri="{FF2B5EF4-FFF2-40B4-BE49-F238E27FC236}">
                <a16:creationId xmlns:a16="http://schemas.microsoft.com/office/drawing/2014/main" id="{C4FDC7F1-987B-266C-4DA9-D800AF416A84}"/>
              </a:ext>
            </a:extLst>
          </p:cNvPr>
          <p:cNvSpPr>
            <a:spLocks noGrp="1"/>
          </p:cNvSpPr>
          <p:nvPr>
            <p:ph type="ctrTitle" idx="4294967295"/>
          </p:nvPr>
        </p:nvSpPr>
        <p:spPr>
          <a:xfrm>
            <a:off x="513556" y="-465488"/>
            <a:ext cx="11164888" cy="2179192"/>
          </a:xfrm>
        </p:spPr>
        <p:txBody>
          <a:bodyPr>
            <a:noAutofit/>
          </a:bodyPr>
          <a:lstStyle/>
          <a:p>
            <a:r>
              <a:rPr lang="en-GB" sz="3000" dirty="0">
                <a:solidFill>
                  <a:schemeClr val="bg1"/>
                </a:solidFill>
              </a:rPr>
              <a:t>Patient representatives and physicians: a team, common goals</a:t>
            </a:r>
          </a:p>
        </p:txBody>
      </p:sp>
      <p:sp>
        <p:nvSpPr>
          <p:cNvPr id="17" name="Forme libre 16">
            <a:extLst>
              <a:ext uri="{FF2B5EF4-FFF2-40B4-BE49-F238E27FC236}">
                <a16:creationId xmlns:a16="http://schemas.microsoft.com/office/drawing/2014/main" id="{208398E9-1CC1-2F49-6FD6-56BC3E56C202}"/>
              </a:ext>
            </a:extLst>
          </p:cNvPr>
          <p:cNvSpPr/>
          <p:nvPr/>
        </p:nvSpPr>
        <p:spPr>
          <a:xfrm>
            <a:off x="2049298" y="3746485"/>
            <a:ext cx="922974" cy="131252"/>
          </a:xfrm>
          <a:custGeom>
            <a:avLst/>
            <a:gdLst/>
            <a:ahLst/>
            <a:cxnLst/>
            <a:rect l="0" t="0" r="0" b="0"/>
            <a:pathLst>
              <a:path>
                <a:moveTo>
                  <a:pt x="0" y="32431"/>
                </a:moveTo>
                <a:lnTo>
                  <a:pt x="1247623" y="32431"/>
                </a:lnTo>
              </a:path>
            </a:pathLst>
          </a:custGeom>
          <a:noFill/>
          <a:ln>
            <a:solidFill>
              <a:srgbClr val="0072AE"/>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25" name="ZoneTexte 24">
            <a:extLst>
              <a:ext uri="{FF2B5EF4-FFF2-40B4-BE49-F238E27FC236}">
                <a16:creationId xmlns:a16="http://schemas.microsoft.com/office/drawing/2014/main" id="{EF993499-482A-F6F8-81D8-C736364A474E}"/>
              </a:ext>
            </a:extLst>
          </p:cNvPr>
          <p:cNvSpPr txBox="1"/>
          <p:nvPr/>
        </p:nvSpPr>
        <p:spPr>
          <a:xfrm>
            <a:off x="1480253" y="3367254"/>
            <a:ext cx="2018975" cy="830997"/>
          </a:xfrm>
          <a:prstGeom prst="rect">
            <a:avLst/>
          </a:prstGeom>
          <a:solidFill>
            <a:srgbClr val="0072AE"/>
          </a:solidFill>
        </p:spPr>
        <p:txBody>
          <a:bodyPr wrap="square" rtlCol="0">
            <a:spAutoFit/>
          </a:bodyPr>
          <a:lstStyle/>
          <a:p>
            <a:r>
              <a:rPr lang="en-GB" sz="2400" b="1" dirty="0">
                <a:solidFill>
                  <a:schemeClr val="bg1"/>
                </a:solidFill>
              </a:rPr>
              <a:t>Cooperation is key</a:t>
            </a:r>
          </a:p>
        </p:txBody>
      </p:sp>
      <p:sp>
        <p:nvSpPr>
          <p:cNvPr id="5" name="ZoneTexte 4">
            <a:extLst>
              <a:ext uri="{FF2B5EF4-FFF2-40B4-BE49-F238E27FC236}">
                <a16:creationId xmlns:a16="http://schemas.microsoft.com/office/drawing/2014/main" id="{0A8CDC9C-7F50-80F9-5017-4586F63C3341}"/>
              </a:ext>
            </a:extLst>
          </p:cNvPr>
          <p:cNvSpPr txBox="1"/>
          <p:nvPr/>
        </p:nvSpPr>
        <p:spPr>
          <a:xfrm>
            <a:off x="10000564" y="3337929"/>
            <a:ext cx="2066546" cy="830997"/>
          </a:xfrm>
          <a:prstGeom prst="rect">
            <a:avLst/>
          </a:prstGeom>
          <a:solidFill>
            <a:srgbClr val="0072AE"/>
          </a:solidFill>
        </p:spPr>
        <p:txBody>
          <a:bodyPr wrap="square" rtlCol="0">
            <a:spAutoFit/>
          </a:bodyPr>
          <a:lstStyle/>
          <a:p>
            <a:r>
              <a:rPr lang="en-GB" sz="2400" b="1" dirty="0">
                <a:solidFill>
                  <a:schemeClr val="bg1"/>
                </a:solidFill>
              </a:rPr>
              <a:t>Patient centredness</a:t>
            </a:r>
          </a:p>
        </p:txBody>
      </p:sp>
      <p:sp>
        <p:nvSpPr>
          <p:cNvPr id="13" name="Forme libre 12">
            <a:extLst>
              <a:ext uri="{FF2B5EF4-FFF2-40B4-BE49-F238E27FC236}">
                <a16:creationId xmlns:a16="http://schemas.microsoft.com/office/drawing/2014/main" id="{8341EE67-BC41-710C-9CB0-A6F87A26B747}"/>
              </a:ext>
            </a:extLst>
          </p:cNvPr>
          <p:cNvSpPr/>
          <p:nvPr/>
        </p:nvSpPr>
        <p:spPr>
          <a:xfrm>
            <a:off x="7073279" y="2045076"/>
            <a:ext cx="2735635" cy="863888"/>
          </a:xfrm>
          <a:custGeom>
            <a:avLst/>
            <a:gdLst>
              <a:gd name="connsiteX0" fmla="*/ 0 w 1889388"/>
              <a:gd name="connsiteY0" fmla="*/ 431944 h 863888"/>
              <a:gd name="connsiteX1" fmla="*/ 944694 w 1889388"/>
              <a:gd name="connsiteY1" fmla="*/ 0 h 863888"/>
              <a:gd name="connsiteX2" fmla="*/ 1889388 w 1889388"/>
              <a:gd name="connsiteY2" fmla="*/ 431944 h 863888"/>
              <a:gd name="connsiteX3" fmla="*/ 944694 w 1889388"/>
              <a:gd name="connsiteY3" fmla="*/ 863888 h 863888"/>
              <a:gd name="connsiteX4" fmla="*/ 0 w 1889388"/>
              <a:gd name="connsiteY4" fmla="*/ 431944 h 863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9388" h="863888">
                <a:moveTo>
                  <a:pt x="0" y="431944"/>
                </a:moveTo>
                <a:cubicBezTo>
                  <a:pt x="0" y="193388"/>
                  <a:pt x="422954" y="0"/>
                  <a:pt x="944694" y="0"/>
                </a:cubicBezTo>
                <a:cubicBezTo>
                  <a:pt x="1466434" y="0"/>
                  <a:pt x="1889388" y="193388"/>
                  <a:pt x="1889388" y="431944"/>
                </a:cubicBezTo>
                <a:cubicBezTo>
                  <a:pt x="1889388" y="670500"/>
                  <a:pt x="1466434" y="863888"/>
                  <a:pt x="944694" y="863888"/>
                </a:cubicBezTo>
                <a:cubicBezTo>
                  <a:pt x="422954" y="863888"/>
                  <a:pt x="0" y="670500"/>
                  <a:pt x="0" y="431944"/>
                </a:cubicBezTo>
                <a:close/>
              </a:path>
            </a:pathLst>
          </a:cu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88124" tIns="137943" rIns="288124" bIns="137943" numCol="1" spcCol="1270" anchor="ctr" anchorCtr="0">
            <a:noAutofit/>
          </a:bodyPr>
          <a:lstStyle/>
          <a:p>
            <a:pPr marL="0" lvl="0" indent="0" algn="ctr" defTabSz="800100">
              <a:lnSpc>
                <a:spcPct val="90000"/>
              </a:lnSpc>
              <a:spcBef>
                <a:spcPct val="0"/>
              </a:spcBef>
              <a:spcAft>
                <a:spcPct val="35000"/>
              </a:spcAft>
              <a:buNone/>
            </a:pPr>
            <a:r>
              <a:rPr lang="en-GB" sz="1600" kern="1200" noProof="0" dirty="0">
                <a:solidFill>
                  <a:schemeClr val="bg1"/>
                </a:solidFill>
                <a:latin typeface="Arial" panose="020B0604020202020204" pitchFamily="34" charset="0"/>
                <a:cs typeface="Arial" panose="020B0604020202020204" pitchFamily="34" charset="0"/>
              </a:rPr>
              <a:t>Early diagnosis</a:t>
            </a:r>
            <a:br>
              <a:rPr lang="en-GB" sz="1600" kern="1200" noProof="0" dirty="0">
                <a:solidFill>
                  <a:schemeClr val="bg1"/>
                </a:solidFill>
                <a:latin typeface="Arial" panose="020B0604020202020204" pitchFamily="34" charset="0"/>
                <a:cs typeface="Arial" panose="020B0604020202020204" pitchFamily="34" charset="0"/>
              </a:rPr>
            </a:br>
            <a:r>
              <a:rPr lang="en-GB" sz="1600" kern="1200" noProof="0" dirty="0">
                <a:solidFill>
                  <a:schemeClr val="bg1"/>
                </a:solidFill>
                <a:latin typeface="Arial" panose="020B0604020202020204" pitchFamily="34" charset="0"/>
                <a:cs typeface="Arial" panose="020B0604020202020204" pitchFamily="34" charset="0"/>
              </a:rPr>
              <a:t>personalised treatment &amp; follow-up</a:t>
            </a:r>
          </a:p>
        </p:txBody>
      </p:sp>
      <p:sp>
        <p:nvSpPr>
          <p:cNvPr id="18" name="Forme libre 17">
            <a:extLst>
              <a:ext uri="{FF2B5EF4-FFF2-40B4-BE49-F238E27FC236}">
                <a16:creationId xmlns:a16="http://schemas.microsoft.com/office/drawing/2014/main" id="{47C0386C-A72A-A4FA-0AEA-AE3D8A6FB758}"/>
              </a:ext>
            </a:extLst>
          </p:cNvPr>
          <p:cNvSpPr/>
          <p:nvPr/>
        </p:nvSpPr>
        <p:spPr>
          <a:xfrm>
            <a:off x="7085065" y="4760695"/>
            <a:ext cx="2735634" cy="863888"/>
          </a:xfrm>
          <a:custGeom>
            <a:avLst/>
            <a:gdLst>
              <a:gd name="connsiteX0" fmla="*/ 0 w 1889388"/>
              <a:gd name="connsiteY0" fmla="*/ 431944 h 863888"/>
              <a:gd name="connsiteX1" fmla="*/ 944694 w 1889388"/>
              <a:gd name="connsiteY1" fmla="*/ 0 h 863888"/>
              <a:gd name="connsiteX2" fmla="*/ 1889388 w 1889388"/>
              <a:gd name="connsiteY2" fmla="*/ 431944 h 863888"/>
              <a:gd name="connsiteX3" fmla="*/ 944694 w 1889388"/>
              <a:gd name="connsiteY3" fmla="*/ 863888 h 863888"/>
              <a:gd name="connsiteX4" fmla="*/ 0 w 1889388"/>
              <a:gd name="connsiteY4" fmla="*/ 431944 h 863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9388" h="863888">
                <a:moveTo>
                  <a:pt x="0" y="431944"/>
                </a:moveTo>
                <a:cubicBezTo>
                  <a:pt x="0" y="193388"/>
                  <a:pt x="422954" y="0"/>
                  <a:pt x="944694" y="0"/>
                </a:cubicBezTo>
                <a:cubicBezTo>
                  <a:pt x="1466434" y="0"/>
                  <a:pt x="1889388" y="193388"/>
                  <a:pt x="1889388" y="431944"/>
                </a:cubicBezTo>
                <a:cubicBezTo>
                  <a:pt x="1889388" y="670500"/>
                  <a:pt x="1466434" y="863888"/>
                  <a:pt x="944694" y="863888"/>
                </a:cubicBezTo>
                <a:cubicBezTo>
                  <a:pt x="422954" y="863888"/>
                  <a:pt x="0" y="670500"/>
                  <a:pt x="0" y="431944"/>
                </a:cubicBezTo>
                <a:close/>
              </a:path>
            </a:pathLst>
          </a:cu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88124" tIns="137943" rIns="288124" bIns="137943" numCol="1" spcCol="1270" anchor="ctr" anchorCtr="0">
            <a:noAutofit/>
          </a:bodyPr>
          <a:lstStyle/>
          <a:p>
            <a:pPr lvl="0" algn="ctr" defTabSz="800100">
              <a:lnSpc>
                <a:spcPct val="90000"/>
              </a:lnSpc>
              <a:spcBef>
                <a:spcPct val="0"/>
              </a:spcBef>
              <a:spcAft>
                <a:spcPct val="35000"/>
              </a:spcAft>
            </a:pPr>
            <a:r>
              <a:rPr lang="en-GB" dirty="0">
                <a:solidFill>
                  <a:schemeClr val="bg1"/>
                </a:solidFill>
                <a:latin typeface="Arial" panose="020B0604020202020204" pitchFamily="34" charset="0"/>
                <a:cs typeface="Arial" panose="020B0604020202020204" pitchFamily="34" charset="0"/>
              </a:rPr>
              <a:t>Patient centred research</a:t>
            </a:r>
          </a:p>
        </p:txBody>
      </p:sp>
      <p:sp>
        <p:nvSpPr>
          <p:cNvPr id="19" name="Forme libre 18">
            <a:extLst>
              <a:ext uri="{FF2B5EF4-FFF2-40B4-BE49-F238E27FC236}">
                <a16:creationId xmlns:a16="http://schemas.microsoft.com/office/drawing/2014/main" id="{79AD2023-9217-33FE-DEFE-6974311C316E}"/>
              </a:ext>
            </a:extLst>
          </p:cNvPr>
          <p:cNvSpPr/>
          <p:nvPr/>
        </p:nvSpPr>
        <p:spPr>
          <a:xfrm>
            <a:off x="7073279" y="3337929"/>
            <a:ext cx="2735635" cy="863888"/>
          </a:xfrm>
          <a:custGeom>
            <a:avLst/>
            <a:gdLst>
              <a:gd name="connsiteX0" fmla="*/ 0 w 1889388"/>
              <a:gd name="connsiteY0" fmla="*/ 431944 h 863888"/>
              <a:gd name="connsiteX1" fmla="*/ 944694 w 1889388"/>
              <a:gd name="connsiteY1" fmla="*/ 0 h 863888"/>
              <a:gd name="connsiteX2" fmla="*/ 1889388 w 1889388"/>
              <a:gd name="connsiteY2" fmla="*/ 431944 h 863888"/>
              <a:gd name="connsiteX3" fmla="*/ 944694 w 1889388"/>
              <a:gd name="connsiteY3" fmla="*/ 863888 h 863888"/>
              <a:gd name="connsiteX4" fmla="*/ 0 w 1889388"/>
              <a:gd name="connsiteY4" fmla="*/ 431944 h 863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9388" h="863888">
                <a:moveTo>
                  <a:pt x="0" y="431944"/>
                </a:moveTo>
                <a:cubicBezTo>
                  <a:pt x="0" y="193388"/>
                  <a:pt x="422954" y="0"/>
                  <a:pt x="944694" y="0"/>
                </a:cubicBezTo>
                <a:cubicBezTo>
                  <a:pt x="1466434" y="0"/>
                  <a:pt x="1889388" y="193388"/>
                  <a:pt x="1889388" y="431944"/>
                </a:cubicBezTo>
                <a:cubicBezTo>
                  <a:pt x="1889388" y="670500"/>
                  <a:pt x="1466434" y="863888"/>
                  <a:pt x="944694" y="863888"/>
                </a:cubicBezTo>
                <a:cubicBezTo>
                  <a:pt x="422954" y="863888"/>
                  <a:pt x="0" y="670500"/>
                  <a:pt x="0" y="431944"/>
                </a:cubicBezTo>
                <a:close/>
              </a:path>
            </a:pathLst>
          </a:cu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88124" tIns="137943" rIns="288124" bIns="137943" numCol="1" spcCol="1270" anchor="ctr" anchorCtr="0">
            <a:noAutofit/>
          </a:bodyPr>
          <a:lstStyle/>
          <a:p>
            <a:pPr marL="0" lvl="0" indent="0" algn="ctr" defTabSz="800100">
              <a:lnSpc>
                <a:spcPct val="90000"/>
              </a:lnSpc>
              <a:spcBef>
                <a:spcPct val="0"/>
              </a:spcBef>
              <a:spcAft>
                <a:spcPct val="35000"/>
              </a:spcAft>
              <a:buNone/>
            </a:pPr>
            <a:r>
              <a:rPr lang="en-GB" dirty="0">
                <a:solidFill>
                  <a:schemeClr val="bg1"/>
                </a:solidFill>
                <a:latin typeface="Arial" panose="020B0604020202020204" pitchFamily="34" charset="0"/>
                <a:cs typeface="Arial" panose="020B0604020202020204" pitchFamily="34" charset="0"/>
              </a:rPr>
              <a:t>Patient centred health policies</a:t>
            </a:r>
            <a:endParaRPr lang="en-GB" sz="1800" kern="1200" noProof="0" dirty="0">
              <a:solidFill>
                <a:schemeClr val="bg1"/>
              </a:solidFill>
              <a:latin typeface="Arial" panose="020B0604020202020204" pitchFamily="34" charset="0"/>
              <a:cs typeface="Arial" panose="020B0604020202020204" pitchFamily="34" charset="0"/>
            </a:endParaRPr>
          </a:p>
        </p:txBody>
      </p:sp>
      <p:sp>
        <p:nvSpPr>
          <p:cNvPr id="21" name="Forme libre 20">
            <a:extLst>
              <a:ext uri="{FF2B5EF4-FFF2-40B4-BE49-F238E27FC236}">
                <a16:creationId xmlns:a16="http://schemas.microsoft.com/office/drawing/2014/main" id="{B76EDD45-6FF0-6542-2644-93CB96F6D235}"/>
              </a:ext>
            </a:extLst>
          </p:cNvPr>
          <p:cNvSpPr/>
          <p:nvPr/>
        </p:nvSpPr>
        <p:spPr>
          <a:xfrm>
            <a:off x="4468690" y="3377936"/>
            <a:ext cx="2066546" cy="863888"/>
          </a:xfrm>
          <a:custGeom>
            <a:avLst/>
            <a:gdLst>
              <a:gd name="connsiteX0" fmla="*/ 0 w 1946171"/>
              <a:gd name="connsiteY0" fmla="*/ 465586 h 931171"/>
              <a:gd name="connsiteX1" fmla="*/ 973086 w 1946171"/>
              <a:gd name="connsiteY1" fmla="*/ 0 h 931171"/>
              <a:gd name="connsiteX2" fmla="*/ 1946172 w 1946171"/>
              <a:gd name="connsiteY2" fmla="*/ 465586 h 931171"/>
              <a:gd name="connsiteX3" fmla="*/ 973086 w 1946171"/>
              <a:gd name="connsiteY3" fmla="*/ 931172 h 931171"/>
              <a:gd name="connsiteX4" fmla="*/ 0 w 1946171"/>
              <a:gd name="connsiteY4" fmla="*/ 465586 h 931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6171" h="931171">
                <a:moveTo>
                  <a:pt x="0" y="465586"/>
                </a:moveTo>
                <a:cubicBezTo>
                  <a:pt x="0" y="208450"/>
                  <a:pt x="435665" y="0"/>
                  <a:pt x="973086" y="0"/>
                </a:cubicBezTo>
                <a:cubicBezTo>
                  <a:pt x="1510507" y="0"/>
                  <a:pt x="1946172" y="208450"/>
                  <a:pt x="1946172" y="465586"/>
                </a:cubicBezTo>
                <a:cubicBezTo>
                  <a:pt x="1946172" y="722722"/>
                  <a:pt x="1510507" y="931172"/>
                  <a:pt x="973086" y="931172"/>
                </a:cubicBezTo>
                <a:cubicBezTo>
                  <a:pt x="435665" y="931172"/>
                  <a:pt x="0" y="722722"/>
                  <a:pt x="0" y="465586"/>
                </a:cubicBezTo>
                <a:close/>
              </a:path>
            </a:pathLst>
          </a:custGeom>
          <a:solidFill>
            <a:srgbClr val="0072AE"/>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440" tIns="147797" rIns="296440" bIns="147797" numCol="1" spcCol="1270" anchor="ctr" anchorCtr="0">
            <a:noAutofit/>
          </a:bodyPr>
          <a:lstStyle/>
          <a:p>
            <a:pPr marL="0" lvl="0" indent="0" algn="ctr" defTabSz="800100">
              <a:lnSpc>
                <a:spcPct val="90000"/>
              </a:lnSpc>
              <a:spcBef>
                <a:spcPct val="0"/>
              </a:spcBef>
              <a:spcAft>
                <a:spcPct val="35000"/>
              </a:spcAft>
              <a:buNone/>
            </a:pPr>
            <a:r>
              <a:rPr lang="fr-FR" sz="1800" kern="1200" dirty="0" err="1">
                <a:solidFill>
                  <a:schemeClr val="bg1"/>
                </a:solidFill>
                <a:latin typeface="Arial" panose="020B0604020202020204" pitchFamily="34" charset="0"/>
                <a:cs typeface="Arial" panose="020B0604020202020204" pitchFamily="34" charset="0"/>
              </a:rPr>
              <a:t>Advocacy</a:t>
            </a:r>
            <a:endParaRPr lang="fr-FR" sz="1800" kern="1200" dirty="0">
              <a:solidFill>
                <a:schemeClr val="bg1"/>
              </a:solidFill>
              <a:latin typeface="Arial" panose="020B0604020202020204" pitchFamily="34" charset="0"/>
              <a:cs typeface="Arial" panose="020B0604020202020204" pitchFamily="34" charset="0"/>
            </a:endParaRPr>
          </a:p>
        </p:txBody>
      </p:sp>
      <p:sp>
        <p:nvSpPr>
          <p:cNvPr id="22" name="ZoneTexte 21">
            <a:extLst>
              <a:ext uri="{FF2B5EF4-FFF2-40B4-BE49-F238E27FC236}">
                <a16:creationId xmlns:a16="http://schemas.microsoft.com/office/drawing/2014/main" id="{2987BF08-FC67-1E3F-606A-3A902D6E5095}"/>
              </a:ext>
            </a:extLst>
          </p:cNvPr>
          <p:cNvSpPr txBox="1"/>
          <p:nvPr/>
        </p:nvSpPr>
        <p:spPr>
          <a:xfrm>
            <a:off x="6484656" y="2273711"/>
            <a:ext cx="588623" cy="369332"/>
          </a:xfrm>
          <a:prstGeom prst="rect">
            <a:avLst/>
          </a:prstGeom>
          <a:noFill/>
        </p:spPr>
        <p:txBody>
          <a:bodyPr wrap="none" rtlCol="0">
            <a:spAutoFit/>
          </a:bodyPr>
          <a:lstStyle/>
          <a:p>
            <a:r>
              <a:rPr lang="en-GB" dirty="0">
                <a:solidFill>
                  <a:schemeClr val="accent2"/>
                </a:solidFill>
              </a:rPr>
              <a:t>&gt;&gt;&gt;</a:t>
            </a:r>
          </a:p>
        </p:txBody>
      </p:sp>
      <p:sp>
        <p:nvSpPr>
          <p:cNvPr id="24" name="ZoneTexte 23">
            <a:extLst>
              <a:ext uri="{FF2B5EF4-FFF2-40B4-BE49-F238E27FC236}">
                <a16:creationId xmlns:a16="http://schemas.microsoft.com/office/drawing/2014/main" id="{8D820D4C-D374-2056-DD10-F657692D4644}"/>
              </a:ext>
            </a:extLst>
          </p:cNvPr>
          <p:cNvSpPr txBox="1"/>
          <p:nvPr/>
        </p:nvSpPr>
        <p:spPr>
          <a:xfrm>
            <a:off x="6527697" y="3640842"/>
            <a:ext cx="588623" cy="369332"/>
          </a:xfrm>
          <a:prstGeom prst="rect">
            <a:avLst/>
          </a:prstGeom>
          <a:noFill/>
        </p:spPr>
        <p:txBody>
          <a:bodyPr wrap="none" rtlCol="0">
            <a:spAutoFit/>
          </a:bodyPr>
          <a:lstStyle/>
          <a:p>
            <a:r>
              <a:rPr lang="en-GB" dirty="0">
                <a:solidFill>
                  <a:schemeClr val="accent2"/>
                </a:solidFill>
              </a:rPr>
              <a:t>&gt;&gt;&gt;</a:t>
            </a:r>
          </a:p>
        </p:txBody>
      </p:sp>
      <p:sp>
        <p:nvSpPr>
          <p:cNvPr id="26" name="ZoneTexte 25">
            <a:extLst>
              <a:ext uri="{FF2B5EF4-FFF2-40B4-BE49-F238E27FC236}">
                <a16:creationId xmlns:a16="http://schemas.microsoft.com/office/drawing/2014/main" id="{4D40051F-4C54-3803-1E4C-902C96530665}"/>
              </a:ext>
            </a:extLst>
          </p:cNvPr>
          <p:cNvSpPr txBox="1"/>
          <p:nvPr/>
        </p:nvSpPr>
        <p:spPr>
          <a:xfrm>
            <a:off x="6570738" y="5007973"/>
            <a:ext cx="588623" cy="369332"/>
          </a:xfrm>
          <a:prstGeom prst="rect">
            <a:avLst/>
          </a:prstGeom>
          <a:noFill/>
        </p:spPr>
        <p:txBody>
          <a:bodyPr wrap="none" rtlCol="0">
            <a:spAutoFit/>
          </a:bodyPr>
          <a:lstStyle/>
          <a:p>
            <a:r>
              <a:rPr lang="en-GB" dirty="0">
                <a:solidFill>
                  <a:schemeClr val="accent2"/>
                </a:solidFill>
              </a:rPr>
              <a:t>&gt;&gt;&gt;</a:t>
            </a:r>
          </a:p>
        </p:txBody>
      </p:sp>
    </p:spTree>
    <p:extLst>
      <p:ext uri="{BB962C8B-B14F-4D97-AF65-F5344CB8AC3E}">
        <p14:creationId xmlns:p14="http://schemas.microsoft.com/office/powerpoint/2010/main" val="3159145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5" grpId="0" animBg="1"/>
      <p:bldP spid="13" grpId="0" animBg="1"/>
      <p:bldP spid="18" grpId="0" animBg="1"/>
      <p:bldP spid="19" grpId="0" animBg="1"/>
      <p:bldP spid="21" grpId="0" animBg="1"/>
      <p:bldP spid="22" grpId="0"/>
      <p:bldP spid="24"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E0BA2E-DD6B-2361-1343-212C2039FE83}"/>
            </a:ext>
          </a:extLst>
        </p:cNvPr>
        <p:cNvGrpSpPr/>
        <p:nvPr/>
      </p:nvGrpSpPr>
      <p:grpSpPr>
        <a:xfrm>
          <a:off x="0" y="0"/>
          <a:ext cx="0" cy="0"/>
          <a:chOff x="0" y="0"/>
          <a:chExt cx="0" cy="0"/>
        </a:xfrm>
      </p:grpSpPr>
      <p:pic>
        <p:nvPicPr>
          <p:cNvPr id="11" name="Image 10">
            <a:extLst>
              <a:ext uri="{FF2B5EF4-FFF2-40B4-BE49-F238E27FC236}">
                <a16:creationId xmlns:a16="http://schemas.microsoft.com/office/drawing/2014/main" id="{B625E39D-6EF9-C763-5A24-042C40F86B37}"/>
              </a:ext>
            </a:extLst>
          </p:cNvPr>
          <p:cNvPicPr>
            <a:picLocks noChangeAspect="1"/>
          </p:cNvPicPr>
          <p:nvPr/>
        </p:nvPicPr>
        <p:blipFill>
          <a:blip r:embed="rId2"/>
          <a:srcRect b="15730"/>
          <a:stretch>
            <a:fillRect/>
          </a:stretch>
        </p:blipFill>
        <p:spPr>
          <a:xfrm>
            <a:off x="20" y="0"/>
            <a:ext cx="12191980" cy="6857990"/>
          </a:xfrm>
          <a:prstGeom prst="rect">
            <a:avLst/>
          </a:prstGeom>
          <a:noFill/>
        </p:spPr>
      </p:pic>
    </p:spTree>
    <p:extLst>
      <p:ext uri="{BB962C8B-B14F-4D97-AF65-F5344CB8AC3E}">
        <p14:creationId xmlns:p14="http://schemas.microsoft.com/office/powerpoint/2010/main" val="3733035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7F9DD1-744A-579E-ACD5-B9F9AF0A3C62}"/>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FDF97E55-F93F-E7A6-138E-A11FED9BF2B9}"/>
              </a:ext>
            </a:extLst>
          </p:cNvPr>
          <p:cNvSpPr txBox="1">
            <a:spLocks/>
          </p:cNvSpPr>
          <p:nvPr/>
        </p:nvSpPr>
        <p:spPr>
          <a:xfrm>
            <a:off x="497374" y="319816"/>
            <a:ext cx="11181070" cy="680952"/>
          </a:xfrm>
          <a:prstGeom prst="rect">
            <a:avLst/>
          </a:prstGeom>
          <a:solidFill>
            <a:srgbClr val="0072AE"/>
          </a:solidFill>
        </p:spPr>
        <p:txBody>
          <a:bodyPr>
            <a:noAutofit/>
          </a:bodyPr>
          <a:lstStyle>
            <a:lvl1pPr algn="l" defTabSz="914400" rtl="0" eaLnBrk="1" latinLnBrk="0" hangingPunct="1">
              <a:lnSpc>
                <a:spcPct val="90000"/>
              </a:lnSpc>
              <a:spcBef>
                <a:spcPct val="0"/>
              </a:spcBef>
              <a:buNone/>
              <a:defRPr sz="4400" kern="1200">
                <a:solidFill>
                  <a:srgbClr val="0072AE"/>
                </a:solidFill>
                <a:latin typeface="Arial" panose="020B0604020202020204" pitchFamily="34" charset="0"/>
                <a:ea typeface="+mj-ea"/>
                <a:cs typeface="Arial" panose="020B0604020202020204" pitchFamily="34" charset="0"/>
              </a:defRPr>
            </a:lvl1pPr>
          </a:lstStyle>
          <a:p>
            <a:pPr lvl="0">
              <a:defRPr/>
            </a:pPr>
            <a:r>
              <a:rPr lang="en-GB" sz="3200" dirty="0">
                <a:solidFill>
                  <a:schemeClr val="bg1"/>
                </a:solidFill>
                <a:latin typeface="Arial" charset="0"/>
                <a:cs typeface="Arial" charset="0"/>
              </a:rPr>
              <a:t>Board of Directors</a:t>
            </a:r>
            <a:endParaRPr kumimoji="0" lang="en-GB" sz="32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sp>
        <p:nvSpPr>
          <p:cNvPr id="7" name="TextBox 6">
            <a:extLst>
              <a:ext uri="{FF2B5EF4-FFF2-40B4-BE49-F238E27FC236}">
                <a16:creationId xmlns:a16="http://schemas.microsoft.com/office/drawing/2014/main" id="{D43A5DF8-146A-F04A-2353-C1D4F97E097B}"/>
              </a:ext>
            </a:extLst>
          </p:cNvPr>
          <p:cNvSpPr txBox="1"/>
          <p:nvPr/>
        </p:nvSpPr>
        <p:spPr>
          <a:xfrm>
            <a:off x="66099" y="6610120"/>
            <a:ext cx="848299" cy="214829"/>
          </a:xfrm>
          <a:prstGeom prst="rect">
            <a:avLst/>
          </a:prstGeom>
          <a:solidFill>
            <a:schemeClr val="bg1"/>
          </a:solidFill>
        </p:spPr>
        <p:txBody>
          <a:bodyPr wrap="square" rtlCol="0">
            <a:spAutoFit/>
          </a:bodyPr>
          <a:lstStyle/>
          <a:p>
            <a:endParaRPr lang="pt-PT" dirty="0"/>
          </a:p>
        </p:txBody>
      </p:sp>
      <p:grpSp>
        <p:nvGrpSpPr>
          <p:cNvPr id="25" name="Groupe 24">
            <a:extLst>
              <a:ext uri="{FF2B5EF4-FFF2-40B4-BE49-F238E27FC236}">
                <a16:creationId xmlns:a16="http://schemas.microsoft.com/office/drawing/2014/main" id="{92D37F1C-68A4-EAD8-989D-144BCA413360}"/>
              </a:ext>
            </a:extLst>
          </p:cNvPr>
          <p:cNvGrpSpPr/>
          <p:nvPr/>
        </p:nvGrpSpPr>
        <p:grpSpPr>
          <a:xfrm>
            <a:off x="0" y="1576399"/>
            <a:ext cx="6018813" cy="4675898"/>
            <a:chOff x="469979" y="1633541"/>
            <a:chExt cx="6018813" cy="4675898"/>
          </a:xfrm>
        </p:grpSpPr>
        <p:pic>
          <p:nvPicPr>
            <p:cNvPr id="2" name="Picture 2">
              <a:extLst>
                <a:ext uri="{FF2B5EF4-FFF2-40B4-BE49-F238E27FC236}">
                  <a16:creationId xmlns:a16="http://schemas.microsoft.com/office/drawing/2014/main" id="{B04A55FC-936B-0FEB-B0BB-A5F33355D8D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9979" y="1637992"/>
              <a:ext cx="6018813" cy="467144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D34BC8F-24D5-E2C8-0AA1-B3D90BD9B74F}"/>
                </a:ext>
              </a:extLst>
            </p:cNvPr>
            <p:cNvSpPr txBox="1"/>
            <p:nvPr/>
          </p:nvSpPr>
          <p:spPr>
            <a:xfrm>
              <a:off x="1063910" y="1633541"/>
              <a:ext cx="1979728" cy="461665"/>
            </a:xfrm>
            <a:prstGeom prst="rect">
              <a:avLst/>
            </a:prstGeom>
            <a:solidFill>
              <a:schemeClr val="accent1">
                <a:alpha val="85000"/>
              </a:schemeClr>
            </a:solidFill>
          </p:spPr>
          <p:txBody>
            <a:bodyPr wrap="square" rtlCol="0">
              <a:spAutoFit/>
            </a:bodyPr>
            <a:lstStyle/>
            <a:p>
              <a:r>
                <a:rPr lang="en-US" sz="1200" b="1" dirty="0">
                  <a:solidFill>
                    <a:schemeClr val="bg1"/>
                  </a:solidFill>
                  <a:latin typeface="Arial" panose="020B0604020202020204" pitchFamily="34" charset="0"/>
                  <a:cs typeface="Arial" panose="020B0604020202020204" pitchFamily="34" charset="0"/>
                </a:rPr>
                <a:t>Johan Prévot, Executive Director (Belgium)</a:t>
              </a:r>
              <a:endParaRPr lang="pt-PT" sz="1200" b="1" dirty="0">
                <a:solidFill>
                  <a:schemeClr val="bg1"/>
                </a:solidFill>
                <a:latin typeface="Arial" panose="020B0604020202020204" pitchFamily="34" charset="0"/>
                <a:cs typeface="Arial" panose="020B0604020202020204" pitchFamily="34" charset="0"/>
              </a:endParaRPr>
            </a:p>
          </p:txBody>
        </p:sp>
        <p:sp>
          <p:nvSpPr>
            <p:cNvPr id="5" name="Isosceles Triangle 4">
              <a:extLst>
                <a:ext uri="{FF2B5EF4-FFF2-40B4-BE49-F238E27FC236}">
                  <a16:creationId xmlns:a16="http://schemas.microsoft.com/office/drawing/2014/main" id="{3455FA45-FDF8-45BD-4F39-24D3637C29E8}"/>
                </a:ext>
              </a:extLst>
            </p:cNvPr>
            <p:cNvSpPr/>
            <p:nvPr/>
          </p:nvSpPr>
          <p:spPr>
            <a:xfrm rot="8690980">
              <a:off x="2775908" y="2040110"/>
              <a:ext cx="231886" cy="197963"/>
            </a:xfrm>
            <a:prstGeom prst="triangle">
              <a:avLst/>
            </a:prstGeom>
            <a:solidFill>
              <a:schemeClr val="accent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8" name="Isosceles Triangle 7">
              <a:extLst>
                <a:ext uri="{FF2B5EF4-FFF2-40B4-BE49-F238E27FC236}">
                  <a16:creationId xmlns:a16="http://schemas.microsoft.com/office/drawing/2014/main" id="{3555A6F5-7839-61D2-279B-1FF3A8C2B921}"/>
                </a:ext>
              </a:extLst>
            </p:cNvPr>
            <p:cNvSpPr/>
            <p:nvPr/>
          </p:nvSpPr>
          <p:spPr>
            <a:xfrm rot="8690980">
              <a:off x="1201595" y="2522927"/>
              <a:ext cx="231886" cy="197963"/>
            </a:xfrm>
            <a:prstGeom prst="triangle">
              <a:avLst/>
            </a:prstGeom>
            <a:solidFill>
              <a:schemeClr val="accent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0" name="Isosceles Triangle 9">
              <a:extLst>
                <a:ext uri="{FF2B5EF4-FFF2-40B4-BE49-F238E27FC236}">
                  <a16:creationId xmlns:a16="http://schemas.microsoft.com/office/drawing/2014/main" id="{3FFA997C-4D11-12CC-F88B-7D8679816FA4}"/>
                </a:ext>
              </a:extLst>
            </p:cNvPr>
            <p:cNvSpPr/>
            <p:nvPr/>
          </p:nvSpPr>
          <p:spPr>
            <a:xfrm>
              <a:off x="1980271" y="3775752"/>
              <a:ext cx="231886" cy="197963"/>
            </a:xfrm>
            <a:prstGeom prst="triangle">
              <a:avLst/>
            </a:prstGeom>
            <a:solidFill>
              <a:schemeClr val="accent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1" name="TextBox 10">
              <a:extLst>
                <a:ext uri="{FF2B5EF4-FFF2-40B4-BE49-F238E27FC236}">
                  <a16:creationId xmlns:a16="http://schemas.microsoft.com/office/drawing/2014/main" id="{C714AB27-5A88-623A-F6ED-2B2B8A4394DB}"/>
                </a:ext>
              </a:extLst>
            </p:cNvPr>
            <p:cNvSpPr txBox="1"/>
            <p:nvPr/>
          </p:nvSpPr>
          <p:spPr>
            <a:xfrm>
              <a:off x="716436" y="4758343"/>
              <a:ext cx="1495721" cy="461665"/>
            </a:xfrm>
            <a:prstGeom prst="rect">
              <a:avLst/>
            </a:prstGeom>
            <a:solidFill>
              <a:schemeClr val="accent1">
                <a:alpha val="65000"/>
              </a:schemeClr>
            </a:solidFill>
          </p:spPr>
          <p:txBody>
            <a:bodyPr wrap="square" rtlCol="0">
              <a:spAutoFit/>
            </a:bodyPr>
            <a:lstStyle/>
            <a:p>
              <a:r>
                <a:rPr lang="en-US" sz="1200" b="1" dirty="0">
                  <a:solidFill>
                    <a:schemeClr val="bg1"/>
                  </a:solidFill>
                  <a:latin typeface="Arial" panose="020B0604020202020204" pitchFamily="34" charset="0"/>
                  <a:cs typeface="Arial" panose="020B0604020202020204" pitchFamily="34" charset="0"/>
                </a:rPr>
                <a:t>Martine </a:t>
              </a:r>
              <a:r>
                <a:rPr lang="en-US" sz="1200" b="1" dirty="0" err="1">
                  <a:solidFill>
                    <a:schemeClr val="bg1"/>
                  </a:solidFill>
                  <a:latin typeface="Arial" panose="020B0604020202020204" pitchFamily="34" charset="0"/>
                  <a:cs typeface="Arial" panose="020B0604020202020204" pitchFamily="34" charset="0"/>
                </a:rPr>
                <a:t>Pergent</a:t>
              </a:r>
              <a:r>
                <a:rPr lang="en-US" sz="1200" b="1" dirty="0">
                  <a:solidFill>
                    <a:schemeClr val="bg1"/>
                  </a:solidFill>
                  <a:latin typeface="Arial" panose="020B0604020202020204" pitchFamily="34" charset="0"/>
                  <a:cs typeface="Arial" panose="020B0604020202020204" pitchFamily="34" charset="0"/>
                </a:rPr>
                <a:t> (France)</a:t>
              </a:r>
              <a:endParaRPr lang="pt-PT" sz="1200" b="1" dirty="0">
                <a:solidFill>
                  <a:schemeClr val="bg1"/>
                </a:solidFill>
                <a:latin typeface="Arial" panose="020B0604020202020204" pitchFamily="34" charset="0"/>
                <a:cs typeface="Arial" panose="020B0604020202020204" pitchFamily="34" charset="0"/>
              </a:endParaRPr>
            </a:p>
          </p:txBody>
        </p:sp>
        <p:sp>
          <p:nvSpPr>
            <p:cNvPr id="12" name="Isosceles Triangle 11">
              <a:extLst>
                <a:ext uri="{FF2B5EF4-FFF2-40B4-BE49-F238E27FC236}">
                  <a16:creationId xmlns:a16="http://schemas.microsoft.com/office/drawing/2014/main" id="{26FE58F8-58FF-3798-5AD6-3D0E5BF5B1DB}"/>
                </a:ext>
              </a:extLst>
            </p:cNvPr>
            <p:cNvSpPr/>
            <p:nvPr/>
          </p:nvSpPr>
          <p:spPr>
            <a:xfrm>
              <a:off x="1085652" y="4560380"/>
              <a:ext cx="231886" cy="197963"/>
            </a:xfrm>
            <a:prstGeom prst="triangle">
              <a:avLst/>
            </a:prstGeom>
            <a:solidFill>
              <a:schemeClr val="accent1">
                <a:alpha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Isosceles Triangle 13">
              <a:extLst>
                <a:ext uri="{FF2B5EF4-FFF2-40B4-BE49-F238E27FC236}">
                  <a16:creationId xmlns:a16="http://schemas.microsoft.com/office/drawing/2014/main" id="{CAF5F5C7-0BAC-63AC-8F76-59EEE5751516}"/>
                </a:ext>
              </a:extLst>
            </p:cNvPr>
            <p:cNvSpPr/>
            <p:nvPr/>
          </p:nvSpPr>
          <p:spPr>
            <a:xfrm>
              <a:off x="2943373" y="4465481"/>
              <a:ext cx="231886" cy="197963"/>
            </a:xfrm>
            <a:prstGeom prst="triangle">
              <a:avLst/>
            </a:prstGeom>
            <a:solidFill>
              <a:schemeClr val="accent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7" name="TextBox 16">
              <a:extLst>
                <a:ext uri="{FF2B5EF4-FFF2-40B4-BE49-F238E27FC236}">
                  <a16:creationId xmlns:a16="http://schemas.microsoft.com/office/drawing/2014/main" id="{FE89CEED-4982-46A5-63AE-24CA8EBBC862}"/>
                </a:ext>
              </a:extLst>
            </p:cNvPr>
            <p:cNvSpPr txBox="1"/>
            <p:nvPr/>
          </p:nvSpPr>
          <p:spPr>
            <a:xfrm>
              <a:off x="4863556" y="4696313"/>
              <a:ext cx="1495721" cy="461665"/>
            </a:xfrm>
            <a:prstGeom prst="rect">
              <a:avLst/>
            </a:prstGeom>
            <a:solidFill>
              <a:schemeClr val="accent1">
                <a:alpha val="80000"/>
              </a:schemeClr>
            </a:solidFill>
          </p:spPr>
          <p:txBody>
            <a:bodyPr wrap="square" rtlCol="0">
              <a:spAutoFit/>
            </a:bodyPr>
            <a:lstStyle/>
            <a:p>
              <a:r>
                <a:rPr lang="en-US" sz="1200" b="1" dirty="0">
                  <a:solidFill>
                    <a:schemeClr val="bg1"/>
                  </a:solidFill>
                  <a:latin typeface="Arial" panose="020B0604020202020204" pitchFamily="34" charset="0"/>
                  <a:cs typeface="Arial" panose="020B0604020202020204" pitchFamily="34" charset="0"/>
                </a:rPr>
                <a:t>Dimas Sugiharto (Indonesia)</a:t>
              </a:r>
              <a:endParaRPr lang="pt-PT" sz="1200" b="1" dirty="0">
                <a:solidFill>
                  <a:schemeClr val="bg1"/>
                </a:solidFill>
                <a:latin typeface="Arial" panose="020B0604020202020204" pitchFamily="34" charset="0"/>
                <a:cs typeface="Arial" panose="020B0604020202020204" pitchFamily="34" charset="0"/>
              </a:endParaRPr>
            </a:p>
          </p:txBody>
        </p:sp>
        <p:sp>
          <p:nvSpPr>
            <p:cNvPr id="18" name="Isosceles Triangle 17">
              <a:extLst>
                <a:ext uri="{FF2B5EF4-FFF2-40B4-BE49-F238E27FC236}">
                  <a16:creationId xmlns:a16="http://schemas.microsoft.com/office/drawing/2014/main" id="{9EB5DDF6-EF41-3455-2850-E05B71FA406B}"/>
                </a:ext>
              </a:extLst>
            </p:cNvPr>
            <p:cNvSpPr/>
            <p:nvPr/>
          </p:nvSpPr>
          <p:spPr>
            <a:xfrm>
              <a:off x="5360200" y="4498350"/>
              <a:ext cx="231886" cy="197963"/>
            </a:xfrm>
            <a:prstGeom prst="triangle">
              <a:avLst/>
            </a:prstGeom>
            <a:solidFill>
              <a:schemeClr val="accent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Isosceles Triangle 19">
              <a:extLst>
                <a:ext uri="{FF2B5EF4-FFF2-40B4-BE49-F238E27FC236}">
                  <a16:creationId xmlns:a16="http://schemas.microsoft.com/office/drawing/2014/main" id="{B2FE29AA-7149-3B0B-A7AD-6C7D9110D077}"/>
                </a:ext>
              </a:extLst>
            </p:cNvPr>
            <p:cNvSpPr/>
            <p:nvPr/>
          </p:nvSpPr>
          <p:spPr>
            <a:xfrm rot="13092943">
              <a:off x="4899941" y="2462109"/>
              <a:ext cx="231886" cy="197963"/>
            </a:xfrm>
            <a:prstGeom prst="triangle">
              <a:avLst/>
            </a:prstGeom>
            <a:solidFill>
              <a:schemeClr val="accent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TextBox 20">
              <a:extLst>
                <a:ext uri="{FF2B5EF4-FFF2-40B4-BE49-F238E27FC236}">
                  <a16:creationId xmlns:a16="http://schemas.microsoft.com/office/drawing/2014/main" id="{15A4046F-DE03-CB85-D74E-9AB90A594E44}"/>
                </a:ext>
              </a:extLst>
            </p:cNvPr>
            <p:cNvSpPr txBox="1"/>
            <p:nvPr/>
          </p:nvSpPr>
          <p:spPr>
            <a:xfrm>
              <a:off x="3405284" y="1967806"/>
              <a:ext cx="1754334" cy="461665"/>
            </a:xfrm>
            <a:prstGeom prst="rect">
              <a:avLst/>
            </a:prstGeom>
            <a:solidFill>
              <a:schemeClr val="accent1">
                <a:alpha val="85000"/>
              </a:schemeClr>
            </a:solidFill>
          </p:spPr>
          <p:txBody>
            <a:bodyPr wrap="square" rtlCol="0">
              <a:spAutoFit/>
            </a:bodyPr>
            <a:lstStyle/>
            <a:p>
              <a:r>
                <a:rPr lang="en-US" sz="1200" b="1" dirty="0">
                  <a:solidFill>
                    <a:schemeClr val="bg1"/>
                  </a:solidFill>
                  <a:latin typeface="Arial" panose="020B0604020202020204" pitchFamily="34" charset="0"/>
                  <a:cs typeface="Arial" panose="020B0604020202020204" pitchFamily="34" charset="0"/>
                </a:rPr>
                <a:t>Bruce Lim, Vice-</a:t>
              </a:r>
            </a:p>
            <a:p>
              <a:r>
                <a:rPr lang="en-US" sz="1200" b="1" dirty="0">
                  <a:solidFill>
                    <a:schemeClr val="bg1"/>
                  </a:solidFill>
                  <a:latin typeface="Arial" panose="020B0604020202020204" pitchFamily="34" charset="0"/>
                  <a:cs typeface="Arial" panose="020B0604020202020204" pitchFamily="34" charset="0"/>
                </a:rPr>
                <a:t>President (Malaysia)</a:t>
              </a:r>
              <a:endParaRPr lang="pt-PT" sz="1200" b="1" dirty="0">
                <a:solidFill>
                  <a:schemeClr val="bg1"/>
                </a:solidFill>
                <a:latin typeface="Arial" panose="020B0604020202020204" pitchFamily="34" charset="0"/>
                <a:cs typeface="Arial" panose="020B0604020202020204" pitchFamily="34" charset="0"/>
              </a:endParaRPr>
            </a:p>
          </p:txBody>
        </p:sp>
        <p:sp>
          <p:nvSpPr>
            <p:cNvPr id="22" name="Isosceles Triangle 21">
              <a:extLst>
                <a:ext uri="{FF2B5EF4-FFF2-40B4-BE49-F238E27FC236}">
                  <a16:creationId xmlns:a16="http://schemas.microsoft.com/office/drawing/2014/main" id="{79B88150-9133-6D13-9026-5CAB47569279}"/>
                </a:ext>
              </a:extLst>
            </p:cNvPr>
            <p:cNvSpPr/>
            <p:nvPr/>
          </p:nvSpPr>
          <p:spPr>
            <a:xfrm rot="10800000">
              <a:off x="3830049" y="2423945"/>
              <a:ext cx="231886" cy="197963"/>
            </a:xfrm>
            <a:prstGeom prst="triangle">
              <a:avLst/>
            </a:prstGeom>
            <a:solidFill>
              <a:schemeClr val="accent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grpSp>
      <p:grpSp>
        <p:nvGrpSpPr>
          <p:cNvPr id="27" name="Groupe 26">
            <a:extLst>
              <a:ext uri="{FF2B5EF4-FFF2-40B4-BE49-F238E27FC236}">
                <a16:creationId xmlns:a16="http://schemas.microsoft.com/office/drawing/2014/main" id="{A4B3539D-BF67-1972-85E0-93D92E64225F}"/>
              </a:ext>
            </a:extLst>
          </p:cNvPr>
          <p:cNvGrpSpPr/>
          <p:nvPr/>
        </p:nvGrpSpPr>
        <p:grpSpPr>
          <a:xfrm>
            <a:off x="6096000" y="2253411"/>
            <a:ext cx="6450243" cy="3998886"/>
            <a:chOff x="6033384" y="2277688"/>
            <a:chExt cx="6450243" cy="3998886"/>
          </a:xfrm>
        </p:grpSpPr>
        <p:pic>
          <p:nvPicPr>
            <p:cNvPr id="23" name="Image 22" descr="Une image contenant Visage humain, sourire, personne, habits&#10;&#10;Le contenu généré par l’IA peut être incorrect.">
              <a:extLst>
                <a:ext uri="{FF2B5EF4-FFF2-40B4-BE49-F238E27FC236}">
                  <a16:creationId xmlns:a16="http://schemas.microsoft.com/office/drawing/2014/main" id="{E680F6B3-6E1D-8B34-B850-950BC50A6FD8}"/>
                </a:ext>
              </a:extLst>
            </p:cNvPr>
            <p:cNvPicPr>
              <a:picLocks noChangeAspect="1"/>
            </p:cNvPicPr>
            <p:nvPr/>
          </p:nvPicPr>
          <p:blipFill>
            <a:blip r:embed="rId3">
              <a:extLst>
                <a:ext uri="{28A0092B-C50C-407E-A947-70E740481C1C}">
                  <a14:useLocalDpi xmlns:a14="http://schemas.microsoft.com/office/drawing/2010/main" val="0"/>
                </a:ext>
              </a:extLst>
            </a:blip>
            <a:srcRect t="14122"/>
            <a:stretch/>
          </p:blipFill>
          <p:spPr>
            <a:xfrm>
              <a:off x="6033384" y="2277688"/>
              <a:ext cx="6450243" cy="3973724"/>
            </a:xfrm>
            <a:prstGeom prst="rect">
              <a:avLst/>
            </a:prstGeom>
          </p:spPr>
        </p:pic>
        <p:pic>
          <p:nvPicPr>
            <p:cNvPr id="26" name="Image 25">
              <a:extLst>
                <a:ext uri="{FF2B5EF4-FFF2-40B4-BE49-F238E27FC236}">
                  <a16:creationId xmlns:a16="http://schemas.microsoft.com/office/drawing/2014/main" id="{265D3E84-C6C3-15E8-6DFC-1ABCBFA8129A}"/>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6081" b="96622" l="8784" r="91892">
                          <a14:foregroundMark x1="30405" y1="91216" x2="30405" y2="91216"/>
                          <a14:foregroundMark x1="5405" y1="97297" x2="7432" y2="85811"/>
                          <a14:foregroundMark x1="7432" y1="85811" x2="14189" y2="74324"/>
                          <a14:foregroundMark x1="14189" y1="74324" x2="25676" y2="74324"/>
                          <a14:foregroundMark x1="25676" y1="74324" x2="33784" y2="83108"/>
                          <a14:foregroundMark x1="33784" y1="83108" x2="50676" y2="83784"/>
                          <a14:foregroundMark x1="50676" y1="83784" x2="65541" y2="80405"/>
                          <a14:foregroundMark x1="65541" y1="80405" x2="74324" y2="72297"/>
                          <a14:foregroundMark x1="74324" y1="72297" x2="89189" y2="89189"/>
                          <a14:foregroundMark x1="89189" y1="89189" x2="91892" y2="96622"/>
                          <a14:foregroundMark x1="39865" y1="8784" x2="51351" y2="6081"/>
                          <a14:foregroundMark x1="51351" y1="6081" x2="60135" y2="8784"/>
                          <a14:foregroundMark x1="19579" y1="57008" x2="19637" y2="56911"/>
                          <a14:backgroundMark x1="23649" y1="31757" x2="22297" y2="39189"/>
                          <a14:backgroundMark x1="28378" y1="24324" x2="23649" y2="35135"/>
                          <a14:backgroundMark x1="23649" y1="35135" x2="18919" y2="56757"/>
                          <a14:backgroundMark x1="18919" y1="56757" x2="17568" y2="60135"/>
                          <a14:backgroundMark x1="73649" y1="58784" x2="74324" y2="63514"/>
                        </a14:backgroundRemoval>
                      </a14:imgEffect>
                    </a14:imgLayer>
                  </a14:imgProps>
                </a:ext>
              </a:extLst>
            </a:blip>
            <a:stretch>
              <a:fillRect/>
            </a:stretch>
          </p:blipFill>
          <p:spPr>
            <a:xfrm>
              <a:off x="7593448" y="4081816"/>
              <a:ext cx="2194758" cy="2194758"/>
            </a:xfrm>
            <a:prstGeom prst="rect">
              <a:avLst/>
            </a:prstGeom>
          </p:spPr>
        </p:pic>
      </p:grpSp>
      <p:sp>
        <p:nvSpPr>
          <p:cNvPr id="28" name="ZoneTexte 27">
            <a:extLst>
              <a:ext uri="{FF2B5EF4-FFF2-40B4-BE49-F238E27FC236}">
                <a16:creationId xmlns:a16="http://schemas.microsoft.com/office/drawing/2014/main" id="{B9BA218F-B19B-A5B1-F0AA-3A15970A505E}"/>
              </a:ext>
            </a:extLst>
          </p:cNvPr>
          <p:cNvSpPr txBox="1"/>
          <p:nvPr/>
        </p:nvSpPr>
        <p:spPr>
          <a:xfrm>
            <a:off x="7593448" y="319816"/>
            <a:ext cx="1408334" cy="584775"/>
          </a:xfrm>
          <a:prstGeom prst="rect">
            <a:avLst/>
          </a:prstGeom>
          <a:noFill/>
        </p:spPr>
        <p:txBody>
          <a:bodyPr wrap="none" rtlCol="0">
            <a:spAutoFit/>
          </a:bodyPr>
          <a:lstStyle/>
          <a:p>
            <a:r>
              <a:rPr lang="en-GB" sz="3200" dirty="0">
                <a:solidFill>
                  <a:schemeClr val="bg1"/>
                </a:solidFill>
                <a:latin typeface="Arial" charset="0"/>
                <a:cs typeface="Arial" charset="0"/>
              </a:rPr>
              <a:t>&amp; Staff</a:t>
            </a:r>
            <a:endParaRPr lang="en-GB" sz="3200" dirty="0"/>
          </a:p>
        </p:txBody>
      </p:sp>
      <p:sp>
        <p:nvSpPr>
          <p:cNvPr id="24" name="Bulle rectangulaire 23">
            <a:extLst>
              <a:ext uri="{FF2B5EF4-FFF2-40B4-BE49-F238E27FC236}">
                <a16:creationId xmlns:a16="http://schemas.microsoft.com/office/drawing/2014/main" id="{53E6F69B-222C-FD8B-195F-9504B58F71E8}"/>
              </a:ext>
            </a:extLst>
          </p:cNvPr>
          <p:cNvSpPr/>
          <p:nvPr/>
        </p:nvSpPr>
        <p:spPr>
          <a:xfrm>
            <a:off x="9843132" y="5835323"/>
            <a:ext cx="1292784" cy="285780"/>
          </a:xfrm>
          <a:prstGeom prst="wedgeRectCallout">
            <a:avLst>
              <a:gd name="adj1" fmla="val 617"/>
              <a:gd name="adj2" fmla="val -12796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0" lang="en-US" sz="1200" i="0" u="none" strike="noStrike" kern="1200" cap="none" spc="0" normalizeH="0" baseline="0" noProof="0" dirty="0">
                <a:ln>
                  <a:noFill/>
                </a:ln>
                <a:solidFill>
                  <a:srgbClr val="0072AE"/>
                </a:solidFill>
                <a:effectLst/>
                <a:uLnTx/>
                <a:uFillTx/>
                <a:latin typeface="Arial" panose="020B0604020202020204" pitchFamily="34" charset="0"/>
                <a:cs typeface="Arial" panose="020B0604020202020204" pitchFamily="34" charset="0"/>
              </a:rPr>
              <a:t>Miriam Ferreira</a:t>
            </a:r>
            <a:r>
              <a:rPr lang="en-GB" sz="1200" dirty="0">
                <a:solidFill>
                  <a:srgbClr val="0072AE"/>
                </a:solidFill>
                <a:latin typeface="Arial" panose="020B0604020202020204" pitchFamily="34" charset="0"/>
                <a:cs typeface="Arial" panose="020B0604020202020204" pitchFamily="34" charset="0"/>
              </a:rPr>
              <a:t> </a:t>
            </a:r>
          </a:p>
        </p:txBody>
      </p:sp>
      <p:sp>
        <p:nvSpPr>
          <p:cNvPr id="29" name="Bulle rectangulaire 28">
            <a:extLst>
              <a:ext uri="{FF2B5EF4-FFF2-40B4-BE49-F238E27FC236}">
                <a16:creationId xmlns:a16="http://schemas.microsoft.com/office/drawing/2014/main" id="{A6400DEA-DA95-AE35-434B-2E51A020E1EA}"/>
              </a:ext>
            </a:extLst>
          </p:cNvPr>
          <p:cNvSpPr/>
          <p:nvPr/>
        </p:nvSpPr>
        <p:spPr>
          <a:xfrm>
            <a:off x="7017166" y="4807012"/>
            <a:ext cx="1042712" cy="250041"/>
          </a:xfrm>
          <a:prstGeom prst="wedgeRectCallout">
            <a:avLst>
              <a:gd name="adj1" fmla="val -5952"/>
              <a:gd name="adj2" fmla="val -12398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rgbClr val="0072AE"/>
                </a:solidFill>
                <a:latin typeface="Arial" panose="020B0604020202020204" pitchFamily="34" charset="0"/>
                <a:cs typeface="Arial" panose="020B0604020202020204" pitchFamily="34" charset="0"/>
              </a:rPr>
              <a:t>Alicia Bartos</a:t>
            </a:r>
          </a:p>
        </p:txBody>
      </p:sp>
    </p:spTree>
    <p:extLst>
      <p:ext uri="{BB962C8B-B14F-4D97-AF65-F5344CB8AC3E}">
        <p14:creationId xmlns:p14="http://schemas.microsoft.com/office/powerpoint/2010/main" val="853378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4" grpId="0" animBg="1"/>
      <p:bldP spid="2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127128-8335-2CB2-1699-B0E6F9418098}"/>
            </a:ext>
          </a:extLst>
        </p:cNvPr>
        <p:cNvGrpSpPr/>
        <p:nvPr/>
      </p:nvGrpSpPr>
      <p:grpSpPr>
        <a:xfrm>
          <a:off x="0" y="0"/>
          <a:ext cx="0" cy="0"/>
          <a:chOff x="0" y="0"/>
          <a:chExt cx="0" cy="0"/>
        </a:xfrm>
      </p:grpSpPr>
      <p:pic>
        <p:nvPicPr>
          <p:cNvPr id="23" name="Picture 22">
            <a:extLst>
              <a:ext uri="{FF2B5EF4-FFF2-40B4-BE49-F238E27FC236}">
                <a16:creationId xmlns:a16="http://schemas.microsoft.com/office/drawing/2014/main" id="{4D47AC8A-5323-DA66-80D8-59F77B7C8810}"/>
              </a:ext>
            </a:extLst>
          </p:cNvPr>
          <p:cNvPicPr>
            <a:picLocks noChangeAspect="1"/>
          </p:cNvPicPr>
          <p:nvPr/>
        </p:nvPicPr>
        <p:blipFill>
          <a:blip r:embed="rId3"/>
          <a:stretch>
            <a:fillRect/>
          </a:stretch>
        </p:blipFill>
        <p:spPr>
          <a:xfrm>
            <a:off x="732078" y="1194688"/>
            <a:ext cx="1606388" cy="1294734"/>
          </a:xfrm>
          <a:prstGeom prst="rect">
            <a:avLst/>
          </a:prstGeom>
        </p:spPr>
      </p:pic>
      <p:pic>
        <p:nvPicPr>
          <p:cNvPr id="24" name="Picture 23">
            <a:extLst>
              <a:ext uri="{FF2B5EF4-FFF2-40B4-BE49-F238E27FC236}">
                <a16:creationId xmlns:a16="http://schemas.microsoft.com/office/drawing/2014/main" id="{5D62BA23-237D-1989-75CD-D97513C1EB34}"/>
              </a:ext>
            </a:extLst>
          </p:cNvPr>
          <p:cNvPicPr>
            <a:picLocks noChangeAspect="1"/>
          </p:cNvPicPr>
          <p:nvPr/>
        </p:nvPicPr>
        <p:blipFill>
          <a:blip r:embed="rId4"/>
          <a:stretch>
            <a:fillRect/>
          </a:stretch>
        </p:blipFill>
        <p:spPr>
          <a:xfrm>
            <a:off x="3491427" y="1194687"/>
            <a:ext cx="1473318" cy="1294734"/>
          </a:xfrm>
          <a:prstGeom prst="rect">
            <a:avLst/>
          </a:prstGeom>
        </p:spPr>
      </p:pic>
      <p:sp>
        <p:nvSpPr>
          <p:cNvPr id="25" name="TextBox 24">
            <a:extLst>
              <a:ext uri="{FF2B5EF4-FFF2-40B4-BE49-F238E27FC236}">
                <a16:creationId xmlns:a16="http://schemas.microsoft.com/office/drawing/2014/main" id="{585B2216-3566-0966-08AC-373C8FC72DAE}"/>
              </a:ext>
            </a:extLst>
          </p:cNvPr>
          <p:cNvSpPr txBox="1"/>
          <p:nvPr/>
        </p:nvSpPr>
        <p:spPr>
          <a:xfrm>
            <a:off x="732078" y="2503449"/>
            <a:ext cx="1606388" cy="461665"/>
          </a:xfrm>
          <a:prstGeom prst="rect">
            <a:avLst/>
          </a:prstGeom>
          <a:solidFill>
            <a:srgbClr val="0072AE"/>
          </a:solidFill>
        </p:spPr>
        <p:txBody>
          <a:bodyPr wrap="square" rtlCol="0">
            <a:spAutoFit/>
          </a:bodyPr>
          <a:lstStyle/>
          <a:p>
            <a:pPr algn="ctr"/>
            <a:r>
              <a:rPr lang="en-US" sz="1200" b="1" dirty="0">
                <a:solidFill>
                  <a:schemeClr val="bg1"/>
                </a:solidFill>
              </a:rPr>
              <a:t>Dr Nizar Mahlaoui</a:t>
            </a:r>
            <a:r>
              <a:rPr lang="en-US" sz="1200" dirty="0">
                <a:solidFill>
                  <a:schemeClr val="bg1"/>
                </a:solidFill>
              </a:rPr>
              <a:t> Chair</a:t>
            </a:r>
            <a:r>
              <a:rPr lang="en-US" sz="1200" b="1" dirty="0">
                <a:solidFill>
                  <a:schemeClr val="bg1"/>
                </a:solidFill>
              </a:rPr>
              <a:t> </a:t>
            </a:r>
            <a:r>
              <a:rPr lang="en-US" sz="1200" dirty="0">
                <a:solidFill>
                  <a:schemeClr val="bg1"/>
                </a:solidFill>
              </a:rPr>
              <a:t>(FR)</a:t>
            </a:r>
            <a:endParaRPr lang="pt-PT" sz="1200" dirty="0">
              <a:solidFill>
                <a:schemeClr val="bg1"/>
              </a:solidFill>
            </a:endParaRPr>
          </a:p>
        </p:txBody>
      </p:sp>
      <p:sp>
        <p:nvSpPr>
          <p:cNvPr id="26" name="TextBox 25">
            <a:extLst>
              <a:ext uri="{FF2B5EF4-FFF2-40B4-BE49-F238E27FC236}">
                <a16:creationId xmlns:a16="http://schemas.microsoft.com/office/drawing/2014/main" id="{48F42F0A-FDBA-4BF9-A9E3-4B5C69B05368}"/>
              </a:ext>
            </a:extLst>
          </p:cNvPr>
          <p:cNvSpPr txBox="1"/>
          <p:nvPr/>
        </p:nvSpPr>
        <p:spPr>
          <a:xfrm>
            <a:off x="3298784" y="2503449"/>
            <a:ext cx="1801642" cy="461665"/>
          </a:xfrm>
          <a:prstGeom prst="rect">
            <a:avLst/>
          </a:prstGeom>
          <a:solidFill>
            <a:srgbClr val="0072AE"/>
          </a:solidFill>
        </p:spPr>
        <p:txBody>
          <a:bodyPr wrap="square" rtlCol="0">
            <a:spAutoFit/>
          </a:bodyPr>
          <a:lstStyle/>
          <a:p>
            <a:pPr algn="ctr"/>
            <a:r>
              <a:rPr lang="en-US" sz="1200" b="1" dirty="0">
                <a:solidFill>
                  <a:schemeClr val="bg1"/>
                </a:solidFill>
              </a:rPr>
              <a:t>Prof Martin van Hagen </a:t>
            </a:r>
            <a:r>
              <a:rPr lang="en-US" sz="1200" dirty="0">
                <a:solidFill>
                  <a:schemeClr val="bg1"/>
                </a:solidFill>
              </a:rPr>
              <a:t>Vice-Chair (NL)</a:t>
            </a:r>
            <a:endParaRPr lang="pt-PT" sz="1200" dirty="0">
              <a:solidFill>
                <a:schemeClr val="bg1"/>
              </a:solidFill>
            </a:endParaRPr>
          </a:p>
        </p:txBody>
      </p:sp>
      <p:sp>
        <p:nvSpPr>
          <p:cNvPr id="27" name="Marcador de Posição de Conteúdo 5">
            <a:extLst>
              <a:ext uri="{FF2B5EF4-FFF2-40B4-BE49-F238E27FC236}">
                <a16:creationId xmlns:a16="http://schemas.microsoft.com/office/drawing/2014/main" id="{576E63CD-FF8C-24C3-5A00-DFC7FCA0765B}"/>
              </a:ext>
            </a:extLst>
          </p:cNvPr>
          <p:cNvSpPr txBox="1">
            <a:spLocks/>
          </p:cNvSpPr>
          <p:nvPr/>
        </p:nvSpPr>
        <p:spPr>
          <a:xfrm>
            <a:off x="295423" y="3391236"/>
            <a:ext cx="11934186" cy="3194995"/>
          </a:xfrm>
          <a:prstGeom prst="rect">
            <a:avLst/>
          </a:prstGeom>
        </p:spPr>
        <p:txBody>
          <a:bodyPr vert="horz" lIns="91440" tIns="45720" rIns="91440" bIns="45720" numCol="3" spcCol="360000" rtlCol="0">
            <a:noAutofit/>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baseline="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baseline="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pPr>
            <a:endParaRPr lang="en-GB" sz="2000" dirty="0">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0C850D6C-7366-984C-5BAB-CA8E7DEE080D}"/>
              </a:ext>
            </a:extLst>
          </p:cNvPr>
          <p:cNvSpPr txBox="1"/>
          <p:nvPr/>
        </p:nvSpPr>
        <p:spPr>
          <a:xfrm>
            <a:off x="6171412" y="2503449"/>
            <a:ext cx="1929424" cy="461665"/>
          </a:xfrm>
          <a:prstGeom prst="rect">
            <a:avLst/>
          </a:prstGeom>
          <a:solidFill>
            <a:srgbClr val="0072AE"/>
          </a:solidFill>
        </p:spPr>
        <p:txBody>
          <a:bodyPr wrap="square" rtlCol="0">
            <a:spAutoFit/>
          </a:bodyPr>
          <a:lstStyle/>
          <a:p>
            <a:pPr algn="ctr"/>
            <a:r>
              <a:rPr lang="en-US" sz="1200" b="1" dirty="0">
                <a:solidFill>
                  <a:schemeClr val="bg1"/>
                </a:solidFill>
              </a:rPr>
              <a:t>Prof Silvia Sanchez-Ramon</a:t>
            </a:r>
            <a:r>
              <a:rPr lang="en-US" sz="1200" dirty="0">
                <a:solidFill>
                  <a:schemeClr val="bg1"/>
                </a:solidFill>
              </a:rPr>
              <a:t> Vice-Chair</a:t>
            </a:r>
            <a:r>
              <a:rPr lang="en-US" sz="1200" b="1" dirty="0">
                <a:solidFill>
                  <a:schemeClr val="bg1"/>
                </a:solidFill>
              </a:rPr>
              <a:t> </a:t>
            </a:r>
            <a:r>
              <a:rPr lang="en-US" sz="1200" dirty="0">
                <a:solidFill>
                  <a:schemeClr val="bg1"/>
                </a:solidFill>
              </a:rPr>
              <a:t>(ESP)</a:t>
            </a:r>
            <a:endParaRPr lang="pt-PT" sz="1200" dirty="0">
              <a:solidFill>
                <a:schemeClr val="bg1"/>
              </a:solidFill>
            </a:endParaRPr>
          </a:p>
        </p:txBody>
      </p:sp>
      <p:pic>
        <p:nvPicPr>
          <p:cNvPr id="30" name="Picture 29">
            <a:extLst>
              <a:ext uri="{FF2B5EF4-FFF2-40B4-BE49-F238E27FC236}">
                <a16:creationId xmlns:a16="http://schemas.microsoft.com/office/drawing/2014/main" id="{A71666A9-E1FD-11ED-A897-0CC30516F6D0}"/>
              </a:ext>
            </a:extLst>
          </p:cNvPr>
          <p:cNvPicPr>
            <a:picLocks noChangeAspect="1"/>
          </p:cNvPicPr>
          <p:nvPr/>
        </p:nvPicPr>
        <p:blipFill>
          <a:blip r:embed="rId5"/>
          <a:stretch>
            <a:fillRect/>
          </a:stretch>
        </p:blipFill>
        <p:spPr>
          <a:xfrm>
            <a:off x="6459302" y="1124807"/>
            <a:ext cx="1347604" cy="1353619"/>
          </a:xfrm>
          <a:prstGeom prst="rect">
            <a:avLst/>
          </a:prstGeom>
          <a:ln>
            <a:solidFill>
              <a:schemeClr val="bg1">
                <a:lumMod val="75000"/>
              </a:schemeClr>
            </a:solidFill>
          </a:ln>
        </p:spPr>
      </p:pic>
      <p:sp>
        <p:nvSpPr>
          <p:cNvPr id="2" name="Titre 1">
            <a:extLst>
              <a:ext uri="{FF2B5EF4-FFF2-40B4-BE49-F238E27FC236}">
                <a16:creationId xmlns:a16="http://schemas.microsoft.com/office/drawing/2014/main" id="{F557C66A-8599-6755-DE07-ACF2D69F4B9E}"/>
              </a:ext>
            </a:extLst>
          </p:cNvPr>
          <p:cNvSpPr>
            <a:spLocks noGrp="1"/>
          </p:cNvSpPr>
          <p:nvPr>
            <p:ph type="title" idx="4294967295"/>
          </p:nvPr>
        </p:nvSpPr>
        <p:spPr>
          <a:xfrm>
            <a:off x="584617" y="230789"/>
            <a:ext cx="9858375" cy="879991"/>
          </a:xfrm>
        </p:spPr>
        <p:txBody>
          <a:bodyPr/>
          <a:lstStyle/>
          <a:p>
            <a:r>
              <a:rPr lang="en-GB" dirty="0">
                <a:solidFill>
                  <a:schemeClr val="bg1"/>
                </a:solidFill>
                <a:latin typeface="Arial" charset="0"/>
                <a:cs typeface="Arial" charset="0"/>
              </a:rPr>
              <a:t>Medical Advisory Panel</a:t>
            </a:r>
            <a:endParaRPr lang="en-GB" dirty="0">
              <a:solidFill>
                <a:schemeClr val="bg1"/>
              </a:solidFill>
            </a:endParaRPr>
          </a:p>
        </p:txBody>
      </p:sp>
      <p:sp>
        <p:nvSpPr>
          <p:cNvPr id="3" name="Espace réservé du contenu 2">
            <a:extLst>
              <a:ext uri="{FF2B5EF4-FFF2-40B4-BE49-F238E27FC236}">
                <a16:creationId xmlns:a16="http://schemas.microsoft.com/office/drawing/2014/main" id="{EA0B33C9-AE6C-72FB-0172-BD98D5A11642}"/>
              </a:ext>
            </a:extLst>
          </p:cNvPr>
          <p:cNvSpPr>
            <a:spLocks noGrp="1"/>
          </p:cNvSpPr>
          <p:nvPr>
            <p:ph idx="4294967295"/>
          </p:nvPr>
        </p:nvSpPr>
        <p:spPr>
          <a:xfrm>
            <a:off x="584617" y="3208338"/>
            <a:ext cx="11607383" cy="3195637"/>
          </a:xfrm>
        </p:spPr>
        <p:txBody>
          <a:bodyPr numCol="3">
            <a:normAutofit/>
          </a:bodyPr>
          <a:lstStyle/>
          <a:p>
            <a:pPr marL="285750" indent="-285750">
              <a:lnSpc>
                <a:spcPct val="100000"/>
              </a:lnSpc>
            </a:pPr>
            <a:r>
              <a:rPr lang="en-GB" dirty="0">
                <a:solidFill>
                  <a:srgbClr val="0072AE"/>
                </a:solidFill>
              </a:rPr>
              <a:t>Dr Adli Ali (Malaysia)</a:t>
            </a:r>
          </a:p>
          <a:p>
            <a:pPr marL="285750" indent="-285750">
              <a:lnSpc>
                <a:spcPct val="100000"/>
              </a:lnSpc>
            </a:pPr>
            <a:r>
              <a:rPr lang="en-GB" dirty="0"/>
              <a:t>Dr Tadej </a:t>
            </a:r>
            <a:r>
              <a:rPr lang="en-GB" dirty="0" err="1"/>
              <a:t>Avcin</a:t>
            </a:r>
            <a:r>
              <a:rPr lang="en-GB" dirty="0"/>
              <a:t> (Slovenia)</a:t>
            </a:r>
          </a:p>
          <a:p>
            <a:pPr marL="285750" indent="-285750">
              <a:lnSpc>
                <a:spcPct val="100000"/>
              </a:lnSpc>
            </a:pPr>
            <a:r>
              <a:rPr lang="fr-FR" dirty="0"/>
              <a:t>Prof </a:t>
            </a:r>
            <a:r>
              <a:rPr lang="fr-FR" dirty="0" err="1"/>
              <a:t>Ibtihal</a:t>
            </a:r>
            <a:r>
              <a:rPr lang="fr-FR" dirty="0"/>
              <a:t> </a:t>
            </a:r>
            <a:r>
              <a:rPr lang="fr-FR" dirty="0" err="1"/>
              <a:t>Benhsaien</a:t>
            </a:r>
            <a:r>
              <a:rPr lang="fr-FR" dirty="0"/>
              <a:t> (Morocco)</a:t>
            </a:r>
            <a:endParaRPr lang="en-GB" dirty="0"/>
          </a:p>
          <a:p>
            <a:pPr marL="285750" indent="-285750">
              <a:lnSpc>
                <a:spcPct val="100000"/>
              </a:lnSpc>
            </a:pPr>
            <a:r>
              <a:rPr lang="en-GB" dirty="0"/>
              <a:t>Prof Aziz </a:t>
            </a:r>
            <a:r>
              <a:rPr lang="en-GB" dirty="0" err="1"/>
              <a:t>Bousfiha</a:t>
            </a:r>
            <a:r>
              <a:rPr lang="en-GB" dirty="0"/>
              <a:t> (Morocco)</a:t>
            </a:r>
          </a:p>
          <a:p>
            <a:pPr marL="285750" indent="-285750">
              <a:lnSpc>
                <a:spcPct val="100000"/>
              </a:lnSpc>
            </a:pPr>
            <a:r>
              <a:rPr lang="en-GB" dirty="0"/>
              <a:t>Dr Charlotte Cunningham-Rundles (USA)</a:t>
            </a:r>
          </a:p>
          <a:p>
            <a:pPr marL="285750" indent="-285750">
              <a:lnSpc>
                <a:spcPct val="100000"/>
              </a:lnSpc>
            </a:pPr>
            <a:r>
              <a:rPr lang="en-GB" dirty="0"/>
              <a:t>Dr Virgil </a:t>
            </a:r>
            <a:r>
              <a:rPr lang="en-GB" dirty="0" err="1"/>
              <a:t>Dalm</a:t>
            </a:r>
            <a:r>
              <a:rPr lang="en-GB" dirty="0"/>
              <a:t> (Netherlands)</a:t>
            </a:r>
          </a:p>
          <a:p>
            <a:pPr marL="285750" indent="-285750">
              <a:lnSpc>
                <a:spcPct val="100000"/>
              </a:lnSpc>
            </a:pPr>
            <a:r>
              <a:rPr lang="en-GB" dirty="0"/>
              <a:t>Prof Alain Fischer (France)</a:t>
            </a:r>
          </a:p>
          <a:p>
            <a:pPr marL="285750" indent="-285750">
              <a:lnSpc>
                <a:spcPct val="100000"/>
              </a:lnSpc>
            </a:pPr>
            <a:r>
              <a:rPr lang="en-GB" dirty="0"/>
              <a:t>Dr Ciprian </a:t>
            </a:r>
            <a:r>
              <a:rPr lang="en-GB" dirty="0" err="1"/>
              <a:t>Jurcut</a:t>
            </a:r>
            <a:r>
              <a:rPr lang="en-GB" dirty="0"/>
              <a:t> (Romania)</a:t>
            </a:r>
          </a:p>
          <a:p>
            <a:pPr marL="285750" indent="-285750">
              <a:lnSpc>
                <a:spcPct val="100000"/>
              </a:lnSpc>
            </a:pPr>
            <a:r>
              <a:rPr lang="en-GB" dirty="0"/>
              <a:t>Prof Elie Haddad (Canada)</a:t>
            </a:r>
          </a:p>
          <a:p>
            <a:pPr marL="285750" indent="-285750" fontAlgn="base">
              <a:lnSpc>
                <a:spcPct val="100000"/>
              </a:lnSpc>
            </a:pPr>
            <a:r>
              <a:rPr lang="en-GB" dirty="0"/>
              <a:t>Professor Steven Holland – (USA)</a:t>
            </a:r>
          </a:p>
          <a:p>
            <a:pPr marL="285750" indent="-285750">
              <a:lnSpc>
                <a:spcPct val="100000"/>
              </a:lnSpc>
            </a:pPr>
            <a:r>
              <a:rPr lang="en-GB" dirty="0">
                <a:solidFill>
                  <a:srgbClr val="0072AE"/>
                </a:solidFill>
              </a:rPr>
              <a:t>Dr Jia Hou (China)</a:t>
            </a:r>
          </a:p>
          <a:p>
            <a:pPr marL="285750" indent="-285750">
              <a:lnSpc>
                <a:spcPct val="100000"/>
              </a:lnSpc>
            </a:pPr>
            <a:r>
              <a:rPr lang="en-GB" dirty="0">
                <a:solidFill>
                  <a:srgbClr val="0072AE"/>
                </a:solidFill>
              </a:rPr>
              <a:t>Dr Pamela Lee (Hong-Kong)</a:t>
            </a:r>
          </a:p>
          <a:p>
            <a:pPr marL="285750" indent="-285750">
              <a:lnSpc>
                <a:spcPct val="100000"/>
              </a:lnSpc>
            </a:pPr>
            <a:r>
              <a:rPr lang="en-GB" dirty="0"/>
              <a:t>Prof Isabelle </a:t>
            </a:r>
            <a:r>
              <a:rPr lang="en-GB" dirty="0" err="1"/>
              <a:t>Meyts</a:t>
            </a:r>
            <a:r>
              <a:rPr lang="en-GB" dirty="0"/>
              <a:t> (Belgium)</a:t>
            </a:r>
          </a:p>
          <a:p>
            <a:pPr marL="285750" indent="-285750">
              <a:lnSpc>
                <a:spcPct val="100000"/>
              </a:lnSpc>
            </a:pPr>
            <a:r>
              <a:rPr lang="en-GB" dirty="0"/>
              <a:t>Prof Antonio Condino-Neto (Brazil)</a:t>
            </a:r>
          </a:p>
          <a:p>
            <a:pPr marL="285750" indent="-285750">
              <a:lnSpc>
                <a:spcPct val="100000"/>
              </a:lnSpc>
            </a:pPr>
            <a:r>
              <a:rPr lang="en-GB" dirty="0"/>
              <a:t>Dr Cecilia Poli  (Chile)</a:t>
            </a:r>
          </a:p>
          <a:p>
            <a:pPr marL="285750" indent="-285750">
              <a:lnSpc>
                <a:spcPct val="100000"/>
              </a:lnSpc>
            </a:pPr>
            <a:r>
              <a:rPr lang="en-GB" dirty="0"/>
              <a:t>Dr Elizabeth Rivers – (UK)</a:t>
            </a:r>
          </a:p>
          <a:p>
            <a:pPr marL="285750" indent="-285750">
              <a:lnSpc>
                <a:spcPct val="100000"/>
              </a:lnSpc>
            </a:pPr>
            <a:r>
              <a:rPr lang="en-GB" dirty="0">
                <a:solidFill>
                  <a:srgbClr val="0072AE"/>
                </a:solidFill>
              </a:rPr>
              <a:t>Prof Surjit Singh (India)</a:t>
            </a:r>
          </a:p>
          <a:p>
            <a:pPr marL="285750" indent="-285750">
              <a:lnSpc>
                <a:spcPct val="100000"/>
              </a:lnSpc>
            </a:pPr>
            <a:r>
              <a:rPr lang="en-GB" dirty="0"/>
              <a:t>Prof Stuart Tangye (Australia)</a:t>
            </a:r>
          </a:p>
          <a:p>
            <a:pPr marL="285750" indent="-285750">
              <a:lnSpc>
                <a:spcPct val="100000"/>
              </a:lnSpc>
            </a:pPr>
            <a:r>
              <a:rPr lang="en-GB" dirty="0"/>
              <a:t>Prof Klaus </a:t>
            </a:r>
            <a:r>
              <a:rPr lang="en-GB" dirty="0" err="1"/>
              <a:t>Warnatz</a:t>
            </a:r>
            <a:r>
              <a:rPr lang="en-GB" dirty="0"/>
              <a:t> (Germany)</a:t>
            </a:r>
          </a:p>
          <a:p>
            <a:endParaRPr lang="en-GB" dirty="0"/>
          </a:p>
        </p:txBody>
      </p:sp>
    </p:spTree>
    <p:extLst>
      <p:ext uri="{BB962C8B-B14F-4D97-AF65-F5344CB8AC3E}">
        <p14:creationId xmlns:p14="http://schemas.microsoft.com/office/powerpoint/2010/main" val="25596536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6E4CA-436E-2836-7F5D-31CB03E1ABB8}"/>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5F7783EF-933C-35F3-C1AC-86E4E942CB3A}"/>
              </a:ext>
            </a:extLst>
          </p:cNvPr>
          <p:cNvSpPr>
            <a:spLocks noGrp="1"/>
          </p:cNvSpPr>
          <p:nvPr>
            <p:ph type="ctrTitle" idx="4294967295"/>
          </p:nvPr>
        </p:nvSpPr>
        <p:spPr>
          <a:xfrm>
            <a:off x="627797" y="453637"/>
            <a:ext cx="11166475" cy="539750"/>
          </a:xfrm>
        </p:spPr>
        <p:txBody>
          <a:bodyPr>
            <a:normAutofit fontScale="90000"/>
          </a:bodyPr>
          <a:lstStyle/>
          <a:p>
            <a:r>
              <a:rPr lang="en-GB" sz="3600" dirty="0">
                <a:solidFill>
                  <a:schemeClr val="bg1"/>
                </a:solidFill>
              </a:rPr>
              <a:t>IPOPI is there for you!  Be there for the community </a:t>
            </a:r>
            <a:r>
              <a:rPr lang="en-GB" sz="3600" dirty="0">
                <a:solidFill>
                  <a:schemeClr val="bg1"/>
                </a:solidFill>
                <a:sym typeface="Wingdings" pitchFamily="2" charset="2"/>
              </a:rPr>
              <a:t> </a:t>
            </a:r>
            <a:endParaRPr lang="en-GB" sz="3600" dirty="0">
              <a:solidFill>
                <a:schemeClr val="bg1"/>
              </a:solidFill>
            </a:endParaRPr>
          </a:p>
        </p:txBody>
      </p:sp>
      <p:pic>
        <p:nvPicPr>
          <p:cNvPr id="6" name="Image 5" descr="Une image contenant clipart, Graphique, cœur, conception&#10;&#10;Le contenu généré par l’IA peut être incorrect.">
            <a:extLst>
              <a:ext uri="{FF2B5EF4-FFF2-40B4-BE49-F238E27FC236}">
                <a16:creationId xmlns:a16="http://schemas.microsoft.com/office/drawing/2014/main" id="{5F2DCF5C-0554-0E7C-5D15-95C2D6CF7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0190" y="1128331"/>
            <a:ext cx="4801738" cy="4399012"/>
          </a:xfrm>
          <a:prstGeom prst="rect">
            <a:avLst/>
          </a:prstGeom>
        </p:spPr>
      </p:pic>
      <p:sp>
        <p:nvSpPr>
          <p:cNvPr id="8" name="ZoneTexte 7">
            <a:extLst>
              <a:ext uri="{FF2B5EF4-FFF2-40B4-BE49-F238E27FC236}">
                <a16:creationId xmlns:a16="http://schemas.microsoft.com/office/drawing/2014/main" id="{03EB7681-8748-239F-073D-33C882104184}"/>
              </a:ext>
            </a:extLst>
          </p:cNvPr>
          <p:cNvSpPr txBox="1"/>
          <p:nvPr/>
        </p:nvSpPr>
        <p:spPr>
          <a:xfrm>
            <a:off x="0" y="5288340"/>
            <a:ext cx="12159742" cy="1569660"/>
          </a:xfrm>
          <a:prstGeom prst="rect">
            <a:avLst/>
          </a:prstGeom>
          <a:solidFill>
            <a:srgbClr val="0072AE"/>
          </a:solidFill>
        </p:spPr>
        <p:txBody>
          <a:bodyPr wrap="square" rtlCol="0">
            <a:spAutoFit/>
          </a:bodyPr>
          <a:lstStyle/>
          <a:p>
            <a:r>
              <a:rPr lang="en-GB" sz="3200" dirty="0">
                <a:solidFill>
                  <a:schemeClr val="bg1"/>
                </a:solidFill>
                <a:latin typeface="Arial" panose="020B0604020202020204" pitchFamily="34" charset="0"/>
                <a:cs typeface="Arial" panose="020B0604020202020204" pitchFamily="34" charset="0"/>
              </a:rPr>
              <a:t>	We need to hear from you: new board members, important    	health matter happening in your country , article in </a:t>
            </a:r>
            <a:r>
              <a:rPr lang="en-GB" sz="3200" dirty="0" err="1">
                <a:solidFill>
                  <a:schemeClr val="bg1"/>
                </a:solidFill>
                <a:latin typeface="Arial" panose="020B0604020202020204" pitchFamily="34" charset="0"/>
                <a:cs typeface="Arial" panose="020B0604020202020204" pitchFamily="34" charset="0"/>
              </a:rPr>
              <a:t>enews</a:t>
            </a:r>
            <a:r>
              <a:rPr lang="en-GB" sz="3200" dirty="0">
                <a:solidFill>
                  <a:schemeClr val="bg1"/>
                </a:solidFill>
                <a:latin typeface="Arial" panose="020B0604020202020204" pitchFamily="34" charset="0"/>
                <a:cs typeface="Arial" panose="020B0604020202020204" pitchFamily="34" charset="0"/>
              </a:rPr>
              <a:t>…</a:t>
            </a:r>
            <a:br>
              <a:rPr lang="en-GB" sz="3200" dirty="0">
                <a:solidFill>
                  <a:schemeClr val="bg1"/>
                </a:solidFill>
                <a:latin typeface="Arial" panose="020B0604020202020204" pitchFamily="34" charset="0"/>
                <a:cs typeface="Arial" panose="020B0604020202020204" pitchFamily="34" charset="0"/>
              </a:rPr>
            </a:br>
            <a:r>
              <a:rPr lang="en-GB" sz="3200" dirty="0">
                <a:solidFill>
                  <a:schemeClr val="bg1"/>
                </a:solidFill>
                <a:latin typeface="Arial" panose="020B0604020202020204" pitchFamily="34" charset="0"/>
                <a:cs typeface="Arial" panose="020B0604020202020204" pitchFamily="34" charset="0"/>
              </a:rPr>
              <a:t>	&gt;&gt;&gt;Please inform us (Email, WhatsApp)</a:t>
            </a:r>
          </a:p>
        </p:txBody>
      </p:sp>
    </p:spTree>
    <p:extLst>
      <p:ext uri="{BB962C8B-B14F-4D97-AF65-F5344CB8AC3E}">
        <p14:creationId xmlns:p14="http://schemas.microsoft.com/office/powerpoint/2010/main" val="24660272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89DFB-082A-6B20-92DE-F94DCE508F2D}"/>
              </a:ext>
            </a:extLst>
          </p:cNvPr>
          <p:cNvSpPr>
            <a:spLocks noGrp="1"/>
          </p:cNvSpPr>
          <p:nvPr>
            <p:ph type="ctrTitle"/>
          </p:nvPr>
        </p:nvSpPr>
        <p:spPr/>
        <p:txBody>
          <a:bodyPr>
            <a:normAutofit fontScale="90000"/>
          </a:bodyPr>
          <a:lstStyle/>
          <a:p>
            <a:r>
              <a:rPr lang="en-GB" dirty="0"/>
              <a:t>Welcoming remarks and introduction to IPOPI</a:t>
            </a:r>
          </a:p>
        </p:txBody>
      </p:sp>
      <p:sp>
        <p:nvSpPr>
          <p:cNvPr id="3" name="Subtitle 2">
            <a:extLst>
              <a:ext uri="{FF2B5EF4-FFF2-40B4-BE49-F238E27FC236}">
                <a16:creationId xmlns:a16="http://schemas.microsoft.com/office/drawing/2014/main" id="{ADB324F5-6D51-3585-1F80-6503FA37546B}"/>
              </a:ext>
            </a:extLst>
          </p:cNvPr>
          <p:cNvSpPr>
            <a:spLocks noGrp="1"/>
          </p:cNvSpPr>
          <p:nvPr>
            <p:ph type="subTitle" idx="1"/>
          </p:nvPr>
        </p:nvSpPr>
        <p:spPr>
          <a:xfrm>
            <a:off x="4857470" y="3714692"/>
            <a:ext cx="6179765" cy="784155"/>
          </a:xfrm>
        </p:spPr>
        <p:txBody>
          <a:bodyPr>
            <a:normAutofit lnSpcReduction="10000"/>
          </a:bodyPr>
          <a:lstStyle/>
          <a:p>
            <a:r>
              <a:rPr lang="pt-PT" dirty="0"/>
              <a:t>Martine Pergent,</a:t>
            </a:r>
          </a:p>
          <a:p>
            <a:r>
              <a:rPr lang="pt-PT" dirty="0"/>
              <a:t>IPOPI President</a:t>
            </a:r>
            <a:endParaRPr lang="en-GB" dirty="0"/>
          </a:p>
        </p:txBody>
      </p:sp>
    </p:spTree>
    <p:extLst>
      <p:ext uri="{BB962C8B-B14F-4D97-AF65-F5344CB8AC3E}">
        <p14:creationId xmlns:p14="http://schemas.microsoft.com/office/powerpoint/2010/main" val="8286043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EA99B448-7962-97A3-7DFE-FB7D3B7BEBCD}"/>
              </a:ext>
            </a:extLst>
          </p:cNvPr>
          <p:cNvSpPr>
            <a:spLocks noGrp="1"/>
          </p:cNvSpPr>
          <p:nvPr>
            <p:ph type="ctrTitle" idx="4294967295"/>
          </p:nvPr>
        </p:nvSpPr>
        <p:spPr>
          <a:xfrm>
            <a:off x="572916" y="449121"/>
            <a:ext cx="11164888" cy="539750"/>
          </a:xfrm>
        </p:spPr>
        <p:txBody>
          <a:bodyPr>
            <a:normAutofit/>
          </a:bodyPr>
          <a:lstStyle/>
          <a:p>
            <a:r>
              <a:rPr lang="en-GB" dirty="0">
                <a:solidFill>
                  <a:schemeClr val="bg1"/>
                </a:solidFill>
              </a:rPr>
              <a:t>Our programme</a:t>
            </a:r>
          </a:p>
        </p:txBody>
      </p:sp>
      <p:graphicFrame>
        <p:nvGraphicFramePr>
          <p:cNvPr id="11" name="Tableau 10">
            <a:extLst>
              <a:ext uri="{FF2B5EF4-FFF2-40B4-BE49-F238E27FC236}">
                <a16:creationId xmlns:a16="http://schemas.microsoft.com/office/drawing/2014/main" id="{795001A3-1920-97A8-AEBE-2750FA161872}"/>
              </a:ext>
            </a:extLst>
          </p:cNvPr>
          <p:cNvGraphicFramePr>
            <a:graphicFrameLocks noGrp="1"/>
          </p:cNvGraphicFramePr>
          <p:nvPr>
            <p:extLst>
              <p:ext uri="{D42A27DB-BD31-4B8C-83A1-F6EECF244321}">
                <p14:modId xmlns:p14="http://schemas.microsoft.com/office/powerpoint/2010/main" val="3003969629"/>
              </p:ext>
            </p:extLst>
          </p:nvPr>
        </p:nvGraphicFramePr>
        <p:xfrm>
          <a:off x="572916" y="1595120"/>
          <a:ext cx="11046168" cy="4366762"/>
        </p:xfrm>
        <a:graphic>
          <a:graphicData uri="http://schemas.openxmlformats.org/drawingml/2006/table">
            <a:tbl>
              <a:tblPr firstRow="1" bandRow="1">
                <a:tableStyleId>{7DF18680-E054-41AD-8BC1-D1AEF772440D}</a:tableStyleId>
              </a:tblPr>
              <a:tblGrid>
                <a:gridCol w="5523084">
                  <a:extLst>
                    <a:ext uri="{9D8B030D-6E8A-4147-A177-3AD203B41FA5}">
                      <a16:colId xmlns:a16="http://schemas.microsoft.com/office/drawing/2014/main" val="706170706"/>
                    </a:ext>
                  </a:extLst>
                </a:gridCol>
                <a:gridCol w="5523084">
                  <a:extLst>
                    <a:ext uri="{9D8B030D-6E8A-4147-A177-3AD203B41FA5}">
                      <a16:colId xmlns:a16="http://schemas.microsoft.com/office/drawing/2014/main" val="2133370817"/>
                    </a:ext>
                  </a:extLst>
                </a:gridCol>
              </a:tblGrid>
              <a:tr h="429383">
                <a:tc>
                  <a:txBody>
                    <a:bodyPr/>
                    <a:lstStyle/>
                    <a:p>
                      <a:pPr algn="ctr"/>
                      <a:r>
                        <a:rPr lang="en-GB" dirty="0">
                          <a:latin typeface="Arial" panose="020B0604020202020204" pitchFamily="34" charset="0"/>
                          <a:cs typeface="Arial" panose="020B0604020202020204" pitchFamily="34" charset="0"/>
                        </a:rPr>
                        <a:t>Day 1</a:t>
                      </a:r>
                    </a:p>
                  </a:txBody>
                  <a:tcPr>
                    <a:solidFill>
                      <a:srgbClr val="33A9E2"/>
                    </a:solidFill>
                  </a:tcPr>
                </a:tc>
                <a:tc>
                  <a:txBody>
                    <a:bodyPr/>
                    <a:lstStyle/>
                    <a:p>
                      <a:pPr algn="ctr"/>
                      <a:r>
                        <a:rPr lang="en-GB" dirty="0">
                          <a:latin typeface="Arial" panose="020B0604020202020204" pitchFamily="34" charset="0"/>
                          <a:cs typeface="Arial" panose="020B0604020202020204" pitchFamily="34" charset="0"/>
                        </a:rPr>
                        <a:t>Day 2</a:t>
                      </a:r>
                    </a:p>
                  </a:txBody>
                  <a:tcPr>
                    <a:solidFill>
                      <a:srgbClr val="33A9E2"/>
                    </a:solidFill>
                  </a:tcPr>
                </a:tc>
                <a:extLst>
                  <a:ext uri="{0D108BD9-81ED-4DB2-BD59-A6C34878D82A}">
                    <a16:rowId xmlns:a16="http://schemas.microsoft.com/office/drawing/2014/main" val="637912677"/>
                  </a:ext>
                </a:extLst>
              </a:tr>
              <a:tr h="16940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dk1"/>
                          </a:solidFill>
                          <a:effectLst/>
                          <a:latin typeface="Arial" panose="020B0604020202020204" pitchFamily="34" charset="0"/>
                          <a:ea typeface="+mn-ea"/>
                          <a:cs typeface="Arial" panose="020B0604020202020204" pitchFamily="34" charset="0"/>
                        </a:rPr>
                        <a:t>Session 1: Welcome session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dk1"/>
                          </a:solidFill>
                          <a:effectLst/>
                          <a:latin typeface="Arial" panose="020B0604020202020204" pitchFamily="34" charset="0"/>
                          <a:ea typeface="+mn-ea"/>
                          <a:cs typeface="Arial" panose="020B0604020202020204" pitchFamily="34" charset="0"/>
                        </a:rPr>
                        <a:t>• Innovative approaches in PID care -use of AI</a:t>
                      </a:r>
                      <a:br>
                        <a:rPr lang="en-GB" sz="1800" b="1" kern="1200" dirty="0">
                          <a:solidFill>
                            <a:schemeClr val="dk1"/>
                          </a:solidFill>
                          <a:effectLst/>
                          <a:latin typeface="Arial" panose="020B0604020202020204" pitchFamily="34" charset="0"/>
                          <a:ea typeface="+mn-ea"/>
                          <a:cs typeface="Arial" panose="020B0604020202020204" pitchFamily="34" charset="0"/>
                        </a:rPr>
                      </a:br>
                      <a:r>
                        <a:rPr lang="en-GB" sz="1800" b="1" kern="1200" dirty="0">
                          <a:solidFill>
                            <a:schemeClr val="dk1"/>
                          </a:solidFill>
                          <a:effectLst/>
                          <a:latin typeface="Arial" panose="020B0604020202020204" pitchFamily="34" charset="0"/>
                          <a:ea typeface="+mn-ea"/>
                          <a:cs typeface="Arial" panose="020B0604020202020204" pitchFamily="34" charset="0"/>
                        </a:rPr>
                        <a:t>• Challenges of PID awareness in the Himalayan region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1" kern="1200" dirty="0">
                        <a:solidFill>
                          <a:schemeClr val="dk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dk1"/>
                          </a:solidFill>
                          <a:effectLst/>
                          <a:latin typeface="Arial" panose="020B0604020202020204" pitchFamily="34" charset="0"/>
                          <a:ea typeface="+mn-ea"/>
                          <a:cs typeface="Arial" panose="020B0604020202020204" pitchFamily="34" charset="0"/>
                        </a:rPr>
                        <a:t>Session 2 – The Diagnosis pathway</a:t>
                      </a:r>
                      <a:endParaRPr lang="fr-FR" sz="1800" kern="1200" dirty="0">
                        <a:solidFill>
                          <a:schemeClr val="dk1"/>
                        </a:solidFill>
                        <a:effectLst/>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dk1"/>
                          </a:solidFill>
                          <a:effectLst/>
                          <a:latin typeface="Arial" panose="020B0604020202020204" pitchFamily="34" charset="0"/>
                          <a:ea typeface="+mn-ea"/>
                          <a:cs typeface="Arial" panose="020B0604020202020204" pitchFamily="34" charset="0"/>
                        </a:rPr>
                        <a:t>Session 5 – </a:t>
                      </a:r>
                      <a:r>
                        <a:rPr lang="fr-FR" sz="1800" b="1" kern="1200" dirty="0" err="1">
                          <a:solidFill>
                            <a:schemeClr val="dk1"/>
                          </a:solidFill>
                          <a:effectLst/>
                          <a:latin typeface="Arial" panose="020B0604020202020204" pitchFamily="34" charset="0"/>
                          <a:ea typeface="+mn-ea"/>
                          <a:cs typeface="Arial" panose="020B0604020202020204" pitchFamily="34" charset="0"/>
                        </a:rPr>
                        <a:t>Supporting</a:t>
                      </a:r>
                      <a:r>
                        <a:rPr lang="fr-FR" sz="1800" b="1" kern="1200" dirty="0">
                          <a:solidFill>
                            <a:schemeClr val="dk1"/>
                          </a:solidFill>
                          <a:effectLst/>
                          <a:latin typeface="Arial" panose="020B0604020202020204" pitchFamily="34" charset="0"/>
                          <a:ea typeface="+mn-ea"/>
                          <a:cs typeface="Arial" panose="020B0604020202020204" pitchFamily="34" charset="0"/>
                        </a:rPr>
                        <a:t> the </a:t>
                      </a:r>
                      <a:r>
                        <a:rPr lang="fr-FR" sz="1800" b="1" kern="1200" dirty="0" err="1">
                          <a:solidFill>
                            <a:schemeClr val="dk1"/>
                          </a:solidFill>
                          <a:effectLst/>
                          <a:latin typeface="Arial" panose="020B0604020202020204" pitchFamily="34" charset="0"/>
                          <a:ea typeface="+mn-ea"/>
                          <a:cs typeface="Arial" panose="020B0604020202020204" pitchFamily="34" charset="0"/>
                        </a:rPr>
                        <a:t>journey</a:t>
                      </a:r>
                      <a:r>
                        <a:rPr lang="fr-FR" sz="1800" b="1" kern="1200" dirty="0">
                          <a:solidFill>
                            <a:schemeClr val="dk1"/>
                          </a:solidFill>
                          <a:effectLst/>
                          <a:latin typeface="Arial" panose="020B0604020202020204" pitchFamily="34" charset="0"/>
                          <a:ea typeface="+mn-ea"/>
                          <a:cs typeface="Arial" panose="020B0604020202020204" pitchFamily="34" charset="0"/>
                        </a:rPr>
                        <a:t> of </a:t>
                      </a:r>
                      <a:r>
                        <a:rPr lang="fr-FR" sz="1800" b="1" kern="1200" dirty="0" err="1">
                          <a:solidFill>
                            <a:schemeClr val="dk1"/>
                          </a:solidFill>
                          <a:effectLst/>
                          <a:latin typeface="Arial" panose="020B0604020202020204" pitchFamily="34" charset="0"/>
                          <a:ea typeface="+mn-ea"/>
                          <a:cs typeface="Arial" panose="020B0604020202020204" pitchFamily="34" charset="0"/>
                        </a:rPr>
                        <a:t>adult</a:t>
                      </a:r>
                      <a:r>
                        <a:rPr lang="fr-FR" sz="1800" b="1" kern="1200" dirty="0">
                          <a:solidFill>
                            <a:schemeClr val="dk1"/>
                          </a:solidFill>
                          <a:effectLst/>
                          <a:latin typeface="Arial" panose="020B0604020202020204" pitchFamily="34" charset="0"/>
                          <a:ea typeface="+mn-ea"/>
                          <a:cs typeface="Arial" panose="020B0604020202020204" pitchFamily="34" charset="0"/>
                        </a:rPr>
                        <a:t> 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800" kern="1200" dirty="0">
                        <a:solidFill>
                          <a:schemeClr val="dk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dk1"/>
                          </a:solidFill>
                          <a:effectLst/>
                          <a:latin typeface="Arial" panose="020B0604020202020204" pitchFamily="34" charset="0"/>
                          <a:ea typeface="+mn-ea"/>
                          <a:cs typeface="Arial" panose="020B0604020202020204" pitchFamily="34" charset="0"/>
                        </a:rPr>
                        <a:t>Session 6 – Crafting tomorrow: a strategic action workshop</a:t>
                      </a:r>
                      <a:endParaRPr lang="fr-FR" sz="1800" kern="1200" dirty="0">
                        <a:solidFill>
                          <a:schemeClr val="dk1"/>
                        </a:solidFill>
                        <a:effectLst/>
                        <a:latin typeface="Arial" panose="020B0604020202020204" pitchFamily="34" charset="0"/>
                        <a:ea typeface="+mn-ea"/>
                        <a:cs typeface="Arial" panose="020B0604020202020204" pitchFamily="34" charset="0"/>
                      </a:endParaRPr>
                    </a:p>
                    <a:p>
                      <a:endParaRPr lang="en-GB"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510456990"/>
                  </a:ext>
                </a:extLst>
              </a:tr>
              <a:tr h="351219">
                <a:tc gridSpan="2">
                  <a:txBody>
                    <a:bodyPr/>
                    <a:lstStyle/>
                    <a:p>
                      <a:pPr algn="ctr"/>
                      <a:r>
                        <a:rPr lang="en-GB" dirty="0">
                          <a:latin typeface="Arial" panose="020B0604020202020204" pitchFamily="34" charset="0"/>
                          <a:cs typeface="Arial" panose="020B0604020202020204" pitchFamily="34" charset="0"/>
                        </a:rPr>
                        <a:t>Lunch</a:t>
                      </a:r>
                    </a:p>
                  </a:txBody>
                  <a:tcPr/>
                </a:tc>
                <a:tc hMerge="1">
                  <a:txBody>
                    <a:bodyPr/>
                    <a:lstStyle/>
                    <a:p>
                      <a:endParaRPr dirty="0"/>
                    </a:p>
                  </a:txBody>
                  <a:tcPr/>
                </a:tc>
                <a:extLst>
                  <a:ext uri="{0D108BD9-81ED-4DB2-BD59-A6C34878D82A}">
                    <a16:rowId xmlns:a16="http://schemas.microsoft.com/office/drawing/2014/main" val="358219423"/>
                  </a:ext>
                </a:extLst>
              </a:tr>
              <a:tr h="14048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dk1"/>
                          </a:solidFill>
                          <a:effectLst/>
                          <a:latin typeface="Arial" panose="020B0604020202020204" pitchFamily="34" charset="0"/>
                          <a:ea typeface="+mn-ea"/>
                          <a:cs typeface="Arial" panose="020B0604020202020204" pitchFamily="34" charset="0"/>
                        </a:rPr>
                        <a:t>Session 3 – Plasma collection and IG access in Asia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800" kern="1200" dirty="0">
                        <a:solidFill>
                          <a:schemeClr val="dk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dk1"/>
                          </a:solidFill>
                          <a:effectLst/>
                          <a:latin typeface="Arial" panose="020B0604020202020204" pitchFamily="34" charset="0"/>
                          <a:ea typeface="+mn-ea"/>
                          <a:cs typeface="Arial" panose="020B0604020202020204" pitchFamily="34" charset="0"/>
                        </a:rPr>
                        <a:t>Session 4 – Curative treatments</a:t>
                      </a:r>
                      <a:endParaRPr lang="fr-FR" sz="1800" kern="1200" dirty="0">
                        <a:solidFill>
                          <a:schemeClr val="dk1"/>
                        </a:solidFill>
                        <a:effectLst/>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800" kern="1200" dirty="0">
                        <a:solidFill>
                          <a:schemeClr val="dk1"/>
                        </a:solidFill>
                        <a:effectLst/>
                        <a:latin typeface="Arial" panose="020B0604020202020204" pitchFamily="34" charset="0"/>
                        <a:ea typeface="+mn-ea"/>
                        <a:cs typeface="Arial" panose="020B0604020202020204" pitchFamily="34" charset="0"/>
                      </a:endParaRPr>
                    </a:p>
                  </a:txBody>
                  <a:tcPr/>
                </a:tc>
                <a:extLst>
                  <a:ext uri="{0D108BD9-81ED-4DB2-BD59-A6C34878D82A}">
                    <a16:rowId xmlns:a16="http://schemas.microsoft.com/office/drawing/2014/main" val="2238831177"/>
                  </a:ext>
                </a:extLst>
              </a:tr>
              <a:tr h="4293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err="1">
                          <a:solidFill>
                            <a:schemeClr val="dk1"/>
                          </a:solidFill>
                          <a:effectLst/>
                          <a:latin typeface="Arial" panose="020B0604020202020204" pitchFamily="34" charset="0"/>
                          <a:ea typeface="+mn-ea"/>
                          <a:cs typeface="Arial" panose="020B0604020202020204" pitchFamily="34" charset="0"/>
                        </a:rPr>
                        <a:t>Dinner</a:t>
                      </a:r>
                      <a:endParaRPr lang="fr-FR" sz="1800" kern="1200" dirty="0">
                        <a:solidFill>
                          <a:schemeClr val="dk1"/>
                        </a:solidFill>
                        <a:effectLst/>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800" kern="1200" dirty="0">
                        <a:solidFill>
                          <a:schemeClr val="dk1"/>
                        </a:solidFill>
                        <a:effectLst/>
                        <a:latin typeface="Arial" panose="020B0604020202020204" pitchFamily="34" charset="0"/>
                        <a:ea typeface="+mn-ea"/>
                        <a:cs typeface="Arial" panose="020B0604020202020204" pitchFamily="34" charset="0"/>
                      </a:endParaRPr>
                    </a:p>
                  </a:txBody>
                  <a:tcPr/>
                </a:tc>
                <a:extLst>
                  <a:ext uri="{0D108BD9-81ED-4DB2-BD59-A6C34878D82A}">
                    <a16:rowId xmlns:a16="http://schemas.microsoft.com/office/drawing/2014/main" val="3234116796"/>
                  </a:ext>
                </a:extLst>
              </a:tr>
            </a:tbl>
          </a:graphicData>
        </a:graphic>
      </p:graphicFrame>
    </p:spTree>
    <p:extLst>
      <p:ext uri="{BB962C8B-B14F-4D97-AF65-F5344CB8AC3E}">
        <p14:creationId xmlns:p14="http://schemas.microsoft.com/office/powerpoint/2010/main" val="11212354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F0224BF9-B2BC-0C9D-A0E9-9F4E99E3F56C}"/>
              </a:ext>
            </a:extLst>
          </p:cNvPr>
          <p:cNvSpPr txBox="1"/>
          <p:nvPr/>
        </p:nvSpPr>
        <p:spPr>
          <a:xfrm>
            <a:off x="4435522" y="2306472"/>
            <a:ext cx="184731" cy="369332"/>
          </a:xfrm>
          <a:prstGeom prst="rect">
            <a:avLst/>
          </a:prstGeom>
          <a:noFill/>
        </p:spPr>
        <p:txBody>
          <a:bodyPr wrap="none" rtlCol="0">
            <a:spAutoFit/>
          </a:bodyPr>
          <a:lstStyle/>
          <a:p>
            <a:endParaRPr lang="en-GB" dirty="0"/>
          </a:p>
        </p:txBody>
      </p:sp>
      <p:pic>
        <p:nvPicPr>
          <p:cNvPr id="3" name="Image 2">
            <a:extLst>
              <a:ext uri="{FF2B5EF4-FFF2-40B4-BE49-F238E27FC236}">
                <a16:creationId xmlns:a16="http://schemas.microsoft.com/office/drawing/2014/main" id="{5909FAD0-9CE3-4898-7FE4-F4913C53D271}"/>
              </a:ext>
            </a:extLst>
          </p:cNvPr>
          <p:cNvPicPr>
            <a:picLocks noChangeAspect="1"/>
          </p:cNvPicPr>
          <p:nvPr/>
        </p:nvPicPr>
        <p:blipFill>
          <a:blip r:embed="rId2"/>
          <a:stretch>
            <a:fillRect/>
          </a:stretch>
        </p:blipFill>
        <p:spPr>
          <a:xfrm>
            <a:off x="0" y="0"/>
            <a:ext cx="7772400" cy="5181600"/>
          </a:xfrm>
          <a:prstGeom prst="rect">
            <a:avLst/>
          </a:prstGeom>
        </p:spPr>
      </p:pic>
      <p:pic>
        <p:nvPicPr>
          <p:cNvPr id="4" name="Image 3">
            <a:extLst>
              <a:ext uri="{FF2B5EF4-FFF2-40B4-BE49-F238E27FC236}">
                <a16:creationId xmlns:a16="http://schemas.microsoft.com/office/drawing/2014/main" id="{7925424C-9897-53AE-C571-27801083FE6C}"/>
              </a:ext>
            </a:extLst>
          </p:cNvPr>
          <p:cNvPicPr>
            <a:picLocks noChangeAspect="1"/>
          </p:cNvPicPr>
          <p:nvPr/>
        </p:nvPicPr>
        <p:blipFill>
          <a:blip r:embed="rId3"/>
          <a:stretch>
            <a:fillRect/>
          </a:stretch>
        </p:blipFill>
        <p:spPr>
          <a:xfrm>
            <a:off x="7826991" y="477671"/>
            <a:ext cx="4380932" cy="4380932"/>
          </a:xfrm>
          <a:prstGeom prst="rect">
            <a:avLst/>
          </a:prstGeom>
        </p:spPr>
      </p:pic>
      <p:sp>
        <p:nvSpPr>
          <p:cNvPr id="5" name="ZoneTexte 4">
            <a:extLst>
              <a:ext uri="{FF2B5EF4-FFF2-40B4-BE49-F238E27FC236}">
                <a16:creationId xmlns:a16="http://schemas.microsoft.com/office/drawing/2014/main" id="{2D28C70A-BABC-A1DC-3453-AAD347368C52}"/>
              </a:ext>
            </a:extLst>
          </p:cNvPr>
          <p:cNvSpPr txBox="1"/>
          <p:nvPr/>
        </p:nvSpPr>
        <p:spPr>
          <a:xfrm>
            <a:off x="704475" y="5181600"/>
            <a:ext cx="4972994" cy="707886"/>
          </a:xfrm>
          <a:prstGeom prst="rect">
            <a:avLst/>
          </a:prstGeom>
          <a:noFill/>
        </p:spPr>
        <p:txBody>
          <a:bodyPr wrap="square" rtlCol="0">
            <a:spAutoFit/>
          </a:bodyPr>
          <a:lstStyle/>
          <a:p>
            <a:r>
              <a:rPr lang="en-GB" sz="4000" dirty="0">
                <a:solidFill>
                  <a:srgbClr val="0072AE"/>
                </a:solidFill>
              </a:rPr>
              <a:t>And now … Let’s go!</a:t>
            </a:r>
          </a:p>
        </p:txBody>
      </p:sp>
      <p:pic>
        <p:nvPicPr>
          <p:cNvPr id="6" name="Image 5">
            <a:extLst>
              <a:ext uri="{FF2B5EF4-FFF2-40B4-BE49-F238E27FC236}">
                <a16:creationId xmlns:a16="http://schemas.microsoft.com/office/drawing/2014/main" id="{8B5D8A5F-63DE-99FC-35EC-5A85CD315491}"/>
              </a:ext>
            </a:extLst>
          </p:cNvPr>
          <p:cNvPicPr>
            <a:picLocks noChangeAspect="1"/>
          </p:cNvPicPr>
          <p:nvPr/>
        </p:nvPicPr>
        <p:blipFill>
          <a:blip r:embed="rId4"/>
          <a:stretch>
            <a:fillRect/>
          </a:stretch>
        </p:blipFill>
        <p:spPr>
          <a:xfrm>
            <a:off x="1327513" y="6211668"/>
            <a:ext cx="1199660" cy="626919"/>
          </a:xfrm>
          <a:prstGeom prst="rect">
            <a:avLst/>
          </a:prstGeom>
        </p:spPr>
      </p:pic>
      <p:pic>
        <p:nvPicPr>
          <p:cNvPr id="7" name="Image 6" descr="Une image contenant Police, logo, Graphique, symbole&#10;&#10;Le contenu généré par l’IA peut être incorrect.">
            <a:extLst>
              <a:ext uri="{FF2B5EF4-FFF2-40B4-BE49-F238E27FC236}">
                <a16:creationId xmlns:a16="http://schemas.microsoft.com/office/drawing/2014/main" id="{BC035ABE-18E3-A94F-4FC6-1100891C796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21429" y="6267756"/>
            <a:ext cx="1412543" cy="439132"/>
          </a:xfrm>
          <a:prstGeom prst="rect">
            <a:avLst/>
          </a:prstGeom>
        </p:spPr>
      </p:pic>
    </p:spTree>
    <p:extLst>
      <p:ext uri="{BB962C8B-B14F-4D97-AF65-F5344CB8AC3E}">
        <p14:creationId xmlns:p14="http://schemas.microsoft.com/office/powerpoint/2010/main" val="653509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D5E25-AED9-8168-BC45-A2793C2558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8A2DD9-4E6B-B594-F3D5-D86BC7EAD5B4}"/>
              </a:ext>
            </a:extLst>
          </p:cNvPr>
          <p:cNvSpPr>
            <a:spLocks noGrp="1"/>
          </p:cNvSpPr>
          <p:nvPr>
            <p:ph type="ctrTitle"/>
          </p:nvPr>
        </p:nvSpPr>
        <p:spPr/>
        <p:txBody>
          <a:bodyPr>
            <a:normAutofit/>
          </a:bodyPr>
          <a:lstStyle/>
          <a:p>
            <a:r>
              <a:rPr lang="en-US" dirty="0"/>
              <a:t>Welcome to Thailand</a:t>
            </a:r>
            <a:endParaRPr lang="en-GB" dirty="0"/>
          </a:p>
        </p:txBody>
      </p:sp>
      <p:sp>
        <p:nvSpPr>
          <p:cNvPr id="3" name="Subtitle 2">
            <a:extLst>
              <a:ext uri="{FF2B5EF4-FFF2-40B4-BE49-F238E27FC236}">
                <a16:creationId xmlns:a16="http://schemas.microsoft.com/office/drawing/2014/main" id="{5F99CD40-C9D5-55A5-1DC3-1DBE2E74D92A}"/>
              </a:ext>
            </a:extLst>
          </p:cNvPr>
          <p:cNvSpPr>
            <a:spLocks noGrp="1"/>
          </p:cNvSpPr>
          <p:nvPr>
            <p:ph type="subTitle" idx="1"/>
          </p:nvPr>
        </p:nvSpPr>
        <p:spPr>
          <a:xfrm>
            <a:off x="4857470" y="3714692"/>
            <a:ext cx="6179765" cy="784155"/>
          </a:xfrm>
        </p:spPr>
        <p:txBody>
          <a:bodyPr>
            <a:normAutofit/>
          </a:bodyPr>
          <a:lstStyle/>
          <a:p>
            <a:r>
              <a:rPr lang="en-GB" dirty="0" err="1"/>
              <a:t>Ronnaphee</a:t>
            </a:r>
            <a:r>
              <a:rPr lang="en-GB" dirty="0"/>
              <a:t> Nushsiri, </a:t>
            </a:r>
            <a:r>
              <a:rPr lang="en-GB" dirty="0" err="1"/>
              <a:t>ThaiPOPI</a:t>
            </a:r>
            <a:r>
              <a:rPr lang="en-GB" dirty="0"/>
              <a:t> President</a:t>
            </a:r>
            <a:endParaRPr lang="pt-PT" dirty="0"/>
          </a:p>
        </p:txBody>
      </p:sp>
    </p:spTree>
    <p:extLst>
      <p:ext uri="{BB962C8B-B14F-4D97-AF65-F5344CB8AC3E}">
        <p14:creationId xmlns:p14="http://schemas.microsoft.com/office/powerpoint/2010/main" val="41211162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59714-8B5A-C52C-9D66-B3036B9E42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F592DD-7429-842C-CDD9-96672044AAD4}"/>
              </a:ext>
            </a:extLst>
          </p:cNvPr>
          <p:cNvSpPr>
            <a:spLocks noGrp="1"/>
          </p:cNvSpPr>
          <p:nvPr>
            <p:ph type="ctrTitle"/>
          </p:nvPr>
        </p:nvSpPr>
        <p:spPr/>
        <p:txBody>
          <a:bodyPr>
            <a:normAutofit/>
          </a:bodyPr>
          <a:lstStyle/>
          <a:p>
            <a:r>
              <a:rPr lang="en-US" dirty="0"/>
              <a:t>Welcome from sponsors </a:t>
            </a:r>
            <a:endParaRPr lang="en-GB" dirty="0"/>
          </a:p>
        </p:txBody>
      </p:sp>
      <p:sp>
        <p:nvSpPr>
          <p:cNvPr id="3" name="Subtitle 2">
            <a:extLst>
              <a:ext uri="{FF2B5EF4-FFF2-40B4-BE49-F238E27FC236}">
                <a16:creationId xmlns:a16="http://schemas.microsoft.com/office/drawing/2014/main" id="{EAE02E19-BD6C-D86C-ED57-8B69912D59A7}"/>
              </a:ext>
            </a:extLst>
          </p:cNvPr>
          <p:cNvSpPr>
            <a:spLocks noGrp="1"/>
          </p:cNvSpPr>
          <p:nvPr>
            <p:ph type="subTitle" idx="1"/>
          </p:nvPr>
        </p:nvSpPr>
        <p:spPr>
          <a:xfrm>
            <a:off x="4857470" y="3714692"/>
            <a:ext cx="6179765" cy="784155"/>
          </a:xfrm>
        </p:spPr>
        <p:txBody>
          <a:bodyPr>
            <a:normAutofit lnSpcReduction="10000"/>
          </a:bodyPr>
          <a:lstStyle/>
          <a:p>
            <a:r>
              <a:rPr lang="pt-PT" dirty="0" err="1"/>
              <a:t>Grifols</a:t>
            </a:r>
            <a:endParaRPr lang="pt-PT" dirty="0"/>
          </a:p>
          <a:p>
            <a:r>
              <a:rPr lang="pt-PT" dirty="0" err="1"/>
              <a:t>LaCar</a:t>
            </a:r>
            <a:endParaRPr lang="pt-PT" dirty="0"/>
          </a:p>
        </p:txBody>
      </p:sp>
    </p:spTree>
    <p:extLst>
      <p:ext uri="{BB962C8B-B14F-4D97-AF65-F5344CB8AC3E}">
        <p14:creationId xmlns:p14="http://schemas.microsoft.com/office/powerpoint/2010/main" val="41597502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5AAD25-F53D-D90A-7964-1B3EA4285D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063D20-4CB4-3EEC-22C2-5AB272920A93}"/>
              </a:ext>
            </a:extLst>
          </p:cNvPr>
          <p:cNvSpPr>
            <a:spLocks noGrp="1"/>
          </p:cNvSpPr>
          <p:nvPr>
            <p:ph type="ctrTitle"/>
          </p:nvPr>
        </p:nvSpPr>
        <p:spPr>
          <a:xfrm>
            <a:off x="4813927" y="2771152"/>
            <a:ext cx="6179765" cy="907754"/>
          </a:xfrm>
        </p:spPr>
        <p:txBody>
          <a:bodyPr/>
          <a:lstStyle/>
          <a:p>
            <a:r>
              <a:rPr lang="pt-PT" dirty="0" err="1"/>
              <a:t>Icebreaker</a:t>
            </a:r>
            <a:endParaRPr lang="en-GB" dirty="0"/>
          </a:p>
        </p:txBody>
      </p:sp>
      <p:sp>
        <p:nvSpPr>
          <p:cNvPr id="3" name="Subtitle 2">
            <a:extLst>
              <a:ext uri="{FF2B5EF4-FFF2-40B4-BE49-F238E27FC236}">
                <a16:creationId xmlns:a16="http://schemas.microsoft.com/office/drawing/2014/main" id="{EDD1101B-28D8-24FE-0279-E04CCCDFBD83}"/>
              </a:ext>
            </a:extLst>
          </p:cNvPr>
          <p:cNvSpPr>
            <a:spLocks noGrp="1"/>
          </p:cNvSpPr>
          <p:nvPr>
            <p:ph type="subTitle" idx="1"/>
          </p:nvPr>
        </p:nvSpPr>
        <p:spPr>
          <a:xfrm>
            <a:off x="4857470" y="3714692"/>
            <a:ext cx="6179765" cy="784155"/>
          </a:xfrm>
        </p:spPr>
        <p:txBody>
          <a:bodyPr>
            <a:normAutofit lnSpcReduction="10000"/>
          </a:bodyPr>
          <a:lstStyle/>
          <a:p>
            <a:r>
              <a:rPr lang="pt-PT" dirty="0"/>
              <a:t>Miriam Ferreira </a:t>
            </a:r>
            <a:r>
              <a:rPr lang="pt-PT" dirty="0" err="1"/>
              <a:t>and</a:t>
            </a:r>
            <a:r>
              <a:rPr lang="pt-PT" dirty="0"/>
              <a:t> Alicia </a:t>
            </a:r>
            <a:r>
              <a:rPr lang="pt-PT" dirty="0" err="1"/>
              <a:t>Bartos</a:t>
            </a:r>
            <a:r>
              <a:rPr lang="pt-PT" dirty="0"/>
              <a:t>,</a:t>
            </a:r>
          </a:p>
          <a:p>
            <a:r>
              <a:rPr lang="pt-PT" dirty="0"/>
              <a:t>IPOPI NMO </a:t>
            </a:r>
            <a:r>
              <a:rPr lang="pt-PT" dirty="0" err="1"/>
              <a:t>Programmes</a:t>
            </a:r>
            <a:r>
              <a:rPr lang="pt-PT" dirty="0"/>
              <a:t> team</a:t>
            </a:r>
            <a:endParaRPr lang="en-GB" dirty="0"/>
          </a:p>
        </p:txBody>
      </p:sp>
    </p:spTree>
    <p:extLst>
      <p:ext uri="{BB962C8B-B14F-4D97-AF65-F5344CB8AC3E}">
        <p14:creationId xmlns:p14="http://schemas.microsoft.com/office/powerpoint/2010/main" val="14206003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56A9C3-D5CB-E114-E2B2-BE8187F60035}"/>
            </a:ext>
          </a:extLst>
        </p:cNvPr>
        <p:cNvGrpSpPr/>
        <p:nvPr/>
      </p:nvGrpSpPr>
      <p:grpSpPr>
        <a:xfrm>
          <a:off x="0" y="0"/>
          <a:ext cx="0" cy="0"/>
          <a:chOff x="0" y="0"/>
          <a:chExt cx="0" cy="0"/>
        </a:xfrm>
      </p:grpSpPr>
      <p:sp>
        <p:nvSpPr>
          <p:cNvPr id="2" name="Subtítulo 2">
            <a:extLst>
              <a:ext uri="{FF2B5EF4-FFF2-40B4-BE49-F238E27FC236}">
                <a16:creationId xmlns:a16="http://schemas.microsoft.com/office/drawing/2014/main" id="{4625E756-2EE3-A261-9D16-4D8A05DFCC91}"/>
              </a:ext>
            </a:extLst>
          </p:cNvPr>
          <p:cNvSpPr txBox="1">
            <a:spLocks/>
          </p:cNvSpPr>
          <p:nvPr/>
        </p:nvSpPr>
        <p:spPr>
          <a:xfrm>
            <a:off x="467857" y="1976124"/>
            <a:ext cx="11256286" cy="3816512"/>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216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324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432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3600" b="1" dirty="0">
                <a:solidFill>
                  <a:schemeClr val="tx1"/>
                </a:solidFill>
              </a:rPr>
              <a:t>Write </a:t>
            </a:r>
            <a:r>
              <a:rPr lang="en-GB" sz="3600" b="1" u="sng" dirty="0">
                <a:solidFill>
                  <a:schemeClr val="tx1"/>
                </a:solidFill>
              </a:rPr>
              <a:t>one word </a:t>
            </a:r>
            <a:r>
              <a:rPr lang="en-GB" sz="3600" b="1" dirty="0">
                <a:solidFill>
                  <a:schemeClr val="tx1"/>
                </a:solidFill>
              </a:rPr>
              <a:t>that represents: </a:t>
            </a:r>
          </a:p>
          <a:p>
            <a:pPr algn="ctr"/>
            <a:r>
              <a:rPr lang="en-GB" sz="3600" b="1" dirty="0">
                <a:solidFill>
                  <a:schemeClr val="tx1"/>
                </a:solidFill>
              </a:rPr>
              <a:t>What do you expect from this meeting?</a:t>
            </a:r>
          </a:p>
          <a:p>
            <a:pPr algn="ctr"/>
            <a:endParaRPr lang="en-GB" sz="3600" b="1" dirty="0">
              <a:solidFill>
                <a:schemeClr val="tx1"/>
              </a:solidFill>
            </a:endParaRPr>
          </a:p>
          <a:p>
            <a:pPr algn="ctr"/>
            <a:r>
              <a:rPr lang="en-GB" sz="2400" i="1" dirty="0">
                <a:solidFill>
                  <a:schemeClr val="tx1"/>
                </a:solidFill>
              </a:rPr>
              <a:t>Use the QR code soon on the screen to answer </a:t>
            </a:r>
          </a:p>
          <a:p>
            <a:endParaRPr lang="en-GB" dirty="0"/>
          </a:p>
        </p:txBody>
      </p:sp>
      <p:pic>
        <p:nvPicPr>
          <p:cNvPr id="4" name="Imagem 3">
            <a:hlinkClick r:id="rId3"/>
            <a:extLst>
              <a:ext uri="{FF2B5EF4-FFF2-40B4-BE49-F238E27FC236}">
                <a16:creationId xmlns:a16="http://schemas.microsoft.com/office/drawing/2014/main" id="{C035A1FB-BDA0-FAEC-093D-7AAB0041EB03}"/>
              </a:ext>
            </a:extLst>
          </p:cNvPr>
          <p:cNvPicPr>
            <a:picLocks noChangeAspect="1"/>
          </p:cNvPicPr>
          <p:nvPr/>
        </p:nvPicPr>
        <p:blipFill>
          <a:blip r:embed="rId4"/>
          <a:stretch>
            <a:fillRect/>
          </a:stretch>
        </p:blipFill>
        <p:spPr>
          <a:xfrm>
            <a:off x="4538075" y="4654296"/>
            <a:ext cx="3463321" cy="738842"/>
          </a:xfrm>
          <a:prstGeom prst="rect">
            <a:avLst/>
          </a:prstGeom>
        </p:spPr>
      </p:pic>
    </p:spTree>
    <p:extLst>
      <p:ext uri="{BB962C8B-B14F-4D97-AF65-F5344CB8AC3E}">
        <p14:creationId xmlns:p14="http://schemas.microsoft.com/office/powerpoint/2010/main" val="10854765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2">
            <a:extLst>
              <a:ext uri="{FF2B5EF4-FFF2-40B4-BE49-F238E27FC236}">
                <a16:creationId xmlns:a16="http://schemas.microsoft.com/office/drawing/2014/main" id="{DE7BFD00-AC42-92D9-22A1-EFA0961CAEB4}"/>
              </a:ext>
            </a:extLst>
          </p:cNvPr>
          <p:cNvSpPr txBox="1">
            <a:spLocks/>
          </p:cNvSpPr>
          <p:nvPr/>
        </p:nvSpPr>
        <p:spPr>
          <a:xfrm>
            <a:off x="-2890683" y="2566061"/>
            <a:ext cx="13611937" cy="324480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216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324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432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3600" b="1" dirty="0">
                <a:solidFill>
                  <a:schemeClr val="tx1"/>
                </a:solidFill>
              </a:rPr>
              <a:t>Cultural connections:</a:t>
            </a:r>
          </a:p>
          <a:p>
            <a:pPr algn="ctr"/>
            <a:r>
              <a:rPr lang="en-GB" sz="3600" b="1" dirty="0">
                <a:solidFill>
                  <a:schemeClr val="tx1"/>
                </a:solidFill>
              </a:rPr>
              <a:t>What do you bring today</a:t>
            </a:r>
          </a:p>
          <a:p>
            <a:pPr algn="ctr"/>
            <a:r>
              <a:rPr lang="en-GB" sz="3600" b="1" dirty="0">
                <a:solidFill>
                  <a:schemeClr val="tx1"/>
                </a:solidFill>
              </a:rPr>
              <a:t>in your backpack? </a:t>
            </a:r>
          </a:p>
          <a:p>
            <a:pPr algn="ctr"/>
            <a:endParaRPr lang="en-GB" sz="3600" b="1" dirty="0">
              <a:solidFill>
                <a:schemeClr val="tx1"/>
              </a:solidFill>
            </a:endParaRPr>
          </a:p>
          <a:p>
            <a:endParaRPr lang="en-GB" dirty="0"/>
          </a:p>
        </p:txBody>
      </p:sp>
      <p:pic>
        <p:nvPicPr>
          <p:cNvPr id="3" name="Imagem 2">
            <a:extLst>
              <a:ext uri="{FF2B5EF4-FFF2-40B4-BE49-F238E27FC236}">
                <a16:creationId xmlns:a16="http://schemas.microsoft.com/office/drawing/2014/main" id="{B6331841-C723-B88F-7334-F3C0DCE24407}"/>
              </a:ext>
            </a:extLst>
          </p:cNvPr>
          <p:cNvPicPr>
            <a:picLocks noChangeAspect="1"/>
          </p:cNvPicPr>
          <p:nvPr/>
        </p:nvPicPr>
        <p:blipFill>
          <a:blip r:embed="rId3"/>
          <a:stretch>
            <a:fillRect/>
          </a:stretch>
        </p:blipFill>
        <p:spPr>
          <a:xfrm>
            <a:off x="7334865" y="0"/>
            <a:ext cx="4857135" cy="7285703"/>
          </a:xfrm>
          <a:prstGeom prst="rect">
            <a:avLst/>
          </a:prstGeom>
        </p:spPr>
      </p:pic>
    </p:spTree>
    <p:extLst>
      <p:ext uri="{BB962C8B-B14F-4D97-AF65-F5344CB8AC3E}">
        <p14:creationId xmlns:p14="http://schemas.microsoft.com/office/powerpoint/2010/main" val="13412479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89DFB-082A-6B20-92DE-F94DCE508F2D}"/>
              </a:ext>
            </a:extLst>
          </p:cNvPr>
          <p:cNvSpPr>
            <a:spLocks noGrp="1"/>
          </p:cNvSpPr>
          <p:nvPr>
            <p:ph type="ctrTitle"/>
          </p:nvPr>
        </p:nvSpPr>
        <p:spPr/>
        <p:txBody>
          <a:bodyPr>
            <a:normAutofit fontScale="90000"/>
          </a:bodyPr>
          <a:lstStyle/>
          <a:p>
            <a:r>
              <a:rPr lang="en-US" dirty="0"/>
              <a:t>Innovative approaches in PID care – use of AI</a:t>
            </a:r>
            <a:endParaRPr lang="en-GB" dirty="0"/>
          </a:p>
        </p:txBody>
      </p:sp>
      <p:sp>
        <p:nvSpPr>
          <p:cNvPr id="3" name="Subtitle 2">
            <a:extLst>
              <a:ext uri="{FF2B5EF4-FFF2-40B4-BE49-F238E27FC236}">
                <a16:creationId xmlns:a16="http://schemas.microsoft.com/office/drawing/2014/main" id="{ADB324F5-6D51-3585-1F80-6503FA37546B}"/>
              </a:ext>
            </a:extLst>
          </p:cNvPr>
          <p:cNvSpPr>
            <a:spLocks noGrp="1"/>
          </p:cNvSpPr>
          <p:nvPr>
            <p:ph type="subTitle" idx="1"/>
          </p:nvPr>
        </p:nvSpPr>
        <p:spPr/>
        <p:txBody>
          <a:bodyPr>
            <a:normAutofit lnSpcReduction="10000"/>
          </a:bodyPr>
          <a:lstStyle/>
          <a:p>
            <a:r>
              <a:rPr lang="en-GB" dirty="0"/>
              <a:t>Assoc. Prof. Dr. Adli Ali</a:t>
            </a:r>
          </a:p>
        </p:txBody>
      </p:sp>
    </p:spTree>
    <p:extLst>
      <p:ext uri="{BB962C8B-B14F-4D97-AF65-F5344CB8AC3E}">
        <p14:creationId xmlns:p14="http://schemas.microsoft.com/office/powerpoint/2010/main" val="27375165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E5587E-9950-7DCE-6AC8-34CC0AFCAFE5}"/>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70393E62-A935-A507-2323-EAC3BC941E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4494" y="869218"/>
            <a:ext cx="9542454" cy="53266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92859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pic>
        <p:nvPicPr>
          <p:cNvPr id="94" name="Google Shape;94;p15" descr="Beautify this slide"/>
          <p:cNvPicPr preferRelativeResize="0"/>
          <p:nvPr/>
        </p:nvPicPr>
        <p:blipFill>
          <a:blip r:embed="rId3">
            <a:alphaModFix/>
          </a:blip>
          <a:stretch>
            <a:fillRect/>
          </a:stretch>
        </p:blipFill>
        <p:spPr>
          <a:xfrm>
            <a:off x="1306893" y="888859"/>
            <a:ext cx="9578213" cy="531782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4">
            <a:extLst>
              <a:ext uri="{FF2B5EF4-FFF2-40B4-BE49-F238E27FC236}">
                <a16:creationId xmlns:a16="http://schemas.microsoft.com/office/drawing/2014/main" id="{0F7AEE01-7B15-3873-4D87-601B2624E93C}"/>
              </a:ext>
            </a:extLst>
          </p:cNvPr>
          <p:cNvSpPr txBox="1">
            <a:spLocks/>
          </p:cNvSpPr>
          <p:nvPr/>
        </p:nvSpPr>
        <p:spPr>
          <a:xfrm>
            <a:off x="0" y="2433626"/>
            <a:ext cx="12192000" cy="1990747"/>
          </a:xfrm>
          <a:prstGeom prst="rect">
            <a:avLst/>
          </a:prstGeom>
        </p:spPr>
        <p:txBody>
          <a:bodyPr vert="horz" lIns="91440" tIns="45720" rIns="91440" bIns="45720" rtlCol="0" anchor="ctr">
            <a:normAutofit/>
          </a:bodyPr>
          <a:lstStyle>
            <a:lvl1pPr algn="ctr" defTabSz="914377" rtl="0" eaLnBrk="1" latinLnBrk="0" hangingPunct="1">
              <a:lnSpc>
                <a:spcPct val="90000"/>
              </a:lnSpc>
              <a:spcBef>
                <a:spcPct val="0"/>
              </a:spcBef>
              <a:buNone/>
              <a:defRPr sz="4400" kern="1200" baseline="0">
                <a:solidFill>
                  <a:schemeClr val="tx1"/>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n-GB" sz="5400" b="0" i="0" u="none" strike="noStrike" kern="1200" cap="none" spc="0" normalizeH="0" baseline="0" noProof="0" dirty="0">
                <a:ln>
                  <a:noFill/>
                </a:ln>
                <a:solidFill>
                  <a:prstClr val="white"/>
                </a:solidFill>
                <a:effectLst/>
                <a:uLnTx/>
                <a:uFillTx/>
                <a:latin typeface="Arial" charset="0"/>
                <a:ea typeface="+mj-ea"/>
                <a:cs typeface="Arial" charset="0"/>
              </a:rPr>
              <a:t>Welcome remarks</a:t>
            </a:r>
          </a:p>
        </p:txBody>
      </p:sp>
      <p:sp>
        <p:nvSpPr>
          <p:cNvPr id="5" name="Subtítulo 1">
            <a:extLst>
              <a:ext uri="{FF2B5EF4-FFF2-40B4-BE49-F238E27FC236}">
                <a16:creationId xmlns:a16="http://schemas.microsoft.com/office/drawing/2014/main" id="{5239DAAA-0A10-7460-87BC-4DDEDE0F99F6}"/>
              </a:ext>
            </a:extLst>
          </p:cNvPr>
          <p:cNvSpPr>
            <a:spLocks noGrp="1"/>
          </p:cNvSpPr>
          <p:nvPr>
            <p:ph type="subTitle" idx="1"/>
          </p:nvPr>
        </p:nvSpPr>
        <p:spPr>
          <a:xfrm>
            <a:off x="86459" y="3959140"/>
            <a:ext cx="12192000" cy="590092"/>
          </a:xfrm>
        </p:spPr>
        <p:txBody>
          <a:bodyPr>
            <a:noAutofit/>
          </a:bodyPr>
          <a:lstStyle/>
          <a:p>
            <a:r>
              <a:rPr lang="en-GB" dirty="0">
                <a:solidFill>
                  <a:schemeClr val="bg1"/>
                </a:solidFill>
              </a:rPr>
              <a:t>Martine </a:t>
            </a:r>
            <a:r>
              <a:rPr lang="en-GB" dirty="0" err="1">
                <a:solidFill>
                  <a:schemeClr val="bg1"/>
                </a:solidFill>
              </a:rPr>
              <a:t>Pergent</a:t>
            </a:r>
            <a:br>
              <a:rPr lang="en-GB" dirty="0">
                <a:solidFill>
                  <a:schemeClr val="bg1"/>
                </a:solidFill>
              </a:rPr>
            </a:br>
            <a:r>
              <a:rPr lang="en-GB" dirty="0">
                <a:solidFill>
                  <a:schemeClr val="bg1"/>
                </a:solidFill>
              </a:rPr>
              <a:t>IPOPI President</a:t>
            </a:r>
          </a:p>
          <a:p>
            <a:endParaRPr lang="en-GB" sz="1600" dirty="0">
              <a:solidFill>
                <a:schemeClr val="bg1"/>
              </a:solidFill>
            </a:endParaRPr>
          </a:p>
          <a:p>
            <a:endParaRPr lang="en-GB" sz="1600" dirty="0">
              <a:solidFill>
                <a:schemeClr val="bg1"/>
              </a:solidFill>
            </a:endParaRPr>
          </a:p>
          <a:p>
            <a:r>
              <a:rPr lang="fr-FR" sz="1600" b="1" dirty="0">
                <a:solidFill>
                  <a:schemeClr val="bg1"/>
                </a:solidFill>
              </a:rPr>
              <a:t>Mandarin </a:t>
            </a:r>
            <a:r>
              <a:rPr lang="fr-FR" sz="1600" b="1" dirty="0" err="1">
                <a:solidFill>
                  <a:schemeClr val="bg1"/>
                </a:solidFill>
              </a:rPr>
              <a:t>Hotel</a:t>
            </a:r>
            <a:endParaRPr lang="en-US" sz="1600" dirty="0">
              <a:solidFill>
                <a:schemeClr val="bg1"/>
              </a:solidFill>
            </a:endParaRPr>
          </a:p>
          <a:p>
            <a:pPr>
              <a:spcBef>
                <a:spcPts val="233"/>
              </a:spcBef>
            </a:pPr>
            <a:r>
              <a:rPr lang="fr-FR" sz="1600" b="1" dirty="0">
                <a:solidFill>
                  <a:schemeClr val="bg1"/>
                </a:solidFill>
                <a:latin typeface="+mj-lt"/>
              </a:rPr>
              <a:t>1-2 March 2026</a:t>
            </a:r>
            <a:endParaRPr lang="fr-FR" sz="1600" dirty="0">
              <a:solidFill>
                <a:schemeClr val="bg1"/>
              </a:solidFill>
              <a:latin typeface="+mj-lt"/>
            </a:endParaRPr>
          </a:p>
          <a:p>
            <a:endParaRPr lang="en-GB" sz="1600" b="1" dirty="0">
              <a:solidFill>
                <a:schemeClr val="bg1"/>
              </a:solidFill>
              <a:latin typeface="+mj-lt"/>
            </a:endParaRPr>
          </a:p>
          <a:p>
            <a:endParaRPr lang="en-GB" sz="2000" dirty="0">
              <a:solidFill>
                <a:schemeClr val="bg1"/>
              </a:solidFill>
              <a:latin typeface="+mj-lt"/>
            </a:endParaRPr>
          </a:p>
          <a:p>
            <a:endParaRPr lang="en-GB" sz="1600" dirty="0">
              <a:solidFill>
                <a:schemeClr val="bg1"/>
              </a:solidFill>
            </a:endParaRPr>
          </a:p>
        </p:txBody>
      </p:sp>
      <p:cxnSp>
        <p:nvCxnSpPr>
          <p:cNvPr id="7" name="Straight Connector 6">
            <a:extLst>
              <a:ext uri="{FF2B5EF4-FFF2-40B4-BE49-F238E27FC236}">
                <a16:creationId xmlns:a16="http://schemas.microsoft.com/office/drawing/2014/main" id="{FA664B7B-2360-F766-6394-6283ED685763}"/>
              </a:ext>
            </a:extLst>
          </p:cNvPr>
          <p:cNvCxnSpPr/>
          <p:nvPr/>
        </p:nvCxnSpPr>
        <p:spPr>
          <a:xfrm>
            <a:off x="672029" y="6213511"/>
            <a:ext cx="10785513"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descr="A logo with people around the globe&#10;&#10;AI-generated content may be incorrect.">
            <a:extLst>
              <a:ext uri="{FF2B5EF4-FFF2-40B4-BE49-F238E27FC236}">
                <a16:creationId xmlns:a16="http://schemas.microsoft.com/office/drawing/2014/main" id="{0C1B962D-5278-766E-59BE-5306733E31F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6787" y="157119"/>
            <a:ext cx="1007272" cy="1047527"/>
          </a:xfrm>
          <a:prstGeom prst="rect">
            <a:avLst/>
          </a:prstGeom>
        </p:spPr>
      </p:pic>
      <p:sp>
        <p:nvSpPr>
          <p:cNvPr id="3" name="ZoneTexte 2">
            <a:extLst>
              <a:ext uri="{FF2B5EF4-FFF2-40B4-BE49-F238E27FC236}">
                <a16:creationId xmlns:a16="http://schemas.microsoft.com/office/drawing/2014/main" id="{097EBFD4-5D29-DEED-6279-C3004EC71DA2}"/>
              </a:ext>
            </a:extLst>
          </p:cNvPr>
          <p:cNvSpPr txBox="1"/>
          <p:nvPr/>
        </p:nvSpPr>
        <p:spPr>
          <a:xfrm>
            <a:off x="86460" y="675082"/>
            <a:ext cx="12191999" cy="1928733"/>
          </a:xfrm>
          <a:prstGeom prst="rect">
            <a:avLst/>
          </a:prstGeom>
          <a:noFill/>
        </p:spPr>
        <p:txBody>
          <a:bodyPr wrap="square">
            <a:spAutoFit/>
          </a:bodyPr>
          <a:lstStyle/>
          <a:p>
            <a:pPr algn="ctr">
              <a:buNone/>
            </a:pPr>
            <a:r>
              <a:rPr lang="fr-FR" sz="2800" dirty="0">
                <a:solidFill>
                  <a:schemeClr val="bg1"/>
                </a:solidFill>
                <a:effectLst/>
                <a:latin typeface="+mj-lt"/>
              </a:rPr>
              <a:t> </a:t>
            </a:r>
          </a:p>
          <a:p>
            <a:pPr algn="ctr">
              <a:buNone/>
            </a:pPr>
            <a:br>
              <a:rPr lang="fr-FR" sz="2800" dirty="0">
                <a:solidFill>
                  <a:schemeClr val="bg1"/>
                </a:solidFill>
                <a:effectLst/>
                <a:latin typeface="+mj-lt"/>
              </a:rPr>
            </a:br>
            <a:endParaRPr lang="fr-FR" sz="2800" dirty="0">
              <a:solidFill>
                <a:schemeClr val="bg1"/>
              </a:solidFill>
              <a:effectLst/>
              <a:latin typeface="+mj-lt"/>
            </a:endParaRPr>
          </a:p>
          <a:p>
            <a:pPr algn="ctr">
              <a:spcBef>
                <a:spcPts val="353"/>
              </a:spcBef>
              <a:buNone/>
            </a:pPr>
            <a:r>
              <a:rPr lang="fr-FR" sz="3200" b="1" dirty="0">
                <a:solidFill>
                  <a:schemeClr val="bg1"/>
                </a:solidFill>
                <a:effectLst/>
                <a:latin typeface="+mj-lt"/>
              </a:rPr>
              <a:t>IPOPI | Asian </a:t>
            </a:r>
            <a:r>
              <a:rPr lang="fr-FR" sz="3200" b="1" dirty="0" err="1">
                <a:solidFill>
                  <a:schemeClr val="bg1"/>
                </a:solidFill>
                <a:effectLst/>
                <a:latin typeface="+mj-lt"/>
              </a:rPr>
              <a:t>regional</a:t>
            </a:r>
            <a:r>
              <a:rPr lang="fr-FR" sz="3200" b="1" dirty="0">
                <a:solidFill>
                  <a:schemeClr val="bg1"/>
                </a:solidFill>
                <a:effectLst/>
                <a:latin typeface="+mj-lt"/>
              </a:rPr>
              <a:t> meeting</a:t>
            </a:r>
            <a:endParaRPr lang="fr-FR" sz="3200" dirty="0">
              <a:solidFill>
                <a:schemeClr val="bg1"/>
              </a:solidFill>
              <a:effectLst/>
              <a:latin typeface="+mj-lt"/>
            </a:endParaRPr>
          </a:p>
        </p:txBody>
      </p:sp>
      <p:pic>
        <p:nvPicPr>
          <p:cNvPr id="6" name="Picture 5">
            <a:extLst>
              <a:ext uri="{FF2B5EF4-FFF2-40B4-BE49-F238E27FC236}">
                <a16:creationId xmlns:a16="http://schemas.microsoft.com/office/drawing/2014/main" id="{2D6187E6-77A1-006D-1EB6-59AA92B0C05D}"/>
              </a:ext>
            </a:extLst>
          </p:cNvPr>
          <p:cNvPicPr>
            <a:picLocks noChangeAspect="1"/>
          </p:cNvPicPr>
          <p:nvPr/>
        </p:nvPicPr>
        <p:blipFill>
          <a:blip r:embed="rId3"/>
          <a:stretch>
            <a:fillRect/>
          </a:stretch>
        </p:blipFill>
        <p:spPr>
          <a:xfrm>
            <a:off x="-21550" y="0"/>
            <a:ext cx="12235099" cy="6833926"/>
          </a:xfrm>
          <a:prstGeom prst="rect">
            <a:avLst/>
          </a:prstGeom>
        </p:spPr>
      </p:pic>
    </p:spTree>
    <p:extLst>
      <p:ext uri="{BB962C8B-B14F-4D97-AF65-F5344CB8AC3E}">
        <p14:creationId xmlns:p14="http://schemas.microsoft.com/office/powerpoint/2010/main" val="36353118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542A6-5A5D-A567-0C9F-61E67B138B73}"/>
            </a:ext>
          </a:extLst>
        </p:cNvPr>
        <p:cNvGrpSpPr/>
        <p:nvPr/>
      </p:nvGrpSpPr>
      <p:grpSpPr>
        <a:xfrm>
          <a:off x="0" y="0"/>
          <a:ext cx="0" cy="0"/>
          <a:chOff x="0" y="0"/>
          <a:chExt cx="0" cy="0"/>
        </a:xfrm>
      </p:grpSpPr>
      <p:pic>
        <p:nvPicPr>
          <p:cNvPr id="2" name="Google Shape;99;p16" descr="Restyle the contect to show a calculated globulin clinical pathway app hold by a doctor, and on that i can hyperlink to the software">
            <a:extLst>
              <a:ext uri="{FF2B5EF4-FFF2-40B4-BE49-F238E27FC236}">
                <a16:creationId xmlns:a16="http://schemas.microsoft.com/office/drawing/2014/main" id="{6077EB4C-9520-FA85-E116-009CE3D58B58}"/>
              </a:ext>
            </a:extLst>
          </p:cNvPr>
          <p:cNvPicPr preferRelativeResize="0"/>
          <p:nvPr/>
        </p:nvPicPr>
        <p:blipFill>
          <a:blip r:embed="rId2">
            <a:alphaModFix/>
          </a:blip>
          <a:stretch>
            <a:fillRect/>
          </a:stretch>
        </p:blipFill>
        <p:spPr>
          <a:xfrm>
            <a:off x="1016567" y="878641"/>
            <a:ext cx="9639513" cy="5338258"/>
          </a:xfrm>
          <a:prstGeom prst="rect">
            <a:avLst/>
          </a:prstGeom>
          <a:noFill/>
          <a:ln>
            <a:noFill/>
          </a:ln>
        </p:spPr>
      </p:pic>
      <p:sp>
        <p:nvSpPr>
          <p:cNvPr id="4" name="TextBox 3">
            <a:extLst>
              <a:ext uri="{FF2B5EF4-FFF2-40B4-BE49-F238E27FC236}">
                <a16:creationId xmlns:a16="http://schemas.microsoft.com/office/drawing/2014/main" id="{F2C0E59E-8564-68EF-E994-22236C25392E}"/>
              </a:ext>
            </a:extLst>
          </p:cNvPr>
          <p:cNvSpPr txBox="1"/>
          <p:nvPr/>
        </p:nvSpPr>
        <p:spPr>
          <a:xfrm>
            <a:off x="4935423" y="6306236"/>
            <a:ext cx="11175433" cy="276999"/>
          </a:xfrm>
          <a:prstGeom prst="rect">
            <a:avLst/>
          </a:prstGeom>
          <a:noFill/>
        </p:spPr>
        <p:txBody>
          <a:bodyPr wrap="square">
            <a:spAutoFit/>
          </a:bodyPr>
          <a:lstStyle/>
          <a:p>
            <a:r>
              <a:rPr lang="en-MY" sz="1200" dirty="0"/>
              <a:t>https://calculated-globulin-hypogammaglobulinemia-screene-874202954485.us-west1.run.app</a:t>
            </a:r>
          </a:p>
        </p:txBody>
      </p:sp>
    </p:spTree>
    <p:extLst>
      <p:ext uri="{BB962C8B-B14F-4D97-AF65-F5344CB8AC3E}">
        <p14:creationId xmlns:p14="http://schemas.microsoft.com/office/powerpoint/2010/main" val="30076519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3E2BA-71CC-E432-0CA8-42C77AF517A1}"/>
            </a:ext>
          </a:extLst>
        </p:cNvPr>
        <p:cNvGrpSpPr/>
        <p:nvPr/>
      </p:nvGrpSpPr>
      <p:grpSpPr>
        <a:xfrm>
          <a:off x="0" y="0"/>
          <a:ext cx="0" cy="0"/>
          <a:chOff x="0" y="0"/>
          <a:chExt cx="0" cy="0"/>
        </a:xfrm>
      </p:grpSpPr>
      <p:pic>
        <p:nvPicPr>
          <p:cNvPr id="2" name="Google Shape;104;p17" descr="Beautify this slide">
            <a:extLst>
              <a:ext uri="{FF2B5EF4-FFF2-40B4-BE49-F238E27FC236}">
                <a16:creationId xmlns:a16="http://schemas.microsoft.com/office/drawing/2014/main" id="{F12F7983-33F3-1C70-E4AB-0A3789A6AD00}"/>
              </a:ext>
            </a:extLst>
          </p:cNvPr>
          <p:cNvPicPr preferRelativeResize="0"/>
          <p:nvPr/>
        </p:nvPicPr>
        <p:blipFill>
          <a:blip r:embed="rId2">
            <a:alphaModFix/>
          </a:blip>
          <a:stretch>
            <a:fillRect/>
          </a:stretch>
        </p:blipFill>
        <p:spPr>
          <a:xfrm>
            <a:off x="1062543" y="873532"/>
            <a:ext cx="10053292" cy="5379125"/>
          </a:xfrm>
          <a:prstGeom prst="rect">
            <a:avLst/>
          </a:prstGeom>
          <a:noFill/>
          <a:ln>
            <a:noFill/>
          </a:ln>
        </p:spPr>
      </p:pic>
    </p:spTree>
    <p:extLst>
      <p:ext uri="{BB962C8B-B14F-4D97-AF65-F5344CB8AC3E}">
        <p14:creationId xmlns:p14="http://schemas.microsoft.com/office/powerpoint/2010/main" val="29561815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3CF087-F22B-80A0-C586-894CD36AE56F}"/>
            </a:ext>
          </a:extLst>
        </p:cNvPr>
        <p:cNvGrpSpPr/>
        <p:nvPr/>
      </p:nvGrpSpPr>
      <p:grpSpPr>
        <a:xfrm>
          <a:off x="0" y="0"/>
          <a:ext cx="0" cy="0"/>
          <a:chOff x="0" y="0"/>
          <a:chExt cx="0" cy="0"/>
        </a:xfrm>
      </p:grpSpPr>
      <p:pic>
        <p:nvPicPr>
          <p:cNvPr id="2" name="Google Shape;109;p18">
            <a:extLst>
              <a:ext uri="{FF2B5EF4-FFF2-40B4-BE49-F238E27FC236}">
                <a16:creationId xmlns:a16="http://schemas.microsoft.com/office/drawing/2014/main" id="{FD5FDE19-905F-23D6-ED0F-E75BD155127B}"/>
              </a:ext>
            </a:extLst>
          </p:cNvPr>
          <p:cNvPicPr preferRelativeResize="0"/>
          <p:nvPr/>
        </p:nvPicPr>
        <p:blipFill rotWithShape="1">
          <a:blip r:embed="rId2">
            <a:alphaModFix/>
          </a:blip>
          <a:srcRect/>
          <a:stretch/>
        </p:blipFill>
        <p:spPr>
          <a:xfrm>
            <a:off x="1619356" y="893967"/>
            <a:ext cx="9046468" cy="5343548"/>
          </a:xfrm>
          <a:prstGeom prst="rect">
            <a:avLst/>
          </a:prstGeom>
          <a:noFill/>
          <a:ln>
            <a:noFill/>
          </a:ln>
        </p:spPr>
      </p:pic>
      <p:sp>
        <p:nvSpPr>
          <p:cNvPr id="4" name="TextBox 3">
            <a:extLst>
              <a:ext uri="{FF2B5EF4-FFF2-40B4-BE49-F238E27FC236}">
                <a16:creationId xmlns:a16="http://schemas.microsoft.com/office/drawing/2014/main" id="{1844F93A-905D-4FB9-0C4D-7A3B0B4A3561}"/>
              </a:ext>
            </a:extLst>
          </p:cNvPr>
          <p:cNvSpPr txBox="1"/>
          <p:nvPr/>
        </p:nvSpPr>
        <p:spPr>
          <a:xfrm>
            <a:off x="5487718" y="6316173"/>
            <a:ext cx="7512775" cy="307777"/>
          </a:xfrm>
          <a:prstGeom prst="rect">
            <a:avLst/>
          </a:prstGeom>
          <a:noFill/>
        </p:spPr>
        <p:txBody>
          <a:bodyPr wrap="square">
            <a:spAutoFit/>
          </a:bodyPr>
          <a:lstStyle/>
          <a:p>
            <a:r>
              <a:rPr lang="en-MY" sz="1400" dirty="0"/>
              <a:t>https://copy-of-shine-navigator-565067632564.us-west1.run.app</a:t>
            </a:r>
          </a:p>
        </p:txBody>
      </p:sp>
      <p:sp>
        <p:nvSpPr>
          <p:cNvPr id="5" name="Flowchart: Connector 4">
            <a:extLst>
              <a:ext uri="{FF2B5EF4-FFF2-40B4-BE49-F238E27FC236}">
                <a16:creationId xmlns:a16="http://schemas.microsoft.com/office/drawing/2014/main" id="{83B5F7E7-80BA-82F8-7F2D-BD9439A6226F}"/>
              </a:ext>
            </a:extLst>
          </p:cNvPr>
          <p:cNvSpPr/>
          <p:nvPr/>
        </p:nvSpPr>
        <p:spPr>
          <a:xfrm>
            <a:off x="940526" y="2697480"/>
            <a:ext cx="313508" cy="293914"/>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MY"/>
          </a:p>
        </p:txBody>
      </p:sp>
    </p:spTree>
    <p:extLst>
      <p:ext uri="{BB962C8B-B14F-4D97-AF65-F5344CB8AC3E}">
        <p14:creationId xmlns:p14="http://schemas.microsoft.com/office/powerpoint/2010/main" val="25900129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pic>
        <p:nvPicPr>
          <p:cNvPr id="114" name="Google Shape;114;p19" descr="Restyle this contect to include a genetic counsellor using the software on a cimputer, to perform genetic counselling a patient and it partner, there is a hyoerlink on the screen for me to go to my software- Genetic Insight"/>
          <p:cNvPicPr preferRelativeResize="0"/>
          <p:nvPr/>
        </p:nvPicPr>
        <p:blipFill>
          <a:blip r:embed="rId3">
            <a:alphaModFix/>
          </a:blip>
          <a:stretch>
            <a:fillRect/>
          </a:stretch>
        </p:blipFill>
        <p:spPr>
          <a:xfrm>
            <a:off x="1619794" y="875211"/>
            <a:ext cx="9228910" cy="534270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11A9111-5000-A574-8B9B-DD4248E94678}"/>
              </a:ext>
            </a:extLst>
          </p:cNvPr>
          <p:cNvPicPr>
            <a:picLocks noChangeAspect="1"/>
          </p:cNvPicPr>
          <p:nvPr/>
        </p:nvPicPr>
        <p:blipFill>
          <a:blip r:embed="rId2"/>
          <a:srcRect l="21926" t="37198" r="20817" b="29385"/>
          <a:stretch>
            <a:fillRect/>
          </a:stretch>
        </p:blipFill>
        <p:spPr>
          <a:xfrm>
            <a:off x="328306" y="968713"/>
            <a:ext cx="5822604" cy="2265518"/>
          </a:xfrm>
          <a:prstGeom prst="rect">
            <a:avLst/>
          </a:prstGeom>
        </p:spPr>
      </p:pic>
      <p:pic>
        <p:nvPicPr>
          <p:cNvPr id="11" name="Picture 10">
            <a:extLst>
              <a:ext uri="{FF2B5EF4-FFF2-40B4-BE49-F238E27FC236}">
                <a16:creationId xmlns:a16="http://schemas.microsoft.com/office/drawing/2014/main" id="{FBEC5640-463E-F0CD-B9B6-8F2925481DDE}"/>
              </a:ext>
            </a:extLst>
          </p:cNvPr>
          <p:cNvPicPr>
            <a:picLocks noChangeAspect="1"/>
          </p:cNvPicPr>
          <p:nvPr/>
        </p:nvPicPr>
        <p:blipFill>
          <a:blip r:embed="rId3"/>
          <a:srcRect r="4319" b="3559"/>
          <a:stretch>
            <a:fillRect/>
          </a:stretch>
        </p:blipFill>
        <p:spPr>
          <a:xfrm>
            <a:off x="198693" y="3283248"/>
            <a:ext cx="6081829" cy="2902760"/>
          </a:xfrm>
          <a:prstGeom prst="rect">
            <a:avLst/>
          </a:prstGeom>
        </p:spPr>
      </p:pic>
      <p:pic>
        <p:nvPicPr>
          <p:cNvPr id="13" name="Picture 12">
            <a:extLst>
              <a:ext uri="{FF2B5EF4-FFF2-40B4-BE49-F238E27FC236}">
                <a16:creationId xmlns:a16="http://schemas.microsoft.com/office/drawing/2014/main" id="{325720FF-8479-B549-5458-24CAD96A1D0D}"/>
              </a:ext>
            </a:extLst>
          </p:cNvPr>
          <p:cNvPicPr>
            <a:picLocks noChangeAspect="1"/>
          </p:cNvPicPr>
          <p:nvPr/>
        </p:nvPicPr>
        <p:blipFill>
          <a:blip r:embed="rId4"/>
          <a:stretch>
            <a:fillRect/>
          </a:stretch>
        </p:blipFill>
        <p:spPr>
          <a:xfrm>
            <a:off x="6305596" y="919540"/>
            <a:ext cx="5354537" cy="5315485"/>
          </a:xfrm>
          <a:prstGeom prst="rect">
            <a:avLst/>
          </a:prstGeom>
        </p:spPr>
      </p:pic>
    </p:spTree>
    <p:extLst>
      <p:ext uri="{BB962C8B-B14F-4D97-AF65-F5344CB8AC3E}">
        <p14:creationId xmlns:p14="http://schemas.microsoft.com/office/powerpoint/2010/main" val="2171003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D877BD-49BF-DC03-E082-241ABE7AC12B}"/>
            </a:ext>
          </a:extLst>
        </p:cNvPr>
        <p:cNvGrpSpPr/>
        <p:nvPr/>
      </p:nvGrpSpPr>
      <p:grpSpPr>
        <a:xfrm>
          <a:off x="0" y="0"/>
          <a:ext cx="0" cy="0"/>
          <a:chOff x="0" y="0"/>
          <a:chExt cx="0" cy="0"/>
        </a:xfrm>
      </p:grpSpPr>
      <p:pic>
        <p:nvPicPr>
          <p:cNvPr id="2050" name="Picture 2" descr="Restyle this content to show a link to a new SHINE Jouney of  A drop advocacy app (where there is a button)- to show that the new version have AI integrated Chatboc with direct bridge to SHINE personel, so live advocacy and connection can be build. ">
            <a:extLst>
              <a:ext uri="{FF2B5EF4-FFF2-40B4-BE49-F238E27FC236}">
                <a16:creationId xmlns:a16="http://schemas.microsoft.com/office/drawing/2014/main" id="{19411B13-34D1-07BF-5415-5636F7E204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5889" y="948368"/>
            <a:ext cx="9465827" cy="528385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62641A9-E075-3D88-61B0-B1F157EE5F2A}"/>
              </a:ext>
            </a:extLst>
          </p:cNvPr>
          <p:cNvSpPr txBox="1"/>
          <p:nvPr/>
        </p:nvSpPr>
        <p:spPr>
          <a:xfrm>
            <a:off x="6379572" y="6232223"/>
            <a:ext cx="6097088" cy="307777"/>
          </a:xfrm>
          <a:prstGeom prst="rect">
            <a:avLst/>
          </a:prstGeom>
          <a:noFill/>
        </p:spPr>
        <p:txBody>
          <a:bodyPr wrap="square">
            <a:spAutoFit/>
          </a:bodyPr>
          <a:lstStyle/>
          <a:p>
            <a:r>
              <a:rPr lang="en-MY" sz="1400" dirty="0"/>
              <a:t>https://journey-of-a-drop-573797321118.us-west1.run.app</a:t>
            </a:r>
          </a:p>
        </p:txBody>
      </p:sp>
    </p:spTree>
    <p:extLst>
      <p:ext uri="{BB962C8B-B14F-4D97-AF65-F5344CB8AC3E}">
        <p14:creationId xmlns:p14="http://schemas.microsoft.com/office/powerpoint/2010/main" val="29983622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pic>
        <p:nvPicPr>
          <p:cNvPr id="119" name="Google Shape;119;p20"/>
          <p:cNvPicPr preferRelativeResize="0"/>
          <p:nvPr/>
        </p:nvPicPr>
        <p:blipFill rotWithShape="1">
          <a:blip r:embed="rId3">
            <a:alphaModFix/>
          </a:blip>
          <a:srcRect l="39" r="39"/>
          <a:stretch/>
        </p:blipFill>
        <p:spPr>
          <a:xfrm>
            <a:off x="1678577" y="888275"/>
            <a:ext cx="9013372" cy="534924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Posição de Conteúdo 4">
            <a:extLst>
              <a:ext uri="{FF2B5EF4-FFF2-40B4-BE49-F238E27FC236}">
                <a16:creationId xmlns:a16="http://schemas.microsoft.com/office/drawing/2014/main" id="{3D201BB5-00B8-303C-BC18-8537DC1BD181}"/>
              </a:ext>
            </a:extLst>
          </p:cNvPr>
          <p:cNvPicPr>
            <a:picLocks noGrp="1" noChangeAspect="1"/>
          </p:cNvPicPr>
          <p:nvPr>
            <p:ph idx="1"/>
          </p:nvPr>
        </p:nvPicPr>
        <p:blipFill>
          <a:blip r:embed="rId2"/>
          <a:srcRect/>
          <a:stretch/>
        </p:blipFill>
        <p:spPr>
          <a:xfrm>
            <a:off x="0" y="0"/>
            <a:ext cx="12192000" cy="6858000"/>
          </a:xfrm>
        </p:spPr>
      </p:pic>
      <p:pic>
        <p:nvPicPr>
          <p:cNvPr id="2" name="Google Shape;124;p21">
            <a:extLst>
              <a:ext uri="{FF2B5EF4-FFF2-40B4-BE49-F238E27FC236}">
                <a16:creationId xmlns:a16="http://schemas.microsoft.com/office/drawing/2014/main" id="{27993F51-10B9-C7E6-C1FD-9C5E214476AA}"/>
              </a:ext>
            </a:extLst>
          </p:cNvPr>
          <p:cNvPicPr preferRelativeResize="0"/>
          <p:nvPr/>
        </p:nvPicPr>
        <p:blipFill rotWithShape="1">
          <a:blip r:embed="rId3">
            <a:alphaModFix/>
          </a:blip>
          <a:srcRect/>
          <a:stretch/>
        </p:blipFill>
        <p:spPr>
          <a:xfrm>
            <a:off x="2240279" y="783771"/>
            <a:ext cx="7811589" cy="4101737"/>
          </a:xfrm>
          <a:prstGeom prst="rect">
            <a:avLst/>
          </a:prstGeom>
          <a:noFill/>
          <a:ln>
            <a:noFill/>
          </a:ln>
        </p:spPr>
      </p:pic>
    </p:spTree>
    <p:extLst>
      <p:ext uri="{BB962C8B-B14F-4D97-AF65-F5344CB8AC3E}">
        <p14:creationId xmlns:p14="http://schemas.microsoft.com/office/powerpoint/2010/main" val="29792726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89DFB-082A-6B20-92DE-F94DCE508F2D}"/>
              </a:ext>
            </a:extLst>
          </p:cNvPr>
          <p:cNvSpPr>
            <a:spLocks noGrp="1"/>
          </p:cNvSpPr>
          <p:nvPr>
            <p:ph type="ctrTitle"/>
          </p:nvPr>
        </p:nvSpPr>
        <p:spPr>
          <a:xfrm>
            <a:off x="2220686" y="2079171"/>
            <a:ext cx="8816551" cy="1425563"/>
          </a:xfrm>
        </p:spPr>
        <p:txBody>
          <a:bodyPr>
            <a:normAutofit/>
          </a:bodyPr>
          <a:lstStyle/>
          <a:p>
            <a:r>
              <a:rPr lang="en-US" sz="4000" b="0" i="1" dirty="0"/>
              <a:t>Challenges of PID awareness in the Himalayan region</a:t>
            </a:r>
            <a:endParaRPr lang="en-GB" sz="4000" dirty="0"/>
          </a:p>
        </p:txBody>
      </p:sp>
      <p:sp>
        <p:nvSpPr>
          <p:cNvPr id="3" name="Subtitle 2">
            <a:extLst>
              <a:ext uri="{FF2B5EF4-FFF2-40B4-BE49-F238E27FC236}">
                <a16:creationId xmlns:a16="http://schemas.microsoft.com/office/drawing/2014/main" id="{ADB324F5-6D51-3585-1F80-6503FA37546B}"/>
              </a:ext>
            </a:extLst>
          </p:cNvPr>
          <p:cNvSpPr>
            <a:spLocks noGrp="1"/>
          </p:cNvSpPr>
          <p:nvPr>
            <p:ph type="subTitle" idx="1"/>
          </p:nvPr>
        </p:nvSpPr>
        <p:spPr>
          <a:xfrm>
            <a:off x="4857470" y="3712030"/>
            <a:ext cx="6179765" cy="2471056"/>
          </a:xfrm>
        </p:spPr>
        <p:txBody>
          <a:bodyPr>
            <a:normAutofit/>
          </a:bodyPr>
          <a:lstStyle/>
          <a:p>
            <a:pPr>
              <a:lnSpc>
                <a:spcPct val="120000"/>
              </a:lnSpc>
              <a:spcBef>
                <a:spcPts val="600"/>
              </a:spcBef>
            </a:pPr>
            <a:r>
              <a:rPr lang="en-IN" sz="2000" b="1" dirty="0">
                <a:solidFill>
                  <a:srgbClr val="002060"/>
                </a:solidFill>
              </a:rPr>
              <a:t>Asso. Prof. Dr Dharmagat Bhattarai</a:t>
            </a:r>
          </a:p>
          <a:p>
            <a:pPr>
              <a:lnSpc>
                <a:spcPct val="120000"/>
              </a:lnSpc>
              <a:spcBef>
                <a:spcPts val="600"/>
              </a:spcBef>
            </a:pPr>
            <a:r>
              <a:rPr lang="en-IN" sz="1600" b="1" dirty="0">
                <a:solidFill>
                  <a:srgbClr val="002060"/>
                </a:solidFill>
              </a:rPr>
              <a:t>MBBS, MD, DM, FESID</a:t>
            </a:r>
          </a:p>
          <a:p>
            <a:pPr>
              <a:lnSpc>
                <a:spcPct val="120000"/>
              </a:lnSpc>
              <a:spcBef>
                <a:spcPts val="600"/>
              </a:spcBef>
            </a:pPr>
            <a:r>
              <a:rPr lang="en-IN" sz="12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sym typeface="+mn-ea"/>
              </a:rPr>
              <a:t>Pediatric Immunologist</a:t>
            </a:r>
            <a:r>
              <a:rPr lang="en-US" sz="12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sym typeface="+mn-ea"/>
              </a:rPr>
              <a:t> &amp; Rheumatologist</a:t>
            </a:r>
            <a:endParaRPr lang="en-IN" sz="12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20000"/>
              </a:lnSpc>
              <a:spcBef>
                <a:spcPts val="600"/>
              </a:spcBef>
            </a:pPr>
            <a:r>
              <a:rPr lang="en-US" sz="1200" dirty="0">
                <a:solidFill>
                  <a:srgbClr val="002060"/>
                </a:solidFill>
                <a:latin typeface="Times New Roman" panose="02020603050405020304" pitchFamily="18" charset="0"/>
                <a:ea typeface="Times New Roman" panose="02020603050405020304" pitchFamily="18" charset="0"/>
                <a:cs typeface="Mangal" panose="02040503050203030202" pitchFamily="18" charset="0"/>
                <a:sym typeface="+mn-ea"/>
              </a:rPr>
              <a:t>Chief, Division of Immunology</a:t>
            </a:r>
          </a:p>
          <a:p>
            <a:pPr>
              <a:lnSpc>
                <a:spcPct val="120000"/>
              </a:lnSpc>
              <a:spcBef>
                <a:spcPts val="600"/>
              </a:spcBef>
            </a:pPr>
            <a:r>
              <a:rPr lang="en-US" sz="1200" b="1" dirty="0">
                <a:solidFill>
                  <a:srgbClr val="002060"/>
                </a:solidFill>
                <a:latin typeface="Times New Roman" panose="02020603050405020304" pitchFamily="18" charset="0"/>
                <a:ea typeface="Times New Roman" panose="02020603050405020304" pitchFamily="18" charset="0"/>
                <a:cs typeface="Mangal" panose="02040503050203030202" pitchFamily="18" charset="0"/>
                <a:sym typeface="+mn-ea"/>
              </a:rPr>
              <a:t>College of Medical Sciences, Bharatpur</a:t>
            </a:r>
            <a:endParaRPr lang="en-IN" sz="1200" b="1" dirty="0">
              <a:solidFill>
                <a:srgbClr val="002060"/>
              </a:solidFill>
              <a:latin typeface="Trebuchet MS" panose="020B0603020202020204" pitchFamily="34" charset="0"/>
              <a:ea typeface="Times New Roman" panose="02020603050405020304" pitchFamily="18" charset="0"/>
              <a:cs typeface="Mangal" panose="02040503050203030202" pitchFamily="18" charset="0"/>
            </a:endParaRPr>
          </a:p>
          <a:p>
            <a:pPr>
              <a:lnSpc>
                <a:spcPct val="120000"/>
              </a:lnSpc>
              <a:spcBef>
                <a:spcPts val="600"/>
              </a:spcBef>
            </a:pPr>
            <a:r>
              <a:rPr lang="en-US" sz="1200" dirty="0">
                <a:solidFill>
                  <a:srgbClr val="002060"/>
                </a:solidFill>
                <a:latin typeface="Times New Roman" panose="02020603050405020304" pitchFamily="18" charset="0"/>
                <a:ea typeface="Times New Roman" panose="02020603050405020304" pitchFamily="18" charset="0"/>
                <a:cs typeface="Mangal" panose="02040503050203030202" pitchFamily="18" charset="0"/>
                <a:sym typeface="+mn-ea"/>
              </a:rPr>
              <a:t>Norvic International Hospital (NIHN), Om HRC</a:t>
            </a:r>
          </a:p>
          <a:p>
            <a:pPr>
              <a:lnSpc>
                <a:spcPct val="120000"/>
              </a:lnSpc>
              <a:spcBef>
                <a:spcPts val="600"/>
              </a:spcBef>
            </a:pPr>
            <a:r>
              <a:rPr lang="en-US" sz="1200" dirty="0">
                <a:solidFill>
                  <a:srgbClr val="002060"/>
                </a:solidFill>
                <a:latin typeface="Times New Roman" panose="02020603050405020304" pitchFamily="18" charset="0"/>
                <a:sym typeface="+mn-ea"/>
              </a:rPr>
              <a:t>President, NIAPIDS, HAESN &amp; PAIR Chapter, Nepal Pediatric Society</a:t>
            </a:r>
          </a:p>
        </p:txBody>
      </p:sp>
      <p:pic>
        <p:nvPicPr>
          <p:cNvPr id="4" name="Picture 2" descr="Geography of Nepal - Wikipedia">
            <a:extLst>
              <a:ext uri="{FF2B5EF4-FFF2-40B4-BE49-F238E27FC236}">
                <a16:creationId xmlns:a16="http://schemas.microsoft.com/office/drawing/2014/main" id="{357EBCF3-699C-CAC9-A1F0-79760204D2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35407" y="322580"/>
            <a:ext cx="2107565" cy="12827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5F8F1455-8747-F338-E599-647ED6A887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437" y="134189"/>
            <a:ext cx="1471091" cy="1471091"/>
          </a:xfrm>
          <a:prstGeom prst="rect">
            <a:avLst/>
          </a:prstGeom>
        </p:spPr>
      </p:pic>
      <p:pic>
        <p:nvPicPr>
          <p:cNvPr id="7" name="Picture 6">
            <a:extLst>
              <a:ext uri="{FF2B5EF4-FFF2-40B4-BE49-F238E27FC236}">
                <a16:creationId xmlns:a16="http://schemas.microsoft.com/office/drawing/2014/main" id="{4D2AC909-E05D-C989-80DD-F64CF02863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82014" y="2695750"/>
            <a:ext cx="1423587" cy="743566"/>
          </a:xfrm>
          <a:prstGeom prst="rect">
            <a:avLst/>
          </a:prstGeom>
        </p:spPr>
      </p:pic>
      <p:pic>
        <p:nvPicPr>
          <p:cNvPr id="9" name="Picture 8">
            <a:extLst>
              <a:ext uri="{FF2B5EF4-FFF2-40B4-BE49-F238E27FC236}">
                <a16:creationId xmlns:a16="http://schemas.microsoft.com/office/drawing/2014/main" id="{23DDDD08-8A01-62F3-BA91-67BEE38C586A}"/>
              </a:ext>
            </a:extLst>
          </p:cNvPr>
          <p:cNvPicPr>
            <a:picLocks noChangeAspect="1"/>
          </p:cNvPicPr>
          <p:nvPr/>
        </p:nvPicPr>
        <p:blipFill rotWithShape="1">
          <a:blip r:embed="rId5"/>
          <a:srcRect l="7849" t="7621" r="7279" b="2906"/>
          <a:stretch>
            <a:fillRect/>
          </a:stretch>
        </p:blipFill>
        <p:spPr>
          <a:xfrm>
            <a:off x="773863" y="4591452"/>
            <a:ext cx="1490367" cy="1508041"/>
          </a:xfrm>
          <a:prstGeom prst="rect">
            <a:avLst/>
          </a:prstGeom>
        </p:spPr>
      </p:pic>
    </p:spTree>
    <p:extLst>
      <p:ext uri="{BB962C8B-B14F-4D97-AF65-F5344CB8AC3E}">
        <p14:creationId xmlns:p14="http://schemas.microsoft.com/office/powerpoint/2010/main" val="12334603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9413" y="435815"/>
            <a:ext cx="10904438" cy="583800"/>
          </a:xfrm>
          <a:solidFill>
            <a:srgbClr val="92D050"/>
          </a:solidFill>
        </p:spPr>
        <p:txBody>
          <a:bodyPr/>
          <a:lstStyle/>
          <a:p>
            <a:r>
              <a:rPr lang="en-IN" sz="3600" dirty="0">
                <a:solidFill>
                  <a:schemeClr val="bg1"/>
                </a:solidFill>
                <a:latin typeface="+mn-lt"/>
              </a:rPr>
              <a:t>Conflict of interest</a:t>
            </a:r>
          </a:p>
        </p:txBody>
      </p:sp>
      <p:sp>
        <p:nvSpPr>
          <p:cNvPr id="3" name="Content Placeholder 2"/>
          <p:cNvSpPr>
            <a:spLocks noGrp="1"/>
          </p:cNvSpPr>
          <p:nvPr>
            <p:ph sz="quarter" idx="13"/>
          </p:nvPr>
        </p:nvSpPr>
        <p:spPr>
          <a:xfrm>
            <a:off x="639763" y="1947545"/>
            <a:ext cx="10904088" cy="583800"/>
          </a:xfrm>
          <a:solidFill>
            <a:srgbClr val="F5FCFD"/>
          </a:solidFill>
        </p:spPr>
        <p:txBody>
          <a:bodyPr>
            <a:normAutofit/>
          </a:bodyPr>
          <a:lstStyle/>
          <a:p>
            <a:r>
              <a:rPr lang="en-IN" sz="2800" dirty="0">
                <a:solidFill>
                  <a:srgbClr val="002060"/>
                </a:solidFill>
                <a:latin typeface="Arial" panose="020B0604020202020204" pitchFamily="34" charset="0"/>
                <a:cs typeface="Arial" panose="020B0604020202020204" pitchFamily="34" charset="0"/>
              </a:rPr>
              <a:t>Nothing to disclose</a:t>
            </a:r>
          </a:p>
        </p:txBody>
      </p:sp>
      <p:pic>
        <p:nvPicPr>
          <p:cNvPr id="3074" name="Picture 2" descr="Geography of Nepal - Wikiped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4950" y="317500"/>
            <a:ext cx="1372870" cy="8356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4EE5316A-7E5A-C264-0EF9-CB59EC78D0C0}"/>
              </a:ext>
            </a:extLst>
          </p:cNvPr>
          <p:cNvSpPr>
            <a:spLocks noGrp="1"/>
          </p:cNvSpPr>
          <p:nvPr>
            <p:ph type="title"/>
          </p:nvPr>
        </p:nvSpPr>
        <p:spPr>
          <a:xfrm>
            <a:off x="1088899" y="1288964"/>
            <a:ext cx="10014201" cy="1325563"/>
          </a:xfrm>
        </p:spPr>
        <p:txBody>
          <a:bodyPr/>
          <a:lstStyle/>
          <a:p>
            <a:r>
              <a:rPr lang="en-GB" dirty="0">
                <a:solidFill>
                  <a:srgbClr val="0072AE"/>
                </a:solidFill>
              </a:rPr>
              <a:t>Thank you to our sponsors</a:t>
            </a:r>
          </a:p>
        </p:txBody>
      </p:sp>
      <p:pic>
        <p:nvPicPr>
          <p:cNvPr id="4" name="Image 3">
            <a:extLst>
              <a:ext uri="{FF2B5EF4-FFF2-40B4-BE49-F238E27FC236}">
                <a16:creationId xmlns:a16="http://schemas.microsoft.com/office/drawing/2014/main" id="{7FF52B9B-BA1C-44A0-8F39-EB55CBE76DB0}"/>
              </a:ext>
            </a:extLst>
          </p:cNvPr>
          <p:cNvPicPr>
            <a:picLocks noChangeAspect="1"/>
          </p:cNvPicPr>
          <p:nvPr/>
        </p:nvPicPr>
        <p:blipFill>
          <a:blip r:embed="rId2"/>
          <a:stretch>
            <a:fillRect/>
          </a:stretch>
        </p:blipFill>
        <p:spPr>
          <a:xfrm>
            <a:off x="2869663" y="3048000"/>
            <a:ext cx="1968500" cy="1028700"/>
          </a:xfrm>
          <a:prstGeom prst="rect">
            <a:avLst/>
          </a:prstGeom>
        </p:spPr>
      </p:pic>
      <p:pic>
        <p:nvPicPr>
          <p:cNvPr id="8" name="Image 7" descr="Une image contenant Police, logo, Graphique, symbole&#10;&#10;Le contenu généré par l’IA peut être incorrect.">
            <a:extLst>
              <a:ext uri="{FF2B5EF4-FFF2-40B4-BE49-F238E27FC236}">
                <a16:creationId xmlns:a16="http://schemas.microsoft.com/office/drawing/2014/main" id="{E3326EE1-34FD-8338-0288-E4A72CEE2F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1175" y="3181350"/>
            <a:ext cx="2317815" cy="720564"/>
          </a:xfrm>
          <a:prstGeom prst="rect">
            <a:avLst/>
          </a:prstGeom>
        </p:spPr>
      </p:pic>
    </p:spTree>
    <p:extLst>
      <p:ext uri="{BB962C8B-B14F-4D97-AF65-F5344CB8AC3E}">
        <p14:creationId xmlns:p14="http://schemas.microsoft.com/office/powerpoint/2010/main" val="2728048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The Nepal Himalaya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211" y="197476"/>
            <a:ext cx="5803848" cy="295322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Rara Lake Trek 12-day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9059" y="197476"/>
            <a:ext cx="5935284" cy="2953228"/>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Gokyo Lakes Cho Oyu Base Camp Trek | Gokyo Valley Trek | Cho Oyu Base Camp  Trek | Gokyo Ri View Poi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210" y="3335403"/>
            <a:ext cx="5803847" cy="3385577"/>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Annapurna Circuit Trek with Tilicho Lake in Annapurna: Join Adventur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9059" y="3335402"/>
            <a:ext cx="5933057" cy="33855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Beautiful Lakes in Nepal To Take Your Breath Awa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765" y="89452"/>
            <a:ext cx="5930348" cy="312088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Annapurna Trail lures more tourists - Nepal Live Today Nepal Live Today"/>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6096000" y="89452"/>
            <a:ext cx="6003235" cy="312088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2764" y="3316082"/>
            <a:ext cx="2938671" cy="3418315"/>
          </a:xfrm>
          <a:prstGeom prst="rect">
            <a:avLst/>
          </a:prstGeom>
        </p:spPr>
      </p:pic>
      <p:pic>
        <p:nvPicPr>
          <p:cNvPr id="5126" name="Picture 6" descr="Roadside waterfall of the way to Manang, Chyamche Lamjung | Roadside  waterfall of the way to Manang, Chyamche Lamjung 🇳🇵 Video Courtesy:  paryatak__sarathi #manang #chyamche #nepal #sulavyatra #annapurna | By  SulavYatra.comFaceboo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40973" y="3316082"/>
            <a:ext cx="2882140" cy="3412917"/>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Beautiful Manang - Golden Nepal Holidays (P) Ltd - Quor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3310683"/>
            <a:ext cx="6003235" cy="341831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7" cstate="hqprint">
            <a:extLst>
              <a:ext uri="{28A0092B-C50C-407E-A947-70E740481C1C}">
                <a14:useLocalDpi xmlns:a14="http://schemas.microsoft.com/office/drawing/2010/main" val="0"/>
              </a:ext>
            </a:extLst>
          </a:blip>
          <a:srcRect l="-420" t="13176" r="16657" b="16406"/>
          <a:stretch>
            <a:fillRect/>
          </a:stretch>
        </p:blipFill>
        <p:spPr>
          <a:xfrm rot="5400000">
            <a:off x="6002546" y="3426282"/>
            <a:ext cx="1585035" cy="1355182"/>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D0B6B-443D-3088-6B8E-2251C9760808}"/>
              </a:ext>
            </a:extLst>
          </p:cNvPr>
          <p:cNvSpPr txBox="1">
            <a:spLocks/>
          </p:cNvSpPr>
          <p:nvPr/>
        </p:nvSpPr>
        <p:spPr>
          <a:xfrm>
            <a:off x="519608" y="901273"/>
            <a:ext cx="9647649" cy="796901"/>
          </a:xfrm>
          <a:prstGeom prst="rect">
            <a:avLst/>
          </a:prstGeom>
          <a:solidFill>
            <a:srgbClr val="92D050"/>
          </a:solidFill>
        </p:spPr>
        <p:txBody>
          <a:bodyPr>
            <a:normAutofit/>
          </a:bodyPr>
          <a:lstStyle>
            <a:lvl1pPr algn="l" defTabSz="914400" rtl="0" eaLnBrk="1" latinLnBrk="0" hangingPunct="1">
              <a:lnSpc>
                <a:spcPct val="90000"/>
              </a:lnSpc>
              <a:spcBef>
                <a:spcPct val="0"/>
              </a:spcBef>
              <a:buNone/>
              <a:defRPr sz="3200" b="1" i="0" kern="1200">
                <a:solidFill>
                  <a:srgbClr val="00385B"/>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Other Side.........</a:t>
            </a:r>
          </a:p>
        </p:txBody>
      </p:sp>
      <p:pic>
        <p:nvPicPr>
          <p:cNvPr id="3" name="Picture 2">
            <a:extLst>
              <a:ext uri="{FF2B5EF4-FFF2-40B4-BE49-F238E27FC236}">
                <a16:creationId xmlns:a16="http://schemas.microsoft.com/office/drawing/2014/main" id="{7C7D3529-9881-CA5C-3FFA-DDC6BF01984C}"/>
              </a:ext>
            </a:extLst>
          </p:cNvPr>
          <p:cNvPicPr>
            <a:picLocks noChangeAspect="1"/>
          </p:cNvPicPr>
          <p:nvPr/>
        </p:nvPicPr>
        <p:blipFill>
          <a:blip r:embed="rId2"/>
          <a:stretch>
            <a:fillRect/>
          </a:stretch>
        </p:blipFill>
        <p:spPr>
          <a:xfrm>
            <a:off x="542289" y="1893117"/>
            <a:ext cx="4204970" cy="4332972"/>
          </a:xfrm>
          <a:prstGeom prst="rect">
            <a:avLst/>
          </a:prstGeom>
        </p:spPr>
      </p:pic>
      <p:pic>
        <p:nvPicPr>
          <p:cNvPr id="4" name="Picture 3">
            <a:extLst>
              <a:ext uri="{FF2B5EF4-FFF2-40B4-BE49-F238E27FC236}">
                <a16:creationId xmlns:a16="http://schemas.microsoft.com/office/drawing/2014/main" id="{E4AA425E-839D-72E5-5C39-783287F72A2C}"/>
              </a:ext>
            </a:extLst>
          </p:cNvPr>
          <p:cNvPicPr>
            <a:picLocks noChangeAspect="1"/>
          </p:cNvPicPr>
          <p:nvPr/>
        </p:nvPicPr>
        <p:blipFill>
          <a:blip r:embed="rId3"/>
          <a:srcRect r="41240"/>
          <a:stretch>
            <a:fillRect/>
          </a:stretch>
        </p:blipFill>
        <p:spPr>
          <a:xfrm>
            <a:off x="4836794" y="1893117"/>
            <a:ext cx="3863340" cy="4332972"/>
          </a:xfrm>
          <a:prstGeom prst="rect">
            <a:avLst/>
          </a:prstGeom>
        </p:spPr>
      </p:pic>
      <p:pic>
        <p:nvPicPr>
          <p:cNvPr id="5" name="Picture 2" descr="Geography of Nepal - Wikipedia">
            <a:extLst>
              <a:ext uri="{FF2B5EF4-FFF2-40B4-BE49-F238E27FC236}">
                <a16:creationId xmlns:a16="http://schemas.microsoft.com/office/drawing/2014/main" id="{711F83F9-FE32-36AB-9092-E0CFD6163F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23713" y="878774"/>
            <a:ext cx="1469931" cy="819399"/>
          </a:xfrm>
          <a:prstGeom prst="rect">
            <a:avLst/>
          </a:prstGeom>
          <a:noFill/>
          <a:extLst>
            <a:ext uri="{909E8E84-426E-40DD-AFC4-6F175D3DCCD1}">
              <a14:hiddenFill xmlns:a14="http://schemas.microsoft.com/office/drawing/2010/main">
                <a:solidFill>
                  <a:srgbClr val="FFFFFF"/>
                </a:solidFill>
              </a14:hiddenFill>
            </a:ext>
          </a:extLst>
        </p:spPr>
      </p:pic>
      <p:sp>
        <p:nvSpPr>
          <p:cNvPr id="6" name="Right Arrow 1">
            <a:extLst>
              <a:ext uri="{FF2B5EF4-FFF2-40B4-BE49-F238E27FC236}">
                <a16:creationId xmlns:a16="http://schemas.microsoft.com/office/drawing/2014/main" id="{35A1AA86-AA69-A173-0D50-7ED6C5E0795D}"/>
              </a:ext>
            </a:extLst>
          </p:cNvPr>
          <p:cNvSpPr/>
          <p:nvPr/>
        </p:nvSpPr>
        <p:spPr>
          <a:xfrm>
            <a:off x="8698227" y="3882939"/>
            <a:ext cx="340995" cy="351155"/>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2" descr="Blind men touching the Elephant 盲人摸象 | Good luck 世界 - shì jiè">
            <a:extLst>
              <a:ext uri="{FF2B5EF4-FFF2-40B4-BE49-F238E27FC236}">
                <a16:creationId xmlns:a16="http://schemas.microsoft.com/office/drawing/2014/main" id="{05FA58D3-5C27-0C1D-EC86-403789660A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54281" y="2964003"/>
            <a:ext cx="2898234" cy="21463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606B0A1-718E-4FD1-1E19-CF3197D427E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92801" y="1786309"/>
            <a:ext cx="1118115" cy="1069974"/>
          </a:xfrm>
          <a:prstGeom prst="rect">
            <a:avLst/>
          </a:prstGeom>
        </p:spPr>
      </p:pic>
      <p:pic>
        <p:nvPicPr>
          <p:cNvPr id="9" name="Picture 8">
            <a:extLst>
              <a:ext uri="{FF2B5EF4-FFF2-40B4-BE49-F238E27FC236}">
                <a16:creationId xmlns:a16="http://schemas.microsoft.com/office/drawing/2014/main" id="{12FDDE47-6830-F56E-C40E-517ABAFCC203}"/>
              </a:ext>
            </a:extLst>
          </p:cNvPr>
          <p:cNvPicPr>
            <a:picLocks noChangeAspect="1"/>
          </p:cNvPicPr>
          <p:nvPr/>
        </p:nvPicPr>
        <p:blipFill>
          <a:blip r:embed="rId7"/>
          <a:srcRect t="75381"/>
          <a:stretch>
            <a:fillRect/>
          </a:stretch>
        </p:blipFill>
        <p:spPr>
          <a:xfrm>
            <a:off x="2780347" y="5550175"/>
            <a:ext cx="4385945" cy="594360"/>
          </a:xfrm>
          <a:prstGeom prst="rect">
            <a:avLst/>
          </a:prstGeom>
        </p:spPr>
      </p:pic>
    </p:spTree>
    <p:extLst>
      <p:ext uri="{BB962C8B-B14F-4D97-AF65-F5344CB8AC3E}">
        <p14:creationId xmlns:p14="http://schemas.microsoft.com/office/powerpoint/2010/main" val="14497535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17E97-0629-C017-D9F9-AFD6F34199E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C2CCE7-C889-0EB5-D8D1-E725438E360B}"/>
              </a:ext>
            </a:extLst>
          </p:cNvPr>
          <p:cNvSpPr txBox="1">
            <a:spLocks/>
          </p:cNvSpPr>
          <p:nvPr/>
        </p:nvSpPr>
        <p:spPr>
          <a:xfrm>
            <a:off x="555171" y="869529"/>
            <a:ext cx="11059886" cy="665358"/>
          </a:xfrm>
          <a:prstGeom prst="rect">
            <a:avLst/>
          </a:prstGeom>
          <a:solidFill>
            <a:srgbClr val="92D050"/>
          </a:solidFill>
        </p:spPr>
        <p:txBody>
          <a:bodyPr>
            <a:normAutofit/>
          </a:bodyPr>
          <a:lstStyle>
            <a:lvl1pPr algn="l" defTabSz="914400" rtl="0" eaLnBrk="1" latinLnBrk="0" hangingPunct="1">
              <a:lnSpc>
                <a:spcPct val="90000"/>
              </a:lnSpc>
              <a:spcBef>
                <a:spcPct val="0"/>
              </a:spcBef>
              <a:buNone/>
              <a:defRPr sz="3200" b="1" i="0" kern="1200">
                <a:solidFill>
                  <a:srgbClr val="00385B"/>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Nepal</a:t>
            </a:r>
          </a:p>
        </p:txBody>
      </p:sp>
      <p:pic>
        <p:nvPicPr>
          <p:cNvPr id="10" name="Picture 9">
            <a:extLst>
              <a:ext uri="{FF2B5EF4-FFF2-40B4-BE49-F238E27FC236}">
                <a16:creationId xmlns:a16="http://schemas.microsoft.com/office/drawing/2014/main" id="{76CE1341-F173-0583-2132-549F3CDFD11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8850" y="1527374"/>
            <a:ext cx="1972102" cy="1993072"/>
          </a:xfrm>
          <a:prstGeom prst="rect">
            <a:avLst/>
          </a:prstGeom>
        </p:spPr>
      </p:pic>
      <p:sp>
        <p:nvSpPr>
          <p:cNvPr id="11" name="Content Placeholder 5">
            <a:extLst>
              <a:ext uri="{FF2B5EF4-FFF2-40B4-BE49-F238E27FC236}">
                <a16:creationId xmlns:a16="http://schemas.microsoft.com/office/drawing/2014/main" id="{FF922806-7203-0522-C912-DD52F5FDF810}"/>
              </a:ext>
            </a:extLst>
          </p:cNvPr>
          <p:cNvSpPr txBox="1"/>
          <p:nvPr/>
        </p:nvSpPr>
        <p:spPr>
          <a:xfrm>
            <a:off x="555171" y="4977778"/>
            <a:ext cx="7519488" cy="1237968"/>
          </a:xfrm>
          <a:prstGeom prst="rect">
            <a:avLst/>
          </a:prstGeom>
          <a:solidFill>
            <a:srgbClr val="F5FCFD"/>
          </a:solidFill>
          <a:ln>
            <a:solidFill>
              <a:srgbClr val="FF0000"/>
            </a:solidFill>
          </a:ln>
        </p:spPr>
        <p:txBody>
          <a:bodyPr>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IN" sz="28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Area- </a:t>
            </a:r>
            <a:r>
              <a:rPr kumimoji="0" lang="en-US" sz="28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0.03% of land area of the world (93</a:t>
            </a:r>
            <a:r>
              <a:rPr kumimoji="0" lang="en-US" sz="2800" b="0" i="0" u="none" strike="noStrike" kern="1200" cap="none" spc="0" normalizeH="0" baseline="30000" noProof="0" dirty="0">
                <a:ln>
                  <a:noFill/>
                </a:ln>
                <a:solidFill>
                  <a:srgbClr val="002060"/>
                </a:solidFill>
                <a:effectLst/>
                <a:uLnTx/>
                <a:uFillTx/>
                <a:latin typeface="Calibri" panose="020F0502020204030204" pitchFamily="34" charset="0"/>
                <a:ea typeface="+mn-ea"/>
                <a:cs typeface="Calibri" panose="020F0502020204030204" pitchFamily="34" charset="0"/>
              </a:rPr>
              <a:t>rd</a:t>
            </a:r>
            <a:r>
              <a:rPr kumimoji="0" lang="en-US" sz="28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in world)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IN" sz="28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51</a:t>
            </a:r>
            <a:r>
              <a:rPr kumimoji="0" lang="en-IN" sz="2800" b="0" i="0" u="none" strike="noStrike" kern="1200" cap="none" spc="0" normalizeH="0" baseline="30000" noProof="0" dirty="0">
                <a:ln>
                  <a:noFill/>
                </a:ln>
                <a:solidFill>
                  <a:srgbClr val="002060"/>
                </a:solidFill>
                <a:effectLst/>
                <a:uLnTx/>
                <a:uFillTx/>
                <a:latin typeface="Calibri" panose="020F0502020204030204" pitchFamily="34" charset="0"/>
                <a:ea typeface="+mn-ea"/>
                <a:cs typeface="Calibri" panose="020F0502020204030204" pitchFamily="34" charset="0"/>
              </a:rPr>
              <a:t>st</a:t>
            </a:r>
            <a:r>
              <a:rPr kumimoji="0" lang="en-IN" sz="28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most populous in world (</a:t>
            </a:r>
            <a:r>
              <a:rPr kumimoji="0" lang="en-IN" sz="2800" b="0"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popl</a:t>
            </a:r>
            <a:r>
              <a:rPr kumimoji="0" lang="en-IN" sz="2800" b="0" i="0" u="none" strike="noStrike" kern="1200" cap="none" spc="0" normalizeH="0" baseline="30000" noProof="0" dirty="0" err="1">
                <a:ln>
                  <a:noFill/>
                </a:ln>
                <a:solidFill>
                  <a:srgbClr val="002060"/>
                </a:solidFill>
                <a:effectLst/>
                <a:uLnTx/>
                <a:uFillTx/>
                <a:latin typeface="Calibri" panose="020F0502020204030204" pitchFamily="34" charset="0"/>
                <a:ea typeface="+mn-ea"/>
                <a:cs typeface="Calibri" panose="020F0502020204030204" pitchFamily="34" charset="0"/>
              </a:rPr>
              <a:t>n</a:t>
            </a:r>
            <a:r>
              <a:rPr kumimoji="0" lang="en-IN" sz="2800" b="0" i="0" u="none" strike="noStrike" kern="1200" cap="none" spc="0" normalizeH="0" baseline="3000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IN" sz="28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30 millions)</a:t>
            </a:r>
            <a:endParaRPr kumimoji="0" lang="en-US" sz="28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IN" sz="28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H.D.I. rank – 143</a:t>
            </a:r>
            <a:endParaRPr kumimoji="0" lang="en-US" sz="28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p:txBody>
      </p:sp>
      <p:sp>
        <p:nvSpPr>
          <p:cNvPr id="12" name="Content Placeholder 1">
            <a:extLst>
              <a:ext uri="{FF2B5EF4-FFF2-40B4-BE49-F238E27FC236}">
                <a16:creationId xmlns:a16="http://schemas.microsoft.com/office/drawing/2014/main" id="{D7751A03-868E-9305-CCDC-CA84551E0CFC}"/>
              </a:ext>
            </a:extLst>
          </p:cNvPr>
          <p:cNvSpPr txBox="1"/>
          <p:nvPr/>
        </p:nvSpPr>
        <p:spPr>
          <a:xfrm>
            <a:off x="8151221" y="1606585"/>
            <a:ext cx="3463836" cy="4609161"/>
          </a:xfrm>
          <a:prstGeom prst="rect">
            <a:avLst/>
          </a:prstGeom>
          <a:solidFill>
            <a:srgbClr val="FFFFCC"/>
          </a:solidFill>
          <a:ln w="12700">
            <a:solidFill>
              <a:srgbClr val="FF000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27348B"/>
              </a:buClr>
              <a:buFontTx/>
              <a:buBlip>
                <a:blip r:embed="rId3"/>
              </a:buBlip>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27348B"/>
              </a:buClr>
              <a:buFontTx/>
              <a:buBlip>
                <a:blip r:embed="rId3"/>
              </a:buBlip>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27348B"/>
              </a:buClr>
              <a:buFontTx/>
              <a:buBlip>
                <a:blip r:embed="rId3"/>
              </a:buBlip>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27348B"/>
              </a:buClr>
              <a:buFontTx/>
              <a:buBlip>
                <a:blip r:embed="rId3"/>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27348B"/>
              </a:buClr>
              <a:buFontTx/>
              <a:buBlip>
                <a:blip r:embed="rId3"/>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27348B"/>
              </a:buClr>
              <a:buSzTx/>
              <a:buFontTx/>
              <a:buBlip>
                <a:blip r:embed="rId3"/>
              </a:buBlip>
              <a:tabLst/>
              <a:defRPr/>
            </a:pPr>
            <a:r>
              <a:rPr kumimoji="0" lang="en-IN" sz="26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One trained clinician for immunology &amp; pediatric rheumatology</a:t>
            </a:r>
          </a:p>
          <a:p>
            <a:pPr marL="228600" marR="0" lvl="0" indent="-228600" algn="l" defTabSz="914400" rtl="0" eaLnBrk="1" fontAlgn="auto" latinLnBrk="0" hangingPunct="1">
              <a:lnSpc>
                <a:spcPct val="90000"/>
              </a:lnSpc>
              <a:spcBef>
                <a:spcPts val="1000"/>
              </a:spcBef>
              <a:spcAft>
                <a:spcPts val="0"/>
              </a:spcAft>
              <a:buClr>
                <a:srgbClr val="27348B"/>
              </a:buClr>
              <a:buSzTx/>
              <a:buFontTx/>
              <a:buBlip>
                <a:blip r:embed="rId3"/>
              </a:buBlip>
              <a:tabLst/>
              <a:defRPr/>
            </a:pPr>
            <a:r>
              <a:rPr kumimoji="0" lang="en-IN" sz="26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&gt;600 patients suspected with IEI</a:t>
            </a:r>
          </a:p>
          <a:p>
            <a:pPr marL="228600" marR="0" lvl="0" indent="-228600" algn="l" defTabSz="914400" rtl="0" eaLnBrk="1" fontAlgn="auto" latinLnBrk="0" hangingPunct="1">
              <a:lnSpc>
                <a:spcPct val="90000"/>
              </a:lnSpc>
              <a:spcBef>
                <a:spcPts val="1000"/>
              </a:spcBef>
              <a:spcAft>
                <a:spcPts val="0"/>
              </a:spcAft>
              <a:buClr>
                <a:srgbClr val="27348B"/>
              </a:buClr>
              <a:buSzTx/>
              <a:buFontTx/>
              <a:buBlip>
                <a:blip r:embed="rId3"/>
              </a:buBlip>
              <a:tabLst/>
              <a:defRPr/>
            </a:pPr>
            <a:r>
              <a:rPr kumimoji="0" lang="en-IN" sz="26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Awareness about IEIs among people: &lt; 2%</a:t>
            </a:r>
          </a:p>
          <a:p>
            <a:pPr marL="228600" marR="0" lvl="0" indent="-228600" algn="l" defTabSz="914400" rtl="0" eaLnBrk="1" fontAlgn="auto" latinLnBrk="0" hangingPunct="1">
              <a:lnSpc>
                <a:spcPct val="90000"/>
              </a:lnSpc>
              <a:spcBef>
                <a:spcPts val="1000"/>
              </a:spcBef>
              <a:spcAft>
                <a:spcPts val="600"/>
              </a:spcAft>
              <a:buClr>
                <a:srgbClr val="27348B"/>
              </a:buClr>
              <a:buSzTx/>
              <a:buFontTx/>
              <a:buBlip>
                <a:blip r:embed="rId3"/>
              </a:buBlip>
              <a:tabLst/>
              <a:defRPr/>
            </a:pPr>
            <a:r>
              <a:rPr kumimoji="0" lang="en-IN" sz="26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Awareness about IEIs among Doctors = 14.7%</a:t>
            </a:r>
            <a:endParaRPr kumimoji="0" lang="en-US" sz="26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p:txBody>
      </p:sp>
      <p:pic>
        <p:nvPicPr>
          <p:cNvPr id="13" name="Picture 12" descr="What Are The Five Regions Of Asia? - WorldAtlas">
            <a:extLst>
              <a:ext uri="{FF2B5EF4-FFF2-40B4-BE49-F238E27FC236}">
                <a16:creationId xmlns:a16="http://schemas.microsoft.com/office/drawing/2014/main" id="{3B0E9C51-8EDE-A4B9-90B4-960408604FB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7049" t="26500" r="19028" b="22357"/>
          <a:stretch>
            <a:fillRect/>
          </a:stretch>
        </p:blipFill>
        <p:spPr bwMode="auto">
          <a:xfrm>
            <a:off x="3678739" y="1606585"/>
            <a:ext cx="4395920" cy="3225673"/>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cxnSp>
        <p:nvCxnSpPr>
          <p:cNvPr id="14" name="Straight Arrow Connector 13">
            <a:extLst>
              <a:ext uri="{FF2B5EF4-FFF2-40B4-BE49-F238E27FC236}">
                <a16:creationId xmlns:a16="http://schemas.microsoft.com/office/drawing/2014/main" id="{A79DB2E6-907E-D379-6046-3C934B7D9A37}"/>
              </a:ext>
            </a:extLst>
          </p:cNvPr>
          <p:cNvCxnSpPr/>
          <p:nvPr/>
        </p:nvCxnSpPr>
        <p:spPr>
          <a:xfrm flipV="1">
            <a:off x="4379053" y="3545748"/>
            <a:ext cx="284480" cy="59944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E59723C-5D7F-7F17-665C-147E0D36C5D5}"/>
              </a:ext>
            </a:extLst>
          </p:cNvPr>
          <p:cNvCxnSpPr>
            <a:cxnSpLocks/>
          </p:cNvCxnSpPr>
          <p:nvPr/>
        </p:nvCxnSpPr>
        <p:spPr>
          <a:xfrm flipV="1">
            <a:off x="2225407" y="1606585"/>
            <a:ext cx="1453332" cy="57475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AB07564-3A9C-8446-D880-BED404E100AD}"/>
              </a:ext>
            </a:extLst>
          </p:cNvPr>
          <p:cNvCxnSpPr>
            <a:cxnSpLocks/>
          </p:cNvCxnSpPr>
          <p:nvPr/>
        </p:nvCxnSpPr>
        <p:spPr>
          <a:xfrm>
            <a:off x="2225407" y="2948726"/>
            <a:ext cx="1453332" cy="188353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E8E943A1-DAC2-B547-1DBB-7FC6E25CF8F9}"/>
              </a:ext>
            </a:extLst>
          </p:cNvPr>
          <p:cNvSpPr/>
          <p:nvPr/>
        </p:nvSpPr>
        <p:spPr>
          <a:xfrm>
            <a:off x="1057620" y="2181340"/>
            <a:ext cx="1167787" cy="767386"/>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 name="Picture 2" descr="Geography of Nepal - Wikipedia">
            <a:extLst>
              <a:ext uri="{FF2B5EF4-FFF2-40B4-BE49-F238E27FC236}">
                <a16:creationId xmlns:a16="http://schemas.microsoft.com/office/drawing/2014/main" id="{E9CC39A3-7EE2-D111-9FB4-C554AB31EA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88829" y="141514"/>
            <a:ext cx="3102790" cy="1463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77080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6CB211-597B-4D70-AD74-8529E9FD7F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65691C-BF5D-7415-8AB3-25CE2A099C76}"/>
              </a:ext>
            </a:extLst>
          </p:cNvPr>
          <p:cNvSpPr txBox="1">
            <a:spLocks/>
          </p:cNvSpPr>
          <p:nvPr/>
        </p:nvSpPr>
        <p:spPr>
          <a:xfrm>
            <a:off x="555171" y="869529"/>
            <a:ext cx="11059886" cy="665358"/>
          </a:xfrm>
          <a:prstGeom prst="rect">
            <a:avLst/>
          </a:prstGeom>
          <a:solidFill>
            <a:srgbClr val="92D050"/>
          </a:solidFill>
        </p:spPr>
        <p:txBody>
          <a:bodyPr>
            <a:normAutofit/>
          </a:bodyPr>
          <a:lstStyle>
            <a:lvl1pPr algn="l" defTabSz="914400" rtl="0" eaLnBrk="1" latinLnBrk="0" hangingPunct="1">
              <a:lnSpc>
                <a:spcPct val="90000"/>
              </a:lnSpc>
              <a:spcBef>
                <a:spcPct val="0"/>
              </a:spcBef>
              <a:buNone/>
              <a:defRPr sz="3200" b="1" i="0" kern="1200">
                <a:solidFill>
                  <a:srgbClr val="00385B"/>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Nepal</a:t>
            </a:r>
          </a:p>
        </p:txBody>
      </p:sp>
      <p:pic>
        <p:nvPicPr>
          <p:cNvPr id="20" name="Picture 2" descr="Geography of Nepal - Wikipedia">
            <a:extLst>
              <a:ext uri="{FF2B5EF4-FFF2-40B4-BE49-F238E27FC236}">
                <a16:creationId xmlns:a16="http://schemas.microsoft.com/office/drawing/2014/main" id="{4D8E8608-B8A3-B6B5-54D0-B421826FCCE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841" b="13270"/>
          <a:stretch>
            <a:fillRect/>
          </a:stretch>
        </p:blipFill>
        <p:spPr bwMode="auto">
          <a:xfrm>
            <a:off x="9884229" y="239485"/>
            <a:ext cx="1807389" cy="8382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1B185ABF-1A06-2587-2E05-78C15CCC7609}"/>
              </a:ext>
            </a:extLst>
          </p:cNvPr>
          <p:cNvPicPr>
            <a:picLocks noChangeAspect="1"/>
          </p:cNvPicPr>
          <p:nvPr/>
        </p:nvPicPr>
        <p:blipFill>
          <a:blip r:embed="rId3"/>
          <a:stretch>
            <a:fillRect/>
          </a:stretch>
        </p:blipFill>
        <p:spPr>
          <a:xfrm>
            <a:off x="511627" y="1619479"/>
            <a:ext cx="5779004" cy="4901065"/>
          </a:xfrm>
          <a:prstGeom prst="rect">
            <a:avLst/>
          </a:prstGeom>
        </p:spPr>
      </p:pic>
      <p:pic>
        <p:nvPicPr>
          <p:cNvPr id="8" name="Picture 7">
            <a:extLst>
              <a:ext uri="{FF2B5EF4-FFF2-40B4-BE49-F238E27FC236}">
                <a16:creationId xmlns:a16="http://schemas.microsoft.com/office/drawing/2014/main" id="{45EFEBC2-6E4B-98AA-91C6-0EDDFAB39EA5}"/>
              </a:ext>
            </a:extLst>
          </p:cNvPr>
          <p:cNvPicPr>
            <a:picLocks noChangeAspect="1"/>
          </p:cNvPicPr>
          <p:nvPr/>
        </p:nvPicPr>
        <p:blipFill>
          <a:blip r:embed="rId4"/>
          <a:stretch>
            <a:fillRect/>
          </a:stretch>
        </p:blipFill>
        <p:spPr>
          <a:xfrm>
            <a:off x="5221996" y="1345462"/>
            <a:ext cx="6737164" cy="4643008"/>
          </a:xfrm>
          <a:prstGeom prst="rect">
            <a:avLst/>
          </a:prstGeom>
        </p:spPr>
      </p:pic>
    </p:spTree>
    <p:extLst>
      <p:ext uri="{BB962C8B-B14F-4D97-AF65-F5344CB8AC3E}">
        <p14:creationId xmlns:p14="http://schemas.microsoft.com/office/powerpoint/2010/main" val="32805765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209" y="383588"/>
            <a:ext cx="10904438" cy="749754"/>
          </a:xfrm>
          <a:solidFill>
            <a:srgbClr val="92D050"/>
          </a:solidFill>
        </p:spPr>
        <p:txBody>
          <a:bodyPr/>
          <a:lstStyle/>
          <a:p>
            <a:r>
              <a:rPr lang="en-US" sz="4000" b="0" dirty="0">
                <a:solidFill>
                  <a:schemeClr val="bg1">
                    <a:lumMod val="95000"/>
                  </a:schemeClr>
                </a:solidFill>
                <a:latin typeface="Arial" panose="020B0604020202020204" pitchFamily="34" charset="0"/>
              </a:rPr>
              <a:t>Cent</a:t>
            </a:r>
            <a:r>
              <a:rPr lang="hu-HU" sz="4000" b="0" dirty="0">
                <a:solidFill>
                  <a:schemeClr val="bg1">
                    <a:lumMod val="95000"/>
                  </a:schemeClr>
                </a:solidFill>
                <a:latin typeface="Arial" panose="020B0604020202020204" pitchFamily="34" charset="0"/>
              </a:rPr>
              <a:t>er</a:t>
            </a:r>
            <a:r>
              <a:rPr lang="en-IN" sz="4000" b="0" dirty="0">
                <a:solidFill>
                  <a:schemeClr val="bg1">
                    <a:lumMod val="95000"/>
                  </a:schemeClr>
                </a:solidFill>
                <a:latin typeface="Arial" panose="020B0604020202020204" pitchFamily="34" charset="0"/>
              </a:rPr>
              <a:t>- </a:t>
            </a:r>
            <a:r>
              <a:rPr lang="en-US" altLang="en-IN" sz="4000" b="0" dirty="0">
                <a:solidFill>
                  <a:schemeClr val="bg1">
                    <a:lumMod val="95000"/>
                  </a:schemeClr>
                </a:solidFill>
                <a:latin typeface="Arial" panose="020B0604020202020204" pitchFamily="34" charset="0"/>
              </a:rPr>
              <a:t>at a glance</a:t>
            </a:r>
          </a:p>
        </p:txBody>
      </p:sp>
      <p:graphicFrame>
        <p:nvGraphicFramePr>
          <p:cNvPr id="7" name="Diagram 6"/>
          <p:cNvGraphicFramePr/>
          <p:nvPr/>
        </p:nvGraphicFramePr>
        <p:xfrm>
          <a:off x="2376773" y="1381760"/>
          <a:ext cx="7122827" cy="51731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Picture 2"/>
          <p:cNvPicPr>
            <a:picLocks noChangeAspect="1"/>
          </p:cNvPicPr>
          <p:nvPr/>
        </p:nvPicPr>
        <p:blipFill>
          <a:blip r:embed="rId7"/>
          <a:stretch>
            <a:fillRect/>
          </a:stretch>
        </p:blipFill>
        <p:spPr>
          <a:xfrm>
            <a:off x="9154159" y="1588488"/>
            <a:ext cx="2550625" cy="865716"/>
          </a:xfrm>
          <a:prstGeom prst="rect">
            <a:avLst/>
          </a:prstGeom>
        </p:spPr>
      </p:pic>
      <p:pic>
        <p:nvPicPr>
          <p:cNvPr id="4" name="Picture 2" descr="Om Hospital &amp; Research Center Pvt. Ltd | Kathmandu"/>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39680" y="5040588"/>
            <a:ext cx="1404171" cy="1404171"/>
          </a:xfrm>
          <a:prstGeom prst="rect">
            <a:avLst/>
          </a:prstGeom>
          <a:noFill/>
          <a:ln w="9525">
            <a:solidFill>
              <a:schemeClr val="tx1"/>
            </a:solidFill>
          </a:ln>
          <a:extLst>
            <a:ext uri="{909E8E84-426E-40DD-AFC4-6F175D3DCCD1}">
              <a14:hiddenFill xmlns:a14="http://schemas.microsoft.com/office/drawing/2010/main">
                <a:solidFill>
                  <a:srgbClr val="FFFFFF"/>
                </a:solidFill>
              </a14:hiddenFill>
            </a:ext>
          </a:extLst>
        </p:spPr>
      </p:pic>
      <p:sp>
        <p:nvSpPr>
          <p:cNvPr id="5" name="Szövegdoboz 35"/>
          <p:cNvSpPr txBox="1"/>
          <p:nvPr/>
        </p:nvSpPr>
        <p:spPr>
          <a:xfrm>
            <a:off x="412525" y="5186681"/>
            <a:ext cx="1426433" cy="646331"/>
          </a:xfrm>
          <a:prstGeom prst="rect">
            <a:avLst/>
          </a:prstGeom>
          <a:solidFill>
            <a:schemeClr val="accent1">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800" b="1" i="0" u="none" strike="noStrike" kern="1200" cap="none" spc="0" normalizeH="0" baseline="0" noProof="0" dirty="0">
                <a:ln>
                  <a:noFill/>
                </a:ln>
                <a:solidFill>
                  <a:prstClr val="black">
                    <a:lumMod val="75000"/>
                  </a:prstClr>
                </a:solidFill>
                <a:effectLst/>
                <a:uLnTx/>
                <a:uFillTx/>
                <a:latin typeface="Arial" panose="020B0604020202020204" pitchFamily="34" charset="0"/>
                <a:ea typeface="+mn-ea"/>
                <a:cs typeface="Arial" panose="020B0604020202020204" pitchFamily="34" charset="0"/>
              </a:rPr>
              <a:t>Yet to be set up</a:t>
            </a:r>
            <a:endParaRPr kumimoji="0" lang="hu-HU" sz="1800" b="1" i="0" u="none" strike="noStrike" kern="1200" cap="none" spc="0" normalizeH="0" baseline="0" noProof="0" dirty="0">
              <a:ln>
                <a:noFill/>
              </a:ln>
              <a:solidFill>
                <a:prstClr val="black">
                  <a:lumMod val="75000"/>
                </a:prstClr>
              </a:solidFill>
              <a:effectLst/>
              <a:uLnTx/>
              <a:uFillTx/>
              <a:latin typeface="Arial" panose="020B0604020202020204" pitchFamily="34" charset="0"/>
              <a:ea typeface="+mn-ea"/>
              <a:cs typeface="Arial" panose="020B0604020202020204" pitchFamily="34" charset="0"/>
            </a:endParaRPr>
          </a:p>
        </p:txBody>
      </p:sp>
      <p:sp>
        <p:nvSpPr>
          <p:cNvPr id="6" name="Téglalap 24"/>
          <p:cNvSpPr/>
          <p:nvPr/>
        </p:nvSpPr>
        <p:spPr>
          <a:xfrm>
            <a:off x="412750" y="1678940"/>
            <a:ext cx="1426210" cy="1014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Outsourcing to commercial lab in India</a:t>
            </a:r>
            <a:r>
              <a:rPr kumimoji="0" lang="en-US" altLang="en-IN" sz="12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&amp; academic institutes abroad</a:t>
            </a:r>
          </a:p>
        </p:txBody>
      </p:sp>
      <p:sp>
        <p:nvSpPr>
          <p:cNvPr id="10" name="Arrow: Up 9"/>
          <p:cNvSpPr/>
          <p:nvPr/>
        </p:nvSpPr>
        <p:spPr>
          <a:xfrm>
            <a:off x="9326880" y="2505004"/>
            <a:ext cx="172720" cy="370276"/>
          </a:xfrm>
          <a:prstGeom prst="upArrow">
            <a:avLst/>
          </a:prstGeom>
          <a:solidFill>
            <a:schemeClr val="accent3">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Right 10"/>
          <p:cNvSpPr/>
          <p:nvPr/>
        </p:nvSpPr>
        <p:spPr>
          <a:xfrm>
            <a:off x="9326880" y="5659120"/>
            <a:ext cx="488347" cy="193040"/>
          </a:xfrm>
          <a:prstGeom prst="right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row: Left 11"/>
          <p:cNvSpPr/>
          <p:nvPr/>
        </p:nvSpPr>
        <p:spPr>
          <a:xfrm>
            <a:off x="2021840" y="5547360"/>
            <a:ext cx="457198" cy="193040"/>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Arrow: Left 12"/>
          <p:cNvSpPr/>
          <p:nvPr/>
        </p:nvSpPr>
        <p:spPr>
          <a:xfrm rot="1680000">
            <a:off x="1960880" y="2641600"/>
            <a:ext cx="457198" cy="193040"/>
          </a:xfrm>
          <a:prstGeom prst="leftArrow">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Picture 4" descr="Flow Cytometry Systems | Flow Cytometer | Suppliers | Quotes"/>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68545" y="5860422"/>
            <a:ext cx="1114391" cy="90451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Bio-Rad Pcr Thermocycler, Model T100, 96-WELL - Photo 1/1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2525" y="2693049"/>
            <a:ext cx="1041049" cy="93831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86408" y="2253226"/>
            <a:ext cx="503555" cy="503555"/>
          </a:xfrm>
          <a:prstGeom prst="rect">
            <a:avLst/>
          </a:prstGeom>
        </p:spPr>
      </p:pic>
      <p:pic>
        <p:nvPicPr>
          <p:cNvPr id="3074" name="Picture 2" descr="Geography of Nepal - Wikipedia"/>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0394950" y="317500"/>
            <a:ext cx="1372870" cy="8356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2102CE-2EB3-DAE6-32FD-4826FFFB2D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1FC596-938F-34B7-F593-D5AE5F4A50E3}"/>
              </a:ext>
            </a:extLst>
          </p:cNvPr>
          <p:cNvSpPr txBox="1">
            <a:spLocks/>
          </p:cNvSpPr>
          <p:nvPr/>
        </p:nvSpPr>
        <p:spPr>
          <a:xfrm>
            <a:off x="555171" y="924613"/>
            <a:ext cx="11059886" cy="749951"/>
          </a:xfrm>
          <a:prstGeom prst="rect">
            <a:avLst/>
          </a:prstGeom>
          <a:solidFill>
            <a:srgbClr val="92D050"/>
          </a:solidFill>
        </p:spPr>
        <p:txBody>
          <a:bodyPr>
            <a:normAutofit/>
          </a:bodyPr>
          <a:lstStyle>
            <a:lvl1pPr algn="l" defTabSz="914400" rtl="0" eaLnBrk="1" latinLnBrk="0" hangingPunct="1">
              <a:lnSpc>
                <a:spcPct val="90000"/>
              </a:lnSpc>
              <a:spcBef>
                <a:spcPct val="0"/>
              </a:spcBef>
              <a:buNone/>
              <a:defRPr sz="3200" b="1" i="0" kern="1200">
                <a:solidFill>
                  <a:srgbClr val="00385B"/>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Current Status</a:t>
            </a:r>
          </a:p>
        </p:txBody>
      </p:sp>
      <p:sp>
        <p:nvSpPr>
          <p:cNvPr id="12" name="Content Placeholder 1">
            <a:extLst>
              <a:ext uri="{FF2B5EF4-FFF2-40B4-BE49-F238E27FC236}">
                <a16:creationId xmlns:a16="http://schemas.microsoft.com/office/drawing/2014/main" id="{3182513B-CC6D-9F15-41B6-7738E0C60DCB}"/>
              </a:ext>
            </a:extLst>
          </p:cNvPr>
          <p:cNvSpPr txBox="1"/>
          <p:nvPr/>
        </p:nvSpPr>
        <p:spPr>
          <a:xfrm>
            <a:off x="555171" y="1883885"/>
            <a:ext cx="11059886" cy="4331862"/>
          </a:xfrm>
          <a:prstGeom prst="rect">
            <a:avLst/>
          </a:prstGeom>
          <a:solidFill>
            <a:schemeClr val="accent6">
              <a:lumMod val="20000"/>
              <a:lumOff val="80000"/>
            </a:schemeClr>
          </a:solidFill>
          <a:ln w="12700">
            <a:solidFill>
              <a:srgbClr val="FF000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27348B"/>
              </a:buClr>
              <a:buFontTx/>
              <a:buBlip>
                <a:blip r:embed="rId2"/>
              </a:buBlip>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27348B"/>
              </a:buClr>
              <a:buFontTx/>
              <a:buBlip>
                <a:blip r:embed="rId2"/>
              </a:buBlip>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27348B"/>
              </a:buClr>
              <a:buFontTx/>
              <a:buBlip>
                <a:blip r:embed="rId2"/>
              </a:buBlip>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27348B"/>
              </a:buClr>
              <a:buFontTx/>
              <a:buBlip>
                <a:blip r:embed="rId2"/>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27348B"/>
              </a:buClr>
              <a:buFontTx/>
              <a:buBlip>
                <a:blip r:embed="rId2"/>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50000"/>
              </a:lnSpc>
              <a:spcBef>
                <a:spcPts val="1000"/>
              </a:spcBef>
              <a:spcAft>
                <a:spcPts val="0"/>
              </a:spcAft>
              <a:buClr>
                <a:srgbClr val="27348B"/>
              </a:buClr>
              <a:buSzTx/>
              <a:buFontTx/>
              <a:buBlip>
                <a:blip r:embed="rId2"/>
              </a:buBlip>
              <a:tabLst/>
              <a:defRPr/>
            </a:pPr>
            <a:r>
              <a:rPr kumimoji="0" lang="en-IN" sz="28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pitchFamily="34" charset="0"/>
              </a:rPr>
              <a:t> Diagnosis and data on </a:t>
            </a:r>
            <a:r>
              <a:rPr kumimoji="0" lang="en-US" sz="2800" b="0" i="0" u="none" strike="noStrike" kern="1200" cap="none" spc="-1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inborn errors </a:t>
            </a:r>
            <a:r>
              <a:rPr kumimoji="0" lang="en-US" sz="2800" b="0" i="0" u="none" strike="noStrike" kern="1200" cap="none" spc="-25"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of </a:t>
            </a:r>
            <a:r>
              <a:rPr kumimoji="0" lang="en-US" sz="2800" b="0" i="0" u="none" strike="noStrike" kern="1200" cap="none" spc="-1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immunity (IEIs) </a:t>
            </a:r>
            <a:r>
              <a:rPr kumimoji="0" lang="en-US" sz="2800" b="0" i="0" u="none" strike="noStrike" kern="1200" cap="none" spc="-2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from</a:t>
            </a:r>
            <a:r>
              <a:rPr kumimoji="0" lang="en-US" sz="2800" b="0" i="0" u="none" strike="noStrike" kern="1200" cap="none" spc="-1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 </a:t>
            </a:r>
            <a:r>
              <a:rPr kumimoji="0" lang="en-US" sz="2800" b="0" i="0" u="none" strike="noStrike" kern="1200" cap="none" spc="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regions</a:t>
            </a:r>
            <a:r>
              <a:rPr kumimoji="0" lang="en-US" sz="2800" b="0" i="0" u="none" strike="noStrike" kern="1200" cap="none" spc="-6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 </a:t>
            </a:r>
            <a:r>
              <a:rPr kumimoji="0" lang="en-US" sz="2800" b="0" i="0" u="none" strike="noStrike" kern="1200" cap="none" spc="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located</a:t>
            </a:r>
            <a:r>
              <a:rPr kumimoji="0" lang="en-US" sz="2800" b="0" i="0" u="none" strike="noStrike" kern="1200" cap="none" spc="-65"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 </a:t>
            </a:r>
            <a:r>
              <a:rPr kumimoji="0" lang="en-US" sz="2800" b="0" i="0" u="none" strike="noStrike" kern="1200" cap="none" spc="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in</a:t>
            </a:r>
            <a:r>
              <a:rPr kumimoji="0" lang="en-US" sz="2800" b="0" i="0" u="none" strike="noStrike" kern="1200" cap="none" spc="-7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 </a:t>
            </a:r>
            <a:r>
              <a:rPr kumimoji="0" lang="en-US" sz="2800" b="0" i="0" u="none" strike="noStrike" kern="1200" cap="none" spc="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the</a:t>
            </a:r>
            <a:r>
              <a:rPr kumimoji="0" lang="en-US" sz="2800" b="0" i="0" u="none" strike="noStrike" kern="1200" cap="none" spc="-7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 </a:t>
            </a:r>
            <a:r>
              <a:rPr kumimoji="0" lang="en-US" sz="2800" b="0" i="0" u="none" strike="noStrike" kern="1200" cap="none" spc="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challenging</a:t>
            </a:r>
            <a:r>
              <a:rPr kumimoji="0" lang="en-US" sz="2800" b="0" i="0" u="none" strike="noStrike" kern="1200" cap="none" spc="-55"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 </a:t>
            </a:r>
            <a:r>
              <a:rPr kumimoji="0" lang="en-US" sz="2800" b="0" i="0" u="none" strike="noStrike" kern="1200" cap="none" spc="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terrain</a:t>
            </a:r>
            <a:r>
              <a:rPr kumimoji="0" lang="en-US" sz="2800" b="0" i="0" u="none" strike="noStrike" kern="1200" cap="none" spc="-7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 </a:t>
            </a:r>
            <a:r>
              <a:rPr kumimoji="0" lang="en-US" sz="2800" b="0" i="0" u="none" strike="noStrike" kern="1200" cap="none" spc="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of</a:t>
            </a:r>
            <a:r>
              <a:rPr kumimoji="0" lang="en-US" sz="2800" b="0" i="0" u="none" strike="noStrike" kern="1200" cap="none" spc="-65"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 </a:t>
            </a:r>
            <a:r>
              <a:rPr kumimoji="0" lang="en-US" sz="2800" b="0" i="0" u="none" strike="noStrike" kern="1200" cap="none" spc="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the</a:t>
            </a:r>
            <a:r>
              <a:rPr kumimoji="0" lang="en-US" sz="2800" b="0" i="0" u="none" strike="noStrike" kern="1200" cap="none" spc="-7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 </a:t>
            </a:r>
            <a:r>
              <a:rPr kumimoji="0" lang="en-US" sz="2800" b="0" i="0" u="none" strike="noStrike" kern="1200" cap="none" spc="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Himalayas</a:t>
            </a:r>
            <a:r>
              <a:rPr kumimoji="0" lang="en-US" sz="2800" b="0" i="0" u="none" strike="noStrike" kern="1200" cap="none" spc="-9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 </a:t>
            </a:r>
            <a:r>
              <a:rPr kumimoji="0" lang="en-US" sz="2800" b="0" i="0" u="none" strike="noStrike" kern="1200" cap="none" spc="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are</a:t>
            </a:r>
            <a:r>
              <a:rPr kumimoji="0" lang="en-US" sz="2800" b="0" i="0" u="none" strike="noStrike" kern="1200" cap="none" spc="-75"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 </a:t>
            </a:r>
            <a:r>
              <a:rPr kumimoji="0" lang="en-US" sz="2800" b="0" i="0" u="none" strike="noStrike" kern="1200" cap="none" spc="-10" normalizeH="0" baseline="0" noProof="0" dirty="0">
                <a:ln>
                  <a:noFill/>
                </a:ln>
                <a:solidFill>
                  <a:srgbClr val="00B0F0"/>
                </a:solidFill>
                <a:effectLst/>
                <a:uLnTx/>
                <a:uFillTx/>
                <a:latin typeface="Calibri" panose="020F0502020204030204"/>
                <a:ea typeface="+mn-ea"/>
                <a:cs typeface="Arial" panose="020B0604020202020204" pitchFamily="34" charset="0"/>
                <a:sym typeface="+mn-ea"/>
              </a:rPr>
              <a:t>lacking</a:t>
            </a:r>
            <a:r>
              <a:rPr kumimoji="0" lang="en-US" sz="2800" b="0" i="0" u="none" strike="noStrike" kern="1200" cap="none" spc="-10" normalizeH="0" baseline="0" noProof="0" dirty="0">
                <a:ln>
                  <a:noFill/>
                </a:ln>
                <a:solidFill>
                  <a:srgbClr val="002060"/>
                </a:solidFill>
                <a:effectLst/>
                <a:uLnTx/>
                <a:uFillTx/>
                <a:latin typeface="Calibri" panose="020F0502020204030204"/>
                <a:ea typeface="+mn-ea"/>
                <a:cs typeface="Arial" panose="020B0604020202020204" pitchFamily="34" charset="0"/>
                <a:sym typeface="+mn-ea"/>
              </a:rPr>
              <a:t>.</a:t>
            </a:r>
          </a:p>
          <a:p>
            <a:pPr marL="228600" marR="0" lvl="0" indent="-228600" algn="l" defTabSz="914400" rtl="0" eaLnBrk="1" fontAlgn="auto" latinLnBrk="0" hangingPunct="1">
              <a:lnSpc>
                <a:spcPct val="150000"/>
              </a:lnSpc>
              <a:spcBef>
                <a:spcPts val="1000"/>
              </a:spcBef>
              <a:spcAft>
                <a:spcPts val="0"/>
              </a:spcAft>
              <a:buClr>
                <a:srgbClr val="27348B"/>
              </a:buClr>
              <a:buSzTx/>
              <a:buFontTx/>
              <a:buBlip>
                <a:blip r:embed="rId2"/>
              </a:buBlip>
              <a:tabLst/>
              <a:defRPr/>
            </a:pPr>
            <a:r>
              <a:rPr kumimoji="0" lang="en-US" sz="2800" b="0" i="0" u="none" strike="noStrike" kern="1200" cap="none" spc="0" normalizeH="0" baseline="0" noProof="0" dirty="0">
                <a:ln>
                  <a:noFill/>
                </a:ln>
                <a:solidFill>
                  <a:srgbClr val="002060"/>
                </a:solidFill>
                <a:effectLst/>
                <a:uLnTx/>
                <a:uFillTx/>
                <a:latin typeface="Calibri" panose="020F0502020204030204"/>
                <a:ea typeface="+mn-ea"/>
                <a:cs typeface="Arial" panose="020B0604020202020204" pitchFamily="34" charset="0"/>
              </a:rPr>
              <a:t> </a:t>
            </a:r>
            <a:r>
              <a:rPr kumimoji="0" lang="en-IN" sz="28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Arial" panose="020B0604020202020204" pitchFamily="34" charset="0"/>
              </a:rPr>
              <a:t>IEIs are diagnosed with </a:t>
            </a:r>
            <a:r>
              <a:rPr kumimoji="0" lang="en-IN" sz="2800" b="0" i="0" u="none" strike="noStrike" kern="1200" cap="none" spc="0" normalizeH="0" baseline="0" noProof="0" dirty="0">
                <a:ln>
                  <a:noFill/>
                </a:ln>
                <a:solidFill>
                  <a:srgbClr val="00B0F0"/>
                </a:solidFill>
                <a:effectLst/>
                <a:uLnTx/>
                <a:uFillTx/>
                <a:latin typeface="Calibri" panose="020F0502020204030204"/>
                <a:ea typeface="Calibri" panose="020F0502020204030204" pitchFamily="34" charset="0"/>
                <a:cs typeface="Arial" panose="020B0604020202020204" pitchFamily="34" charset="0"/>
              </a:rPr>
              <a:t>increasing frequency</a:t>
            </a:r>
            <a:r>
              <a:rPr kumimoji="0" lang="en-IN" sz="28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Arial" panose="020B0604020202020204" pitchFamily="34" charset="0"/>
              </a:rPr>
              <a:t> and accuracy in </a:t>
            </a:r>
            <a:r>
              <a:rPr kumimoji="0" lang="en-US" altLang="en-IN" sz="28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Arial" panose="020B0604020202020204" pitchFamily="34" charset="0"/>
              </a:rPr>
              <a:t>this region</a:t>
            </a:r>
            <a:r>
              <a:rPr kumimoji="0" lang="en-IN" sz="28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Arial" panose="020B0604020202020204" pitchFamily="34" charset="0"/>
              </a:rPr>
              <a:t> in recent time</a:t>
            </a:r>
          </a:p>
          <a:p>
            <a:pPr marL="228600" marR="0" lvl="0" indent="-228600" algn="l" defTabSz="914400" rtl="0" eaLnBrk="1" fontAlgn="auto" latinLnBrk="0" hangingPunct="1">
              <a:lnSpc>
                <a:spcPct val="150000"/>
              </a:lnSpc>
              <a:spcBef>
                <a:spcPts val="1000"/>
              </a:spcBef>
              <a:spcAft>
                <a:spcPts val="0"/>
              </a:spcAft>
              <a:buClr>
                <a:srgbClr val="27348B"/>
              </a:buClr>
              <a:buSzTx/>
              <a:buFontTx/>
              <a:buBlip>
                <a:blip r:embed="rId2"/>
              </a:buBlip>
              <a:tabLst/>
              <a:defRPr/>
            </a:pPr>
            <a:r>
              <a:rPr kumimoji="0" lang="en-US" sz="2800" b="0" i="0" u="none" strike="noStrike" kern="1200" cap="none" spc="0" normalizeH="0" baseline="0" noProof="0" dirty="0">
                <a:ln>
                  <a:noFill/>
                </a:ln>
                <a:solidFill>
                  <a:srgbClr val="002060"/>
                </a:solidFill>
                <a:effectLst/>
                <a:uLnTx/>
                <a:uFillTx/>
                <a:latin typeface="Calibri" panose="020F0502020204030204"/>
                <a:ea typeface="+mn-ea"/>
                <a:cs typeface="Arial" panose="020B0604020202020204" pitchFamily="34" charset="0"/>
              </a:rPr>
              <a:t> </a:t>
            </a:r>
            <a:r>
              <a:rPr kumimoji="0" lang="en-US" sz="2800" b="0" i="0" u="none" strike="noStrike" kern="1200" cap="none" spc="-10" normalizeH="0" baseline="0" noProof="0" dirty="0">
                <a:ln>
                  <a:noFill/>
                </a:ln>
                <a:solidFill>
                  <a:prstClr val="black"/>
                </a:solidFill>
                <a:effectLst/>
                <a:uLnTx/>
                <a:uFillTx/>
                <a:latin typeface="Calibri" panose="020F0502020204030204"/>
                <a:ea typeface="+mn-ea"/>
                <a:cs typeface="Arial" panose="020B0604020202020204" pitchFamily="34" charset="0"/>
                <a:sym typeface="+mn-ea"/>
              </a:rPr>
              <a:t>Possibility of ascertaining </a:t>
            </a:r>
            <a:r>
              <a:rPr kumimoji="0" lang="en-US" sz="2800" b="0" i="0" u="none" strike="noStrike" kern="1200" cap="none" spc="-10" normalizeH="0" baseline="0" noProof="0" dirty="0">
                <a:ln>
                  <a:noFill/>
                </a:ln>
                <a:solidFill>
                  <a:srgbClr val="00B0F0"/>
                </a:solidFill>
                <a:effectLst/>
                <a:uLnTx/>
                <a:uFillTx/>
                <a:latin typeface="Calibri" panose="020F0502020204030204"/>
                <a:ea typeface="+mn-ea"/>
                <a:cs typeface="Arial" panose="020B0604020202020204" pitchFamily="34" charset="0"/>
                <a:sym typeface="+mn-ea"/>
              </a:rPr>
              <a:t>novel </a:t>
            </a:r>
            <a:r>
              <a:rPr kumimoji="0" lang="en-US" sz="2800" b="0" i="0" u="none" strike="noStrike" kern="1200" cap="none" spc="-25" normalizeH="0" baseline="0" noProof="0" dirty="0">
                <a:ln>
                  <a:noFill/>
                </a:ln>
                <a:solidFill>
                  <a:srgbClr val="00B0F0"/>
                </a:solidFill>
                <a:effectLst/>
                <a:uLnTx/>
                <a:uFillTx/>
                <a:latin typeface="Calibri" panose="020F0502020204030204"/>
                <a:ea typeface="+mn-ea"/>
                <a:cs typeface="Arial" panose="020B0604020202020204" pitchFamily="34" charset="0"/>
                <a:sym typeface="+mn-ea"/>
              </a:rPr>
              <a:t>and </a:t>
            </a:r>
            <a:r>
              <a:rPr kumimoji="0" lang="en-US" sz="2800" b="0" i="0" u="none" strike="noStrike" kern="1200" cap="none" spc="-10" normalizeH="0" baseline="0" noProof="0" dirty="0">
                <a:ln>
                  <a:noFill/>
                </a:ln>
                <a:solidFill>
                  <a:srgbClr val="00B0F0"/>
                </a:solidFill>
                <a:effectLst/>
                <a:uLnTx/>
                <a:uFillTx/>
                <a:latin typeface="Calibri" panose="020F0502020204030204"/>
                <a:ea typeface="+mn-ea"/>
                <a:cs typeface="Arial" panose="020B0604020202020204" pitchFamily="34" charset="0"/>
                <a:sym typeface="+mn-ea"/>
              </a:rPr>
              <a:t>founder variants</a:t>
            </a:r>
            <a:r>
              <a:rPr kumimoji="0" lang="en-US" sz="2800" b="0" i="0" u="none" strike="noStrike" kern="1200" cap="none" spc="-10" normalizeH="0" baseline="0" noProof="0" dirty="0">
                <a:ln>
                  <a:noFill/>
                </a:ln>
                <a:solidFill>
                  <a:prstClr val="black"/>
                </a:solidFill>
                <a:effectLst/>
                <a:uLnTx/>
                <a:uFillTx/>
                <a:latin typeface="Calibri" panose="020F0502020204030204"/>
                <a:ea typeface="+mn-ea"/>
                <a:cs typeface="Arial" panose="020B0604020202020204" pitchFamily="34" charset="0"/>
                <a:sym typeface="+mn-ea"/>
              </a:rPr>
              <a:t> </a:t>
            </a:r>
            <a:r>
              <a:rPr kumimoji="0" lang="en-US" sz="2800" b="0" i="0" u="none" strike="noStrike" kern="1200" cap="none" spc="-25" normalizeH="0" baseline="0" noProof="0" dirty="0">
                <a:ln>
                  <a:noFill/>
                </a:ln>
                <a:solidFill>
                  <a:prstClr val="black"/>
                </a:solidFill>
                <a:effectLst/>
                <a:uLnTx/>
                <a:uFillTx/>
                <a:latin typeface="Calibri" panose="020F0502020204030204"/>
                <a:ea typeface="+mn-ea"/>
                <a:cs typeface="Arial" panose="020B0604020202020204" pitchFamily="34" charset="0"/>
                <a:sym typeface="+mn-ea"/>
              </a:rPr>
              <a:t>in </a:t>
            </a:r>
            <a:r>
              <a:rPr kumimoji="0" lang="en-US" sz="2800" b="0" i="0" u="none" strike="noStrike" kern="1200" cap="none" spc="-10" normalizeH="0" baseline="0" noProof="0" dirty="0">
                <a:ln>
                  <a:noFill/>
                </a:ln>
                <a:solidFill>
                  <a:prstClr val="black"/>
                </a:solidFill>
                <a:effectLst/>
                <a:uLnTx/>
                <a:uFillTx/>
                <a:latin typeface="Calibri" panose="020F0502020204030204"/>
                <a:ea typeface="+mn-ea"/>
                <a:cs typeface="Arial" panose="020B0604020202020204" pitchFamily="34" charset="0"/>
                <a:sym typeface="+mn-ea"/>
              </a:rPr>
              <a:t>genes causing IEIs.</a:t>
            </a:r>
            <a:endParaRPr kumimoji="0" lang="en-US" sz="28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pitchFamily="34" charset="0"/>
            </a:endParaRPr>
          </a:p>
        </p:txBody>
      </p:sp>
      <p:pic>
        <p:nvPicPr>
          <p:cNvPr id="20" name="Picture 2" descr="Geography of Nepal - Wikipedia">
            <a:extLst>
              <a:ext uri="{FF2B5EF4-FFF2-40B4-BE49-F238E27FC236}">
                <a16:creationId xmlns:a16="http://schemas.microsoft.com/office/drawing/2014/main" id="{744DA7FD-FB59-0307-4C8B-415C0BE4516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718" t="7437" r="2467" b="12988"/>
          <a:stretch>
            <a:fillRect/>
          </a:stretch>
        </p:blipFill>
        <p:spPr bwMode="auto">
          <a:xfrm>
            <a:off x="9525000" y="348345"/>
            <a:ext cx="2111829" cy="1164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30925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FD5B41-0118-7079-1274-955D251E254D}"/>
            </a:ext>
          </a:extLst>
        </p:cNvPr>
        <p:cNvGrpSpPr/>
        <p:nvPr/>
      </p:nvGrpSpPr>
      <p:grpSpPr>
        <a:xfrm>
          <a:off x="0" y="0"/>
          <a:ext cx="0" cy="0"/>
          <a:chOff x="0" y="0"/>
          <a:chExt cx="0" cy="0"/>
        </a:xfrm>
      </p:grpSpPr>
      <p:sp>
        <p:nvSpPr>
          <p:cNvPr id="4" name="Explosion: 8 Points 3">
            <a:extLst>
              <a:ext uri="{FF2B5EF4-FFF2-40B4-BE49-F238E27FC236}">
                <a16:creationId xmlns:a16="http://schemas.microsoft.com/office/drawing/2014/main" id="{EE174294-28D3-F9E2-8163-48D9E94BB736}"/>
              </a:ext>
            </a:extLst>
          </p:cNvPr>
          <p:cNvSpPr/>
          <p:nvPr/>
        </p:nvSpPr>
        <p:spPr>
          <a:xfrm>
            <a:off x="234167" y="1186542"/>
            <a:ext cx="5284889" cy="4082143"/>
          </a:xfrm>
          <a:prstGeom prst="irregularSeal1">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Sometimes, I think our healthcare system also has a primary immunodeficiency; a complete absence of </a:t>
            </a:r>
            <a:r>
              <a:rPr kumimoji="0" lang="en-US" sz="1600" b="0" i="0" u="none" strike="noStrike" kern="1200" cap="none" spc="0" normalizeH="0" baseline="0" noProof="0" dirty="0">
                <a:ln>
                  <a:noFill/>
                </a:ln>
                <a:solidFill>
                  <a:srgbClr val="5B9BD5">
                    <a:lumMod val="50000"/>
                  </a:srgbClr>
                </a:solidFill>
                <a:effectLst/>
                <a:uLnTx/>
                <a:uFillTx/>
                <a:latin typeface="Arial" panose="020B0604020202020204" pitchFamily="34" charset="0"/>
                <a:ea typeface="+mn-ea"/>
                <a:cs typeface="Arial" panose="020B0604020202020204" pitchFamily="34" charset="0"/>
              </a:rPr>
              <a:t>awareness</a:t>
            </a:r>
            <a:r>
              <a:rPr kumimoji="0" lang="en-US"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cells &amp; their </a:t>
            </a: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receptors</a:t>
            </a:r>
            <a:r>
              <a:rPr kumimoji="0" lang="en-US"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a:t>
            </a:r>
          </a:p>
        </p:txBody>
      </p:sp>
      <p:sp>
        <p:nvSpPr>
          <p:cNvPr id="3" name="TextBox 2">
            <a:extLst>
              <a:ext uri="{FF2B5EF4-FFF2-40B4-BE49-F238E27FC236}">
                <a16:creationId xmlns:a16="http://schemas.microsoft.com/office/drawing/2014/main" id="{AF6E54F1-55AF-2974-DFFB-D758945F3B16}"/>
              </a:ext>
            </a:extLst>
          </p:cNvPr>
          <p:cNvSpPr txBox="1"/>
          <p:nvPr/>
        </p:nvSpPr>
        <p:spPr>
          <a:xfrm>
            <a:off x="522514" y="5424746"/>
            <a:ext cx="11125200" cy="1305165"/>
          </a:xfrm>
          <a:prstGeom prst="rect">
            <a:avLst/>
          </a:prstGeom>
          <a:solidFill>
            <a:schemeClr val="accent4">
              <a:lumMod val="20000"/>
              <a:lumOff val="80000"/>
            </a:schemeClr>
          </a:solid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5B9BD5">
                    <a:lumMod val="50000"/>
                  </a:srgbClr>
                </a:solidFill>
                <a:effectLst/>
                <a:uLnTx/>
                <a:uFillTx/>
                <a:latin typeface="Arial" panose="020B0604020202020204" pitchFamily="34" charset="0"/>
                <a:ea typeface="+mn-ea"/>
                <a:cs typeface="Arial" panose="020B0604020202020204" pitchFamily="34" charset="0"/>
              </a:rPr>
              <a:t>The immune system is complicated — but apparently not as complicated as Our Obstacles</a:t>
            </a:r>
          </a:p>
        </p:txBody>
      </p:sp>
      <p:pic>
        <p:nvPicPr>
          <p:cNvPr id="3074" name="Picture 2">
            <a:extLst>
              <a:ext uri="{FF2B5EF4-FFF2-40B4-BE49-F238E27FC236}">
                <a16:creationId xmlns:a16="http://schemas.microsoft.com/office/drawing/2014/main" id="{14D79B60-3A9F-A542-F323-8A278C5D02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68229" y="217715"/>
            <a:ext cx="3106056" cy="232954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6215BF52-1D2F-49CC-DCBE-EE28F8C2D7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6155" y="217716"/>
            <a:ext cx="3497729" cy="232954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47441245-B090-855E-EA2A-25A8E8220C72}"/>
              </a:ext>
            </a:extLst>
          </p:cNvPr>
          <p:cNvPicPr>
            <a:picLocks noChangeAspect="1"/>
          </p:cNvPicPr>
          <p:nvPr/>
        </p:nvPicPr>
        <p:blipFill>
          <a:blip r:embed="rId4"/>
          <a:stretch>
            <a:fillRect/>
          </a:stretch>
        </p:blipFill>
        <p:spPr>
          <a:xfrm>
            <a:off x="5744778" y="2607001"/>
            <a:ext cx="3029106" cy="2476627"/>
          </a:xfrm>
          <a:prstGeom prst="rect">
            <a:avLst/>
          </a:prstGeom>
          <a:ln>
            <a:solidFill>
              <a:schemeClr val="accent1"/>
            </a:solidFill>
          </a:ln>
        </p:spPr>
      </p:pic>
      <p:pic>
        <p:nvPicPr>
          <p:cNvPr id="3078" name="Picture 6" descr="Nepal: The Failure of Refurbished Stalinism and Maoism, the Attempts by  Hindutva and Imperialism - Historical Materialism">
            <a:extLst>
              <a:ext uri="{FF2B5EF4-FFF2-40B4-BE49-F238E27FC236}">
                <a16:creationId xmlns:a16="http://schemas.microsoft.com/office/drawing/2014/main" id="{11F836D5-49B8-D9D3-67F7-3A7DD6E6873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68230" y="2607000"/>
            <a:ext cx="3106056" cy="24766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3839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8FA312-44A3-6A09-15AF-69C72DD50CB1}"/>
              </a:ext>
            </a:extLst>
          </p:cNvPr>
          <p:cNvPicPr>
            <a:picLocks noChangeAspect="1"/>
          </p:cNvPicPr>
          <p:nvPr/>
        </p:nvPicPr>
        <p:blipFill>
          <a:blip r:embed="rId2"/>
          <a:stretch>
            <a:fillRect/>
          </a:stretch>
        </p:blipFill>
        <p:spPr>
          <a:xfrm>
            <a:off x="9596278" y="425956"/>
            <a:ext cx="2361803" cy="1397331"/>
          </a:xfrm>
          <a:prstGeom prst="rect">
            <a:avLst/>
          </a:prstGeom>
        </p:spPr>
      </p:pic>
      <p:pic>
        <p:nvPicPr>
          <p:cNvPr id="6" name="Picture 5">
            <a:extLst>
              <a:ext uri="{FF2B5EF4-FFF2-40B4-BE49-F238E27FC236}">
                <a16:creationId xmlns:a16="http://schemas.microsoft.com/office/drawing/2014/main" id="{F1931583-5AF7-1716-1E58-E3D9E6777F43}"/>
              </a:ext>
            </a:extLst>
          </p:cNvPr>
          <p:cNvPicPr>
            <a:picLocks noChangeAspect="1"/>
          </p:cNvPicPr>
          <p:nvPr/>
        </p:nvPicPr>
        <p:blipFill>
          <a:blip r:embed="rId3" cstate="print">
            <a:extLst>
              <a:ext uri="{28A0092B-C50C-407E-A947-70E740481C1C}">
                <a14:useLocalDpi xmlns:a14="http://schemas.microsoft.com/office/drawing/2010/main" val="0"/>
              </a:ext>
            </a:extLst>
          </a:blip>
          <a:srcRect l="10094" t="18753" r="7205" b="2782"/>
          <a:stretch>
            <a:fillRect/>
          </a:stretch>
        </p:blipFill>
        <p:spPr>
          <a:xfrm>
            <a:off x="224523" y="1257299"/>
            <a:ext cx="7467189" cy="4936675"/>
          </a:xfrm>
          <a:prstGeom prst="rect">
            <a:avLst/>
          </a:prstGeom>
        </p:spPr>
      </p:pic>
      <p:pic>
        <p:nvPicPr>
          <p:cNvPr id="7" name="Picture 4" descr="Students Heading To School">
            <a:extLst>
              <a:ext uri="{FF2B5EF4-FFF2-40B4-BE49-F238E27FC236}">
                <a16:creationId xmlns:a16="http://schemas.microsoft.com/office/drawing/2014/main" id="{2B53724B-DAC6-BE7C-8276-3513D27B249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05711" y="425956"/>
            <a:ext cx="1880220" cy="1397332"/>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a:extLst>
              <a:ext uri="{FF2B5EF4-FFF2-40B4-BE49-F238E27FC236}">
                <a16:creationId xmlns:a16="http://schemas.microsoft.com/office/drawing/2014/main" id="{F631730E-4314-0180-9313-1516F9750438}"/>
              </a:ext>
            </a:extLst>
          </p:cNvPr>
          <p:cNvSpPr txBox="1"/>
          <p:nvPr/>
        </p:nvSpPr>
        <p:spPr>
          <a:xfrm>
            <a:off x="420370" y="418465"/>
            <a:ext cx="7074994" cy="725805"/>
          </a:xfrm>
          <a:prstGeom prst="rect">
            <a:avLst/>
          </a:prstGeom>
          <a:solidFill>
            <a:srgbClr val="92D050"/>
          </a:solidFill>
        </p:spPr>
        <p:txBody>
          <a:bodyPr vert="horz" lIns="91440" tIns="45720" rIns="91440" bIns="45720" rtlCol="0" anchor="ctr">
            <a:noAutofit/>
          </a:bodyPr>
          <a:lstStyle>
            <a:lvl1pPr algn="l" defTabSz="914400" rtl="0" eaLnBrk="1" latinLnBrk="0" hangingPunct="1">
              <a:lnSpc>
                <a:spcPct val="90000"/>
              </a:lnSpc>
              <a:spcBef>
                <a:spcPct val="0"/>
              </a:spcBef>
              <a:buNone/>
              <a:defRPr sz="2400" b="1" i="0" kern="1200" spc="150" baseline="0">
                <a:solidFill>
                  <a:schemeClr val="tx1"/>
                </a:solidFill>
                <a:latin typeface="+mj-lt"/>
                <a:ea typeface="Meiryo UI" panose="020B0604030504040204" pitchFamily="34" charset="-128"/>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IN" sz="4000" b="0" i="0" u="none" strike="noStrike" kern="1200" cap="none" spc="15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rPr>
              <a:t>Challenges</a:t>
            </a:r>
          </a:p>
        </p:txBody>
      </p:sp>
      <p:pic>
        <p:nvPicPr>
          <p:cNvPr id="11" name="Picture 10">
            <a:extLst>
              <a:ext uri="{FF2B5EF4-FFF2-40B4-BE49-F238E27FC236}">
                <a16:creationId xmlns:a16="http://schemas.microsoft.com/office/drawing/2014/main" id="{6AC9BF52-C15E-64C6-6F0F-ED987BFFB526}"/>
              </a:ext>
            </a:extLst>
          </p:cNvPr>
          <p:cNvPicPr>
            <a:picLocks noChangeAspect="1"/>
          </p:cNvPicPr>
          <p:nvPr/>
        </p:nvPicPr>
        <p:blipFill>
          <a:blip r:embed="rId5"/>
          <a:stretch>
            <a:fillRect/>
          </a:stretch>
        </p:blipFill>
        <p:spPr>
          <a:xfrm>
            <a:off x="7691713" y="2590802"/>
            <a:ext cx="4275764" cy="3603172"/>
          </a:xfrm>
          <a:prstGeom prst="rect">
            <a:avLst/>
          </a:prstGeom>
        </p:spPr>
      </p:pic>
    </p:spTree>
    <p:extLst>
      <p:ext uri="{BB962C8B-B14F-4D97-AF65-F5344CB8AC3E}">
        <p14:creationId xmlns:p14="http://schemas.microsoft.com/office/powerpoint/2010/main" val="32258005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11AE96-3970-7355-9EBD-D5B94AB2DE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B78AFD-E575-814E-2E3F-F95BAD2E1986}"/>
              </a:ext>
            </a:extLst>
          </p:cNvPr>
          <p:cNvSpPr txBox="1">
            <a:spLocks/>
          </p:cNvSpPr>
          <p:nvPr/>
        </p:nvSpPr>
        <p:spPr>
          <a:xfrm>
            <a:off x="555171" y="924614"/>
            <a:ext cx="11059886" cy="749952"/>
          </a:xfrm>
          <a:prstGeom prst="rect">
            <a:avLst/>
          </a:prstGeom>
          <a:solidFill>
            <a:srgbClr val="92D050"/>
          </a:solidFill>
        </p:spPr>
        <p:txBody>
          <a:bodyPr>
            <a:normAutofit/>
          </a:bodyPr>
          <a:lstStyle>
            <a:lvl1pPr algn="l" defTabSz="914400" rtl="0" eaLnBrk="1" latinLnBrk="0" hangingPunct="1">
              <a:lnSpc>
                <a:spcPct val="90000"/>
              </a:lnSpc>
              <a:spcBef>
                <a:spcPct val="0"/>
              </a:spcBef>
              <a:buNone/>
              <a:defRPr sz="3200" b="1" i="0" kern="1200">
                <a:solidFill>
                  <a:srgbClr val="00385B"/>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Database</a:t>
            </a:r>
          </a:p>
        </p:txBody>
      </p:sp>
      <p:pic>
        <p:nvPicPr>
          <p:cNvPr id="20" name="Picture 2" descr="Geography of Nepal - Wikipedia">
            <a:extLst>
              <a:ext uri="{FF2B5EF4-FFF2-40B4-BE49-F238E27FC236}">
                <a16:creationId xmlns:a16="http://schemas.microsoft.com/office/drawing/2014/main" id="{D02BE998-742F-93B4-C6C4-AF7A6C6C7CA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718" t="7437" r="2467" b="12988"/>
          <a:stretch>
            <a:fillRect/>
          </a:stretch>
        </p:blipFill>
        <p:spPr bwMode="auto">
          <a:xfrm>
            <a:off x="9525000" y="348345"/>
            <a:ext cx="2111829" cy="116477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3366B999-3A90-2E65-FCE1-D3AB64849563}"/>
              </a:ext>
            </a:extLst>
          </p:cNvPr>
          <p:cNvSpPr txBox="1">
            <a:spLocks/>
          </p:cNvSpPr>
          <p:nvPr/>
        </p:nvSpPr>
        <p:spPr>
          <a:xfrm>
            <a:off x="545496" y="1784732"/>
            <a:ext cx="11059886" cy="4869907"/>
          </a:xfrm>
          <a:prstGeom prst="rect">
            <a:avLst/>
          </a:prstGeom>
          <a:solidFill>
            <a:schemeClr val="bg1"/>
          </a:solidFill>
          <a:ln>
            <a:solidFill>
              <a:schemeClr val="accent1"/>
            </a:solidFill>
          </a:ln>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216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324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432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50000"/>
              </a:lnSpc>
              <a:spcBef>
                <a:spcPts val="1105"/>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IEIs</a:t>
            </a:r>
            <a:r>
              <a:rPr kumimoji="0" lang="en-US" sz="2400" b="0" i="0" u="none" strike="noStrike" kern="1200" cap="none" spc="-45"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were</a:t>
            </a:r>
            <a:r>
              <a:rPr kumimoji="0" lang="en-US" sz="2400" b="0" i="0" u="none" strike="noStrike" kern="1200" cap="none" spc="-35"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diagnosed</a:t>
            </a:r>
            <a:r>
              <a:rPr kumimoji="0" lang="en-US" sz="2400" b="0" i="0" u="none" strike="noStrike" kern="1200" cap="none" spc="-45"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in</a:t>
            </a:r>
            <a:r>
              <a:rPr kumimoji="0" lang="en-US" sz="2400" b="0" i="0" u="none" strike="noStrike" kern="1200" cap="none" spc="-20"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20" normalizeH="0" baseline="0" noProof="0" dirty="0">
                <a:ln>
                  <a:noFill/>
                </a:ln>
                <a:solidFill>
                  <a:srgbClr val="00B0F0"/>
                </a:solidFill>
                <a:effectLst/>
                <a:uLnTx/>
                <a:uFillTx/>
                <a:latin typeface="Calibri" panose="020F0502020204030204"/>
                <a:ea typeface="+mn-ea"/>
                <a:cs typeface="Calibri" panose="020F0502020204030204"/>
                <a:sym typeface="+mn-ea"/>
              </a:rPr>
              <a:t>439</a:t>
            </a:r>
            <a:r>
              <a:rPr kumimoji="0" lang="en-US" sz="2400" b="0" i="0" u="none" strike="noStrike" kern="1200" cap="none" spc="-45" normalizeH="0" baseline="0" noProof="0" dirty="0">
                <a:ln>
                  <a:noFill/>
                </a:ln>
                <a:solidFill>
                  <a:srgbClr val="00B0F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B0F0"/>
                </a:solidFill>
                <a:effectLst/>
                <a:uLnTx/>
                <a:uFillTx/>
                <a:latin typeface="Calibri" panose="020F0502020204030204"/>
                <a:ea typeface="+mn-ea"/>
                <a:cs typeface="Calibri" panose="020F0502020204030204"/>
                <a:sym typeface="+mn-ea"/>
              </a:rPr>
              <a:t>patients</a:t>
            </a:r>
            <a:r>
              <a:rPr kumimoji="0" lang="en-US" sz="2400" b="0" i="0" u="none" strike="noStrike" kern="1200" cap="none" spc="-35" normalizeH="0" baseline="0" noProof="0" dirty="0">
                <a:ln>
                  <a:noFill/>
                </a:ln>
                <a:solidFill>
                  <a:srgbClr val="00B0F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during</a:t>
            </a:r>
            <a:r>
              <a:rPr kumimoji="0" lang="en-US" sz="2400" b="0" i="0" u="none" strike="noStrike" kern="1200" cap="none" spc="-30"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the</a:t>
            </a:r>
            <a:r>
              <a:rPr kumimoji="0" lang="en-US" sz="2400" b="0" i="0" u="none" strike="noStrike" kern="1200" cap="none" spc="-30"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study</a:t>
            </a:r>
            <a:r>
              <a:rPr kumimoji="0" lang="en-US" sz="2400" b="0" i="0" u="none" strike="noStrike" kern="1200" cap="none" spc="-30"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10" normalizeH="0" baseline="0" noProof="0" dirty="0">
                <a:ln>
                  <a:noFill/>
                </a:ln>
                <a:solidFill>
                  <a:srgbClr val="002060"/>
                </a:solidFill>
                <a:effectLst/>
                <a:uLnTx/>
                <a:uFillTx/>
                <a:latin typeface="Calibri" panose="020F0502020204030204"/>
                <a:ea typeface="+mn-ea"/>
                <a:cs typeface="Calibri" panose="020F0502020204030204"/>
                <a:sym typeface="+mn-ea"/>
              </a:rPr>
              <a:t>period.</a:t>
            </a:r>
            <a:endPar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endParaRPr>
          </a:p>
          <a:p>
            <a:pPr marL="285750" marR="508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B0F0"/>
                </a:solidFill>
                <a:effectLst/>
                <a:uLnTx/>
                <a:uFillTx/>
                <a:latin typeface="Calibri" panose="020F0502020204030204"/>
                <a:ea typeface="+mn-ea"/>
                <a:cs typeface="Calibri" panose="020F0502020204030204"/>
                <a:sym typeface="+mn-ea"/>
              </a:rPr>
              <a:t>Predominant</a:t>
            </a:r>
            <a:r>
              <a:rPr kumimoji="0" lang="en-US" sz="2400" b="0" i="0" u="none" strike="noStrike" kern="1200" cap="none" spc="380" normalizeH="0" baseline="0" noProof="0" dirty="0">
                <a:ln>
                  <a:noFill/>
                </a:ln>
                <a:solidFill>
                  <a:srgbClr val="00B0F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B0F0"/>
                </a:solidFill>
                <a:effectLst/>
                <a:uLnTx/>
                <a:uFillTx/>
                <a:latin typeface="Calibri" panose="020F0502020204030204"/>
                <a:ea typeface="+mn-ea"/>
                <a:cs typeface="Calibri" panose="020F0502020204030204"/>
                <a:sym typeface="+mn-ea"/>
              </a:rPr>
              <a:t>antibody</a:t>
            </a:r>
            <a:r>
              <a:rPr kumimoji="0" lang="en-US" sz="2400" b="0" i="0" u="none" strike="noStrike" kern="1200" cap="none" spc="375" normalizeH="0" baseline="0" noProof="0" dirty="0">
                <a:ln>
                  <a:noFill/>
                </a:ln>
                <a:solidFill>
                  <a:srgbClr val="00B0F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deficiency</a:t>
            </a:r>
            <a:r>
              <a:rPr kumimoji="0" lang="en-US" sz="2400" b="0" i="0" u="none" strike="noStrike" kern="1200" cap="none" spc="375"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was</a:t>
            </a:r>
            <a:r>
              <a:rPr kumimoji="0" lang="en-US" sz="2400" b="0" i="0" u="none" strike="noStrike" kern="1200" cap="none" spc="365"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the</a:t>
            </a:r>
            <a:r>
              <a:rPr kumimoji="0" lang="en-US" sz="2400" b="0" i="0" u="none" strike="noStrike" kern="1200" cap="none" spc="375" normalizeH="0" baseline="0" noProof="0" dirty="0">
                <a:ln>
                  <a:noFill/>
                </a:ln>
                <a:solidFill>
                  <a:srgbClr val="002060"/>
                </a:solidFill>
                <a:effectLst/>
                <a:uLnTx/>
                <a:uFillTx/>
                <a:latin typeface="Calibri" panose="020F0502020204030204"/>
                <a:ea typeface="+mn-ea"/>
                <a:cs typeface="Calibri" panose="020F0502020204030204"/>
                <a:sym typeface="+mn-ea"/>
              </a:rPr>
              <a:t> commonest. </a:t>
            </a:r>
            <a:r>
              <a:rPr kumimoji="0" lang="en-US" sz="2400" b="0" i="0" u="none" strike="noStrike" kern="1200" cap="none" spc="0" normalizeH="0" baseline="0" noProof="0" dirty="0">
                <a:ln>
                  <a:noFill/>
                </a:ln>
                <a:solidFill>
                  <a:srgbClr val="00B0F0"/>
                </a:solidFill>
                <a:effectLst/>
                <a:uLnTx/>
                <a:uFillTx/>
                <a:latin typeface="Calibri" panose="020F0502020204030204"/>
                <a:ea typeface="+mn-ea"/>
                <a:cs typeface="Calibri" panose="020F0502020204030204"/>
                <a:sym typeface="+mn-ea"/>
              </a:rPr>
              <a:t>Combined</a:t>
            </a:r>
            <a:r>
              <a:rPr kumimoji="0" lang="en-US" sz="2400" b="0" i="0" u="none" strike="noStrike" kern="1200" cap="none" spc="275"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immunodeficiencies</a:t>
            </a:r>
            <a:r>
              <a:rPr kumimoji="0" lang="en-US" sz="2400" b="0" i="0" u="none" strike="noStrike" kern="1200" cap="none" spc="270"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with</a:t>
            </a:r>
            <a:r>
              <a:rPr kumimoji="0" lang="en-US" sz="2400" b="0" i="0" u="none" strike="noStrike" kern="1200" cap="none" spc="270"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syndromic</a:t>
            </a:r>
            <a:r>
              <a:rPr kumimoji="0" lang="en-US" sz="2400" b="0" i="0" u="none" strike="noStrike" kern="1200" cap="none" spc="260"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features</a:t>
            </a:r>
            <a:r>
              <a:rPr kumimoji="0" lang="en-US" sz="2400" b="0" i="0" u="none" strike="noStrike" kern="1200" cap="none" spc="260"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25" normalizeH="0" baseline="0" noProof="0" dirty="0">
                <a:ln>
                  <a:noFill/>
                </a:ln>
                <a:solidFill>
                  <a:srgbClr val="002060"/>
                </a:solidFill>
                <a:effectLst/>
                <a:uLnTx/>
                <a:uFillTx/>
                <a:latin typeface="Calibri" panose="020F0502020204030204"/>
                <a:ea typeface="+mn-ea"/>
                <a:cs typeface="Calibri" panose="020F0502020204030204"/>
                <a:sym typeface="+mn-ea"/>
              </a:rPr>
              <a:t>and</a:t>
            </a:r>
            <a:r>
              <a:rPr kumimoji="0" lang="en-US" sz="2400" b="0" i="0" u="none" strike="noStrike" kern="1200" cap="none" spc="250"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B0F0"/>
                </a:solidFill>
                <a:effectLst/>
                <a:uLnTx/>
                <a:uFillTx/>
                <a:latin typeface="Calibri" panose="020F0502020204030204"/>
                <a:ea typeface="+mn-ea"/>
                <a:cs typeface="Calibri" panose="020F0502020204030204"/>
                <a:sym typeface="+mn-ea"/>
              </a:rPr>
              <a:t>phagocytic</a:t>
            </a:r>
            <a:r>
              <a:rPr kumimoji="0" lang="en-US" sz="2400" b="0" i="0" u="none" strike="noStrike" kern="1200" cap="none" spc="240"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defects</a:t>
            </a:r>
            <a:r>
              <a:rPr kumimoji="0" lang="en-US" sz="2400" b="0" i="0" u="none" strike="noStrike" kern="1200" cap="none" spc="240"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were</a:t>
            </a:r>
            <a:r>
              <a:rPr kumimoji="0" lang="en-US" sz="2400" b="0" i="0" u="none" strike="noStrike" kern="1200" cap="none" spc="229"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the</a:t>
            </a:r>
            <a:r>
              <a:rPr kumimoji="0" lang="en-US" sz="2400" b="0" i="0" u="none" strike="noStrike" kern="1200" cap="none" spc="240" normalizeH="0" baseline="0" noProof="0" dirty="0">
                <a:ln>
                  <a:noFill/>
                </a:ln>
                <a:solidFill>
                  <a:srgbClr val="002060"/>
                </a:solidFill>
                <a:effectLst/>
                <a:uLnTx/>
                <a:uFillTx/>
                <a:latin typeface="Calibri" panose="020F0502020204030204"/>
                <a:ea typeface="+mn-ea"/>
                <a:cs typeface="Calibri" panose="020F0502020204030204"/>
                <a:sym typeface="+mn-ea"/>
              </a:rPr>
              <a:t> next common group</a:t>
            </a:r>
            <a:endPar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endParaRPr>
          </a:p>
          <a:p>
            <a:pPr marL="285750" marR="0" lvl="0" indent="-285750" algn="l" defTabSz="914400" rtl="0" eaLnBrk="1" fontAlgn="auto" latinLnBrk="0" hangingPunct="1">
              <a:lnSpc>
                <a:spcPct val="150000"/>
              </a:lnSpc>
              <a:spcBef>
                <a:spcPts val="1005"/>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Majority</a:t>
            </a:r>
            <a:r>
              <a:rPr kumimoji="0" lang="en-US" sz="2400" b="0" i="0" u="none" strike="noStrike" kern="1200" cap="none" spc="-55"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of</a:t>
            </a:r>
            <a:r>
              <a:rPr kumimoji="0" lang="en-US" sz="2400" b="0" i="0" u="none" strike="noStrike" kern="1200" cap="none" spc="-65"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IEIs</a:t>
            </a:r>
            <a:r>
              <a:rPr kumimoji="0" lang="en-US" sz="2400" b="0" i="0" u="none" strike="noStrike" kern="1200" cap="none" spc="-50"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diagnosed</a:t>
            </a:r>
            <a:r>
              <a:rPr kumimoji="0" lang="en-US" sz="2400" b="0" i="0" u="none" strike="noStrike" kern="1200" cap="none" spc="-70"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were</a:t>
            </a:r>
            <a:r>
              <a:rPr kumimoji="0" lang="en-US" sz="2400" b="0" i="0" u="none" strike="noStrike" kern="1200" cap="none" spc="-35"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a:sym typeface="+mn-ea"/>
              </a:rPr>
              <a:t>confirmed</a:t>
            </a:r>
            <a:r>
              <a:rPr kumimoji="0" lang="en-US" sz="2400" b="0" i="0" u="none" strike="noStrike" kern="1200" cap="none" spc="-80" normalizeH="0" baseline="0" noProof="0" dirty="0">
                <a:ln>
                  <a:noFill/>
                </a:ln>
                <a:solidFill>
                  <a:srgbClr val="002060"/>
                </a:solidFill>
                <a:effectLst/>
                <a:uLnTx/>
                <a:uFillTx/>
                <a:latin typeface="Calibri" panose="020F0502020204030204"/>
                <a:ea typeface="+mn-ea"/>
                <a:cs typeface="Calibri" panose="020F0502020204030204"/>
                <a:sym typeface="+mn-ea"/>
              </a:rPr>
              <a:t> </a:t>
            </a:r>
            <a:r>
              <a:rPr kumimoji="0" lang="en-US" sz="2400" b="0" i="0" u="none" strike="noStrike" kern="1200" cap="none" spc="-80" normalizeH="0" baseline="0" noProof="0" dirty="0">
                <a:ln>
                  <a:noFill/>
                </a:ln>
                <a:solidFill>
                  <a:srgbClr val="00B0F0"/>
                </a:solidFill>
                <a:effectLst/>
                <a:uLnTx/>
                <a:uFillTx/>
                <a:latin typeface="Calibri" panose="020F0502020204030204"/>
                <a:ea typeface="+mn-ea"/>
                <a:cs typeface="Calibri" panose="020F0502020204030204"/>
                <a:sym typeface="+mn-ea"/>
              </a:rPr>
              <a:t>genetically</a:t>
            </a:r>
            <a:r>
              <a:rPr kumimoji="0" lang="en-US" sz="2400" b="0" i="0" u="none" strike="noStrike" kern="1200" cap="none" spc="-10" normalizeH="0" baseline="0" noProof="0" dirty="0">
                <a:ln>
                  <a:noFill/>
                </a:ln>
                <a:solidFill>
                  <a:srgbClr val="00B0F0"/>
                </a:solidFill>
                <a:effectLst/>
                <a:uLnTx/>
                <a:uFillTx/>
                <a:latin typeface="Calibri" panose="020F0502020204030204"/>
                <a:ea typeface="+mn-ea"/>
                <a:cs typeface="Calibri" panose="020F0502020204030204"/>
                <a:sym typeface="+mn-ea"/>
              </a:rPr>
              <a:t>. </a:t>
            </a:r>
            <a:r>
              <a:rPr kumimoji="0" lang="en-US" altLang="en-IN" sz="24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a:sym typeface="+mn-ea"/>
              </a:rPr>
              <a:t>Very few underwent</a:t>
            </a:r>
            <a:r>
              <a:rPr kumimoji="0" lang="en-US" sz="24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a:sym typeface="+mn-ea"/>
              </a:rPr>
              <a:t> HSCT</a:t>
            </a:r>
            <a:endParaRPr kumimoji="0" lang="en-US" sz="2400" b="0" i="0" u="none" strike="noStrike" kern="1200" cap="none" spc="-10" normalizeH="0" baseline="0" noProof="0" dirty="0">
              <a:ln>
                <a:noFill/>
              </a:ln>
              <a:solidFill>
                <a:srgbClr val="002060"/>
              </a:solidFill>
              <a:effectLst/>
              <a:uLnTx/>
              <a:uFillTx/>
              <a:latin typeface="Calibri" panose="020F0502020204030204"/>
              <a:ea typeface="+mn-ea"/>
              <a:cs typeface="Calibri" panose="020F0502020204030204"/>
              <a:sym typeface="+mn-ea"/>
            </a:endParaRPr>
          </a:p>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a:sym typeface="+mn-ea"/>
              </a:rPr>
              <a:t>All patients of </a:t>
            </a:r>
            <a:r>
              <a:rPr kumimoji="0" lang="en-US" sz="2400" b="0" i="0" u="none" strike="noStrike" kern="1200" cap="none" spc="0" normalizeH="0" baseline="0" noProof="0" dirty="0">
                <a:ln>
                  <a:noFill/>
                </a:ln>
                <a:solidFill>
                  <a:srgbClr val="00B0F0"/>
                </a:solidFill>
                <a:effectLst/>
                <a:uLnTx/>
                <a:uFillTx/>
                <a:latin typeface="Calibri" panose="020F0502020204030204"/>
                <a:ea typeface="Calibri" panose="020F0502020204030204" pitchFamily="34" charset="0"/>
                <a:cs typeface="Calibri" panose="020F0502020204030204"/>
                <a:sym typeface="+mn-ea"/>
              </a:rPr>
              <a:t>SCID succumbed </a:t>
            </a:r>
            <a:r>
              <a:rPr kumimoji="0" lang="en-US" sz="24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a:sym typeface="+mn-ea"/>
              </a:rPr>
              <a:t>to their illness before exploring the scope of HSCT</a:t>
            </a:r>
            <a:endParaRPr kumimoji="0" lang="en-US" sz="24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a:endParaRPr>
          </a:p>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a:sym typeface="+mn-ea"/>
              </a:rPr>
              <a:t>Children with humoral immunodeficiencies were commenced on regular intravenous immunoglobulin </a:t>
            </a:r>
            <a:r>
              <a:rPr kumimoji="0" lang="en-US" sz="2400" b="0" i="0" u="none" strike="noStrike" kern="1200" cap="none" spc="0" normalizeH="0" baseline="0" noProof="0" dirty="0">
                <a:ln>
                  <a:noFill/>
                </a:ln>
                <a:solidFill>
                  <a:srgbClr val="00B0F0"/>
                </a:solidFill>
                <a:effectLst/>
                <a:uLnTx/>
                <a:uFillTx/>
                <a:latin typeface="Calibri" panose="020F0502020204030204"/>
                <a:ea typeface="Calibri" panose="020F0502020204030204" pitchFamily="34" charset="0"/>
                <a:cs typeface="Calibri" panose="020F0502020204030204"/>
                <a:sym typeface="+mn-ea"/>
              </a:rPr>
              <a:t>(IVIg) </a:t>
            </a:r>
            <a:r>
              <a:rPr kumimoji="0" lang="en-US" sz="2400" b="0"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Calibri" panose="020F0502020204030204"/>
                <a:sym typeface="+mn-ea"/>
              </a:rPr>
              <a:t>replacement. However, </a:t>
            </a:r>
            <a:r>
              <a:rPr kumimoji="0" lang="en-US" sz="2400" b="0" i="0" u="none" strike="noStrike" kern="1200" cap="none" spc="0" normalizeH="0" baseline="0" noProof="0" dirty="0">
                <a:ln>
                  <a:noFill/>
                </a:ln>
                <a:solidFill>
                  <a:srgbClr val="00B0F0"/>
                </a:solidFill>
                <a:effectLst/>
                <a:uLnTx/>
                <a:uFillTx/>
                <a:latin typeface="Calibri" panose="020F0502020204030204"/>
                <a:ea typeface="Calibri" panose="020F0502020204030204" pitchFamily="34" charset="0"/>
                <a:cs typeface="Calibri" panose="020F0502020204030204"/>
                <a:sym typeface="+mn-ea"/>
              </a:rPr>
              <a:t>very few are regular. </a:t>
            </a:r>
          </a:p>
        </p:txBody>
      </p:sp>
    </p:spTree>
    <p:extLst>
      <p:ext uri="{BB962C8B-B14F-4D97-AF65-F5344CB8AC3E}">
        <p14:creationId xmlns:p14="http://schemas.microsoft.com/office/powerpoint/2010/main" val="13342923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85B1857-B72A-E1AE-70B4-8288E8E83207}"/>
              </a:ext>
            </a:extLst>
          </p:cNvPr>
          <p:cNvSpPr txBox="1">
            <a:spLocks/>
          </p:cNvSpPr>
          <p:nvPr/>
        </p:nvSpPr>
        <p:spPr>
          <a:xfrm>
            <a:off x="662657" y="1162513"/>
            <a:ext cx="2119088" cy="11013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a:lstStyle>
          <a:p>
            <a:br>
              <a:rPr lang="en-US" b="0" dirty="0">
                <a:solidFill>
                  <a:schemeClr val="accent2"/>
                </a:solidFill>
                <a:latin typeface="Arial" panose="020B0604020202020204" pitchFamily="34" charset="0"/>
                <a:cs typeface="Arial" panose="020B0604020202020204" pitchFamily="34" charset="0"/>
              </a:rPr>
            </a:br>
            <a:br>
              <a:rPr lang="en-US" sz="4800" b="0" dirty="0">
                <a:solidFill>
                  <a:schemeClr val="accent2"/>
                </a:solidFill>
                <a:latin typeface="Arial" panose="020B0604020202020204" pitchFamily="34" charset="0"/>
                <a:cs typeface="Arial" panose="020B0604020202020204" pitchFamily="34" charset="0"/>
              </a:rPr>
            </a:br>
            <a:endParaRPr lang="en-US" sz="4800" b="0" dirty="0">
              <a:solidFill>
                <a:schemeClr val="accent2"/>
              </a:solidFill>
              <a:latin typeface="Arial" panose="020B0604020202020204" pitchFamily="34" charset="0"/>
              <a:cs typeface="Arial" panose="020B0604020202020204" pitchFamily="34" charset="0"/>
            </a:endParaRPr>
          </a:p>
        </p:txBody>
      </p:sp>
      <p:pic>
        <p:nvPicPr>
          <p:cNvPr id="6" name="Image 8">
            <a:extLst>
              <a:ext uri="{FF2B5EF4-FFF2-40B4-BE49-F238E27FC236}">
                <a16:creationId xmlns:a16="http://schemas.microsoft.com/office/drawing/2014/main" id="{0990076E-BAD5-3111-FB14-90C6AF3739E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801" b="3650"/>
          <a:stretch/>
        </p:blipFill>
        <p:spPr>
          <a:xfrm>
            <a:off x="3805518" y="1529138"/>
            <a:ext cx="7932850" cy="4827212"/>
          </a:xfrm>
          <a:prstGeom prst="rect">
            <a:avLst/>
          </a:prstGeom>
          <a:noFill/>
        </p:spPr>
      </p:pic>
      <p:sp>
        <p:nvSpPr>
          <p:cNvPr id="9" name="Espace réservé du contenu 8">
            <a:extLst>
              <a:ext uri="{FF2B5EF4-FFF2-40B4-BE49-F238E27FC236}">
                <a16:creationId xmlns:a16="http://schemas.microsoft.com/office/drawing/2014/main" id="{38E623C0-59EF-0935-ABA3-2D15ED4B36D1}"/>
              </a:ext>
            </a:extLst>
          </p:cNvPr>
          <p:cNvSpPr>
            <a:spLocks noGrp="1"/>
          </p:cNvSpPr>
          <p:nvPr>
            <p:ph idx="4294967295"/>
          </p:nvPr>
        </p:nvSpPr>
        <p:spPr>
          <a:xfrm>
            <a:off x="453632" y="1529138"/>
            <a:ext cx="3072984" cy="4347005"/>
          </a:xfrm>
        </p:spPr>
        <p:txBody>
          <a:bodyPr>
            <a:normAutofit/>
          </a:bodyPr>
          <a:lstStyle/>
          <a:p>
            <a:r>
              <a:rPr lang="en-US" sz="2400" dirty="0"/>
              <a:t>A vibrant global </a:t>
            </a:r>
            <a:br>
              <a:rPr lang="en-US" sz="2400" dirty="0"/>
            </a:br>
            <a:r>
              <a:rPr lang="en-US" sz="2400" dirty="0"/>
              <a:t>community of patient representatives covering 5 continents</a:t>
            </a:r>
            <a:br>
              <a:rPr lang="en-US" sz="2400" dirty="0"/>
            </a:br>
            <a:endParaRPr lang="en-GB" sz="2000" dirty="0"/>
          </a:p>
        </p:txBody>
      </p:sp>
      <p:sp>
        <p:nvSpPr>
          <p:cNvPr id="3" name="ZoneTexte 2">
            <a:extLst>
              <a:ext uri="{FF2B5EF4-FFF2-40B4-BE49-F238E27FC236}">
                <a16:creationId xmlns:a16="http://schemas.microsoft.com/office/drawing/2014/main" id="{F4E1E5F6-A598-C564-275E-E95BF17B2E97}"/>
              </a:ext>
            </a:extLst>
          </p:cNvPr>
          <p:cNvSpPr txBox="1"/>
          <p:nvPr/>
        </p:nvSpPr>
        <p:spPr>
          <a:xfrm>
            <a:off x="732778" y="313323"/>
            <a:ext cx="5391219" cy="646331"/>
          </a:xfrm>
          <a:prstGeom prst="rect">
            <a:avLst/>
          </a:prstGeom>
          <a:noFill/>
        </p:spPr>
        <p:txBody>
          <a:bodyPr wrap="none" rtlCol="0">
            <a:spAutoFit/>
          </a:bodyPr>
          <a:lstStyle/>
          <a:p>
            <a:r>
              <a:rPr lang="en-GB" sz="3600" dirty="0">
                <a:solidFill>
                  <a:schemeClr val="bg1"/>
                </a:solidFill>
              </a:rPr>
              <a:t>Some words about IPOPI</a:t>
            </a:r>
          </a:p>
        </p:txBody>
      </p:sp>
    </p:spTree>
    <p:extLst>
      <p:ext uri="{BB962C8B-B14F-4D97-AF65-F5344CB8AC3E}">
        <p14:creationId xmlns:p14="http://schemas.microsoft.com/office/powerpoint/2010/main" val="18953800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3781" y="483440"/>
            <a:ext cx="10904438" cy="583800"/>
          </a:xfrm>
        </p:spPr>
        <p:txBody>
          <a:bodyPr/>
          <a:lstStyle/>
          <a:p>
            <a:r>
              <a:rPr lang="en-IN" dirty="0">
                <a:solidFill>
                  <a:srgbClr val="C00000"/>
                </a:solidFill>
              </a:rPr>
              <a:t>Methods </a:t>
            </a:r>
          </a:p>
        </p:txBody>
      </p:sp>
      <p:sp>
        <p:nvSpPr>
          <p:cNvPr id="4" name="Title 1"/>
          <p:cNvSpPr txBox="1"/>
          <p:nvPr/>
        </p:nvSpPr>
        <p:spPr>
          <a:xfrm>
            <a:off x="511577" y="383602"/>
            <a:ext cx="10904438" cy="749740"/>
          </a:xfrm>
          <a:prstGeom prst="rect">
            <a:avLst/>
          </a:prstGeom>
          <a:solidFill>
            <a:srgbClr val="92D050"/>
          </a:solidFill>
        </p:spPr>
        <p:txBody>
          <a:bodyPr vert="horz" lIns="91440" tIns="45720" rIns="91440" bIns="45720" rtlCol="0" anchor="ctr">
            <a:noAutofit/>
          </a:bodyPr>
          <a:lstStyle>
            <a:lvl1pPr algn="l" defTabSz="914400" rtl="0" eaLnBrk="1" latinLnBrk="0" hangingPunct="1">
              <a:lnSpc>
                <a:spcPct val="90000"/>
              </a:lnSpc>
              <a:spcBef>
                <a:spcPct val="0"/>
              </a:spcBef>
              <a:buNone/>
              <a:defRPr sz="2400" b="1" i="0" kern="1200" spc="150" baseline="0">
                <a:solidFill>
                  <a:schemeClr val="tx1"/>
                </a:solidFill>
                <a:latin typeface="+mj-lt"/>
                <a:ea typeface="Meiryo UI" panose="020B0604030504040204" pitchFamily="34" charset="-128"/>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altLang="en-IN" sz="4000" b="0" i="0" u="none" strike="noStrike" kern="1200" cap="none" spc="15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rPr>
              <a:t>Gene Defect</a:t>
            </a:r>
            <a:r>
              <a:rPr kumimoji="0" lang="en-IN" sz="4000" b="0" i="0" u="none" strike="noStrike" kern="1200" cap="none" spc="15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rPr>
              <a:t>s</a:t>
            </a:r>
          </a:p>
        </p:txBody>
      </p:sp>
      <p:graphicFrame>
        <p:nvGraphicFramePr>
          <p:cNvPr id="6" name="object 2"/>
          <p:cNvGraphicFramePr>
            <a:graphicFrameLocks noGrp="1"/>
          </p:cNvGraphicFramePr>
          <p:nvPr>
            <p:custDataLst>
              <p:tags r:id="rId1"/>
            </p:custDataLst>
          </p:nvPr>
        </p:nvGraphicFramePr>
        <p:xfrm>
          <a:off x="816610" y="1485900"/>
          <a:ext cx="10715625" cy="4842510"/>
        </p:xfrm>
        <a:graphic>
          <a:graphicData uri="http://schemas.openxmlformats.org/drawingml/2006/table">
            <a:tbl>
              <a:tblPr firstRow="1" bandRow="1">
                <a:tableStyleId>{2D5ABB26-0587-4C30-8999-92F81FD0307C}</a:tableStyleId>
              </a:tblPr>
              <a:tblGrid>
                <a:gridCol w="1809115">
                  <a:extLst>
                    <a:ext uri="{9D8B030D-6E8A-4147-A177-3AD203B41FA5}">
                      <a16:colId xmlns:a16="http://schemas.microsoft.com/office/drawing/2014/main" val="20000"/>
                    </a:ext>
                  </a:extLst>
                </a:gridCol>
                <a:gridCol w="2301875">
                  <a:extLst>
                    <a:ext uri="{9D8B030D-6E8A-4147-A177-3AD203B41FA5}">
                      <a16:colId xmlns:a16="http://schemas.microsoft.com/office/drawing/2014/main" val="20001"/>
                    </a:ext>
                  </a:extLst>
                </a:gridCol>
                <a:gridCol w="2367915">
                  <a:extLst>
                    <a:ext uri="{9D8B030D-6E8A-4147-A177-3AD203B41FA5}">
                      <a16:colId xmlns:a16="http://schemas.microsoft.com/office/drawing/2014/main" val="20002"/>
                    </a:ext>
                  </a:extLst>
                </a:gridCol>
                <a:gridCol w="1650181">
                  <a:extLst>
                    <a:ext uri="{9D8B030D-6E8A-4147-A177-3AD203B41FA5}">
                      <a16:colId xmlns:a16="http://schemas.microsoft.com/office/drawing/2014/main" val="20003"/>
                    </a:ext>
                  </a:extLst>
                </a:gridCol>
                <a:gridCol w="2586539">
                  <a:extLst>
                    <a:ext uri="{9D8B030D-6E8A-4147-A177-3AD203B41FA5}">
                      <a16:colId xmlns:a16="http://schemas.microsoft.com/office/drawing/2014/main" val="20004"/>
                    </a:ext>
                  </a:extLst>
                </a:gridCol>
              </a:tblGrid>
              <a:tr h="262255">
                <a:tc>
                  <a:txBody>
                    <a:bodyPr/>
                    <a:lstStyle/>
                    <a:p>
                      <a:pPr marL="31750">
                        <a:lnSpc>
                          <a:spcPts val="1770"/>
                        </a:lnSpc>
                      </a:pPr>
                      <a:r>
                        <a:rPr sz="1600" b="1" i="1" spc="-10" dirty="0">
                          <a:cs typeface="+mn-lt"/>
                        </a:rPr>
                        <a:t>IL2RG</a:t>
                      </a:r>
                    </a:p>
                  </a:txBody>
                  <a:tcPr marL="0" marR="0" marT="0" marB="0"/>
                </a:tc>
                <a:tc>
                  <a:txBody>
                    <a:bodyPr/>
                    <a:lstStyle/>
                    <a:p>
                      <a:pPr marL="586740">
                        <a:lnSpc>
                          <a:spcPts val="1770"/>
                        </a:lnSpc>
                      </a:pPr>
                      <a:r>
                        <a:rPr sz="1600" b="1" i="1" spc="-10" dirty="0">
                          <a:cs typeface="+mn-lt"/>
                        </a:rPr>
                        <a:t>22q11del</a:t>
                      </a:r>
                    </a:p>
                  </a:txBody>
                  <a:tcPr marL="0" marR="0" marT="0" marB="0"/>
                </a:tc>
                <a:tc>
                  <a:txBody>
                    <a:bodyPr/>
                    <a:lstStyle/>
                    <a:p>
                      <a:pPr marL="637540">
                        <a:lnSpc>
                          <a:spcPts val="1770"/>
                        </a:lnSpc>
                      </a:pPr>
                      <a:r>
                        <a:rPr sz="1600" i="1" spc="-10" dirty="0">
                          <a:solidFill>
                            <a:srgbClr val="006FC0"/>
                          </a:solidFill>
                          <a:cs typeface="+mn-lt"/>
                        </a:rPr>
                        <a:t>SH2D1A</a:t>
                      </a:r>
                    </a:p>
                  </a:txBody>
                  <a:tcPr marL="0" marR="0" marT="0" marB="0"/>
                </a:tc>
                <a:tc>
                  <a:txBody>
                    <a:bodyPr/>
                    <a:lstStyle/>
                    <a:p>
                      <a:pPr marL="634365">
                        <a:lnSpc>
                          <a:spcPts val="1770"/>
                        </a:lnSpc>
                      </a:pPr>
                      <a:r>
                        <a:rPr sz="1600" i="1" spc="-10" dirty="0">
                          <a:cs typeface="+mn-lt"/>
                        </a:rPr>
                        <a:t>IL12RB2</a:t>
                      </a:r>
                    </a:p>
                  </a:txBody>
                  <a:tcPr marL="0" marR="0" marT="0" marB="0"/>
                </a:tc>
                <a:tc>
                  <a:txBody>
                    <a:bodyPr/>
                    <a:lstStyle/>
                    <a:p>
                      <a:pPr marL="589915">
                        <a:lnSpc>
                          <a:spcPts val="1770"/>
                        </a:lnSpc>
                      </a:pPr>
                      <a:r>
                        <a:rPr sz="1600" b="1" i="1" spc="-20" dirty="0">
                          <a:cs typeface="+mn-lt"/>
                        </a:rPr>
                        <a:t>ADA2</a:t>
                      </a:r>
                    </a:p>
                  </a:txBody>
                  <a:tcPr marL="0" marR="0" marT="0" marB="0"/>
                </a:tc>
                <a:extLst>
                  <a:ext uri="{0D108BD9-81ED-4DB2-BD59-A6C34878D82A}">
                    <a16:rowId xmlns:a16="http://schemas.microsoft.com/office/drawing/2014/main" val="10000"/>
                  </a:ext>
                </a:extLst>
              </a:tr>
              <a:tr h="269875">
                <a:tc>
                  <a:txBody>
                    <a:bodyPr/>
                    <a:lstStyle/>
                    <a:p>
                      <a:pPr marL="31750">
                        <a:lnSpc>
                          <a:spcPts val="1820"/>
                        </a:lnSpc>
                      </a:pPr>
                      <a:r>
                        <a:rPr sz="1600" b="1" i="1" spc="-10" dirty="0">
                          <a:solidFill>
                            <a:srgbClr val="006FC0"/>
                          </a:solidFill>
                          <a:cs typeface="+mn-lt"/>
                        </a:rPr>
                        <a:t>DCLRE1C</a:t>
                      </a:r>
                    </a:p>
                  </a:txBody>
                  <a:tcPr marL="0" marR="0" marT="0" marB="0"/>
                </a:tc>
                <a:tc>
                  <a:txBody>
                    <a:bodyPr/>
                    <a:lstStyle/>
                    <a:p>
                      <a:pPr marL="586740">
                        <a:lnSpc>
                          <a:spcPts val="1820"/>
                        </a:lnSpc>
                      </a:pPr>
                      <a:r>
                        <a:rPr sz="1600" i="1" spc="-20" dirty="0">
                          <a:cs typeface="+mn-lt"/>
                        </a:rPr>
                        <a:t>TBX1</a:t>
                      </a:r>
                    </a:p>
                  </a:txBody>
                  <a:tcPr marL="0" marR="0" marT="0" marB="0"/>
                </a:tc>
                <a:tc>
                  <a:txBody>
                    <a:bodyPr/>
                    <a:lstStyle/>
                    <a:p>
                      <a:pPr marL="637540">
                        <a:lnSpc>
                          <a:spcPts val="1820"/>
                        </a:lnSpc>
                      </a:pPr>
                      <a:r>
                        <a:rPr sz="1600" i="1" spc="-20" dirty="0">
                          <a:cs typeface="+mn-lt"/>
                        </a:rPr>
                        <a:t>XIAP</a:t>
                      </a:r>
                    </a:p>
                  </a:txBody>
                  <a:tcPr marL="0" marR="0" marT="0" marB="0"/>
                </a:tc>
                <a:tc>
                  <a:txBody>
                    <a:bodyPr/>
                    <a:lstStyle/>
                    <a:p>
                      <a:pPr marL="634365">
                        <a:lnSpc>
                          <a:spcPts val="1820"/>
                        </a:lnSpc>
                      </a:pPr>
                      <a:r>
                        <a:rPr sz="1600" i="1" spc="-10" dirty="0">
                          <a:cs typeface="+mn-lt"/>
                        </a:rPr>
                        <a:t>IFNGR1</a:t>
                      </a:r>
                    </a:p>
                  </a:txBody>
                  <a:tcPr marL="0" marR="0" marT="0" marB="0"/>
                </a:tc>
                <a:tc>
                  <a:txBody>
                    <a:bodyPr/>
                    <a:lstStyle/>
                    <a:p>
                      <a:pPr marL="589915">
                        <a:lnSpc>
                          <a:spcPts val="1820"/>
                        </a:lnSpc>
                      </a:pPr>
                      <a:r>
                        <a:rPr sz="1600" i="1" spc="-10" dirty="0">
                          <a:cs typeface="+mn-lt"/>
                        </a:rPr>
                        <a:t>TREX1</a:t>
                      </a:r>
                    </a:p>
                  </a:txBody>
                  <a:tcPr marL="0" marR="0" marT="0" marB="0"/>
                </a:tc>
                <a:extLst>
                  <a:ext uri="{0D108BD9-81ED-4DB2-BD59-A6C34878D82A}">
                    <a16:rowId xmlns:a16="http://schemas.microsoft.com/office/drawing/2014/main" val="10001"/>
                  </a:ext>
                </a:extLst>
              </a:tr>
              <a:tr h="269875">
                <a:tc>
                  <a:txBody>
                    <a:bodyPr/>
                    <a:lstStyle/>
                    <a:p>
                      <a:pPr marL="31750">
                        <a:lnSpc>
                          <a:spcPts val="1820"/>
                        </a:lnSpc>
                      </a:pPr>
                      <a:r>
                        <a:rPr sz="1600" i="1" spc="-20" dirty="0">
                          <a:cs typeface="+mn-lt"/>
                        </a:rPr>
                        <a:t>JAK3</a:t>
                      </a:r>
                    </a:p>
                  </a:txBody>
                  <a:tcPr marL="0" marR="0" marT="0" marB="0"/>
                </a:tc>
                <a:tc>
                  <a:txBody>
                    <a:bodyPr/>
                    <a:lstStyle/>
                    <a:p>
                      <a:pPr marL="586740">
                        <a:lnSpc>
                          <a:spcPts val="1820"/>
                        </a:lnSpc>
                      </a:pPr>
                      <a:r>
                        <a:rPr sz="1600" i="1" spc="-20" dirty="0">
                          <a:cs typeface="+mn-lt"/>
                        </a:rPr>
                        <a:t>CHD7</a:t>
                      </a:r>
                    </a:p>
                  </a:txBody>
                  <a:tcPr marL="0" marR="0" marT="0" marB="0"/>
                </a:tc>
                <a:tc>
                  <a:txBody>
                    <a:bodyPr/>
                    <a:lstStyle/>
                    <a:p>
                      <a:pPr marL="637540">
                        <a:lnSpc>
                          <a:spcPts val="1820"/>
                        </a:lnSpc>
                      </a:pPr>
                      <a:r>
                        <a:rPr sz="1600" i="1" spc="-10" dirty="0">
                          <a:solidFill>
                            <a:srgbClr val="006FC0"/>
                          </a:solidFill>
                          <a:cs typeface="+mn-lt"/>
                        </a:rPr>
                        <a:t>TNFRSF9</a:t>
                      </a:r>
                    </a:p>
                  </a:txBody>
                  <a:tcPr marL="0" marR="0" marT="0" marB="0"/>
                </a:tc>
                <a:tc>
                  <a:txBody>
                    <a:bodyPr/>
                    <a:lstStyle/>
                    <a:p>
                      <a:pPr marL="634365">
                        <a:lnSpc>
                          <a:spcPts val="1820"/>
                        </a:lnSpc>
                      </a:pPr>
                      <a:r>
                        <a:rPr sz="1600" i="1" spc="-10" dirty="0">
                          <a:cs typeface="+mn-lt"/>
                        </a:rPr>
                        <a:t>CXCR4</a:t>
                      </a:r>
                    </a:p>
                  </a:txBody>
                  <a:tcPr marL="0" marR="0" marT="0" marB="0"/>
                </a:tc>
                <a:tc>
                  <a:txBody>
                    <a:bodyPr/>
                    <a:lstStyle/>
                    <a:p>
                      <a:pPr marL="589915">
                        <a:lnSpc>
                          <a:spcPts val="1820"/>
                        </a:lnSpc>
                      </a:pPr>
                      <a:r>
                        <a:rPr sz="1600" i="1" spc="-10" dirty="0">
                          <a:cs typeface="+mn-lt"/>
                        </a:rPr>
                        <a:t>DNASE1L3</a:t>
                      </a:r>
                    </a:p>
                  </a:txBody>
                  <a:tcPr marL="0" marR="0" marT="0" marB="0"/>
                </a:tc>
                <a:extLst>
                  <a:ext uri="{0D108BD9-81ED-4DB2-BD59-A6C34878D82A}">
                    <a16:rowId xmlns:a16="http://schemas.microsoft.com/office/drawing/2014/main" val="10002"/>
                  </a:ext>
                </a:extLst>
              </a:tr>
              <a:tr h="269875">
                <a:tc>
                  <a:txBody>
                    <a:bodyPr/>
                    <a:lstStyle/>
                    <a:p>
                      <a:pPr marL="31750">
                        <a:lnSpc>
                          <a:spcPts val="1820"/>
                        </a:lnSpc>
                      </a:pPr>
                      <a:r>
                        <a:rPr sz="1600" b="1" i="1" spc="-25" dirty="0">
                          <a:solidFill>
                            <a:srgbClr val="006FC0"/>
                          </a:solidFill>
                          <a:cs typeface="+mn-lt"/>
                        </a:rPr>
                        <a:t>ADA</a:t>
                      </a:r>
                    </a:p>
                  </a:txBody>
                  <a:tcPr marL="0" marR="0" marT="0" marB="0"/>
                </a:tc>
                <a:tc>
                  <a:txBody>
                    <a:bodyPr/>
                    <a:lstStyle/>
                    <a:p>
                      <a:pPr marL="586740">
                        <a:lnSpc>
                          <a:spcPts val="1820"/>
                        </a:lnSpc>
                      </a:pPr>
                      <a:r>
                        <a:rPr sz="1600" i="1" spc="-10" dirty="0">
                          <a:cs typeface="+mn-lt"/>
                        </a:rPr>
                        <a:t>STAT3</a:t>
                      </a:r>
                    </a:p>
                  </a:txBody>
                  <a:tcPr marL="0" marR="0" marT="0" marB="0"/>
                </a:tc>
                <a:tc>
                  <a:txBody>
                    <a:bodyPr/>
                    <a:lstStyle/>
                    <a:p>
                      <a:pPr marL="637540">
                        <a:lnSpc>
                          <a:spcPts val="1820"/>
                        </a:lnSpc>
                      </a:pPr>
                      <a:r>
                        <a:rPr sz="1600" i="1" spc="-10" dirty="0">
                          <a:cs typeface="+mn-lt"/>
                        </a:rPr>
                        <a:t>CARMIL2</a:t>
                      </a:r>
                    </a:p>
                  </a:txBody>
                  <a:tcPr marL="0" marR="0" marT="0" marB="0"/>
                </a:tc>
                <a:tc>
                  <a:txBody>
                    <a:bodyPr/>
                    <a:lstStyle/>
                    <a:p>
                      <a:pPr marL="634365">
                        <a:lnSpc>
                          <a:spcPts val="1820"/>
                        </a:lnSpc>
                      </a:pPr>
                      <a:r>
                        <a:rPr sz="1600" i="1" spc="-10" dirty="0">
                          <a:solidFill>
                            <a:srgbClr val="006FC0"/>
                          </a:solidFill>
                          <a:cs typeface="+mn-lt"/>
                        </a:rPr>
                        <a:t>STAT1</a:t>
                      </a:r>
                    </a:p>
                  </a:txBody>
                  <a:tcPr marL="0" marR="0" marT="0" marB="0"/>
                </a:tc>
                <a:tc>
                  <a:txBody>
                    <a:bodyPr/>
                    <a:lstStyle/>
                    <a:p>
                      <a:pPr marL="589915">
                        <a:lnSpc>
                          <a:spcPts val="1820"/>
                        </a:lnSpc>
                      </a:pPr>
                      <a:r>
                        <a:rPr sz="1600" i="1" spc="-10" dirty="0">
                          <a:cs typeface="+mn-lt"/>
                        </a:rPr>
                        <a:t>PSTPIP1</a:t>
                      </a:r>
                    </a:p>
                  </a:txBody>
                  <a:tcPr marL="0" marR="0" marT="0" marB="0"/>
                </a:tc>
                <a:extLst>
                  <a:ext uri="{0D108BD9-81ED-4DB2-BD59-A6C34878D82A}">
                    <a16:rowId xmlns:a16="http://schemas.microsoft.com/office/drawing/2014/main" val="10003"/>
                  </a:ext>
                </a:extLst>
              </a:tr>
              <a:tr h="270510">
                <a:tc>
                  <a:txBody>
                    <a:bodyPr/>
                    <a:lstStyle/>
                    <a:p>
                      <a:pPr marL="31750">
                        <a:lnSpc>
                          <a:spcPts val="1820"/>
                        </a:lnSpc>
                      </a:pPr>
                      <a:r>
                        <a:rPr sz="1600" i="1" spc="-20" dirty="0">
                          <a:cs typeface="+mn-lt"/>
                        </a:rPr>
                        <a:t>RAG1</a:t>
                      </a:r>
                    </a:p>
                  </a:txBody>
                  <a:tcPr marL="0" marR="0" marT="0" marB="0"/>
                </a:tc>
                <a:tc>
                  <a:txBody>
                    <a:bodyPr/>
                    <a:lstStyle/>
                    <a:p>
                      <a:pPr marL="586740">
                        <a:lnSpc>
                          <a:spcPts val="1820"/>
                        </a:lnSpc>
                      </a:pPr>
                      <a:r>
                        <a:rPr sz="1600" i="1" spc="-10" dirty="0">
                          <a:solidFill>
                            <a:srgbClr val="006FC0"/>
                          </a:solidFill>
                          <a:cs typeface="+mn-lt"/>
                        </a:rPr>
                        <a:t>STIM1</a:t>
                      </a:r>
                    </a:p>
                  </a:txBody>
                  <a:tcPr marL="0" marR="0" marT="0" marB="0"/>
                </a:tc>
                <a:tc>
                  <a:txBody>
                    <a:bodyPr/>
                    <a:lstStyle/>
                    <a:p>
                      <a:pPr marL="637540">
                        <a:lnSpc>
                          <a:spcPts val="1820"/>
                        </a:lnSpc>
                      </a:pPr>
                      <a:r>
                        <a:rPr sz="1600" b="1" i="1" spc="-20" dirty="0">
                          <a:cs typeface="+mn-lt"/>
                        </a:rPr>
                        <a:t>NCF1</a:t>
                      </a:r>
                    </a:p>
                  </a:txBody>
                  <a:tcPr marL="0" marR="0" marT="0" marB="0"/>
                </a:tc>
                <a:tc>
                  <a:txBody>
                    <a:bodyPr/>
                    <a:lstStyle/>
                    <a:p>
                      <a:pPr marL="634365">
                        <a:lnSpc>
                          <a:spcPts val="1820"/>
                        </a:lnSpc>
                      </a:pPr>
                      <a:r>
                        <a:rPr sz="1600" i="1" spc="-20" dirty="0">
                          <a:cs typeface="+mn-lt"/>
                        </a:rPr>
                        <a:t>RPSA</a:t>
                      </a:r>
                    </a:p>
                  </a:txBody>
                  <a:tcPr marL="0" marR="0" marT="0" marB="0"/>
                </a:tc>
                <a:tc>
                  <a:txBody>
                    <a:bodyPr/>
                    <a:lstStyle/>
                    <a:p>
                      <a:pPr marL="589915">
                        <a:lnSpc>
                          <a:spcPts val="1820"/>
                        </a:lnSpc>
                      </a:pPr>
                      <a:r>
                        <a:rPr sz="1600" i="1" spc="-10" dirty="0">
                          <a:cs typeface="+mn-lt"/>
                        </a:rPr>
                        <a:t>TMEM173</a:t>
                      </a:r>
                    </a:p>
                  </a:txBody>
                  <a:tcPr marL="0" marR="0" marT="0" marB="0"/>
                </a:tc>
                <a:extLst>
                  <a:ext uri="{0D108BD9-81ED-4DB2-BD59-A6C34878D82A}">
                    <a16:rowId xmlns:a16="http://schemas.microsoft.com/office/drawing/2014/main" val="10004"/>
                  </a:ext>
                </a:extLst>
              </a:tr>
              <a:tr h="269240">
                <a:tc>
                  <a:txBody>
                    <a:bodyPr/>
                    <a:lstStyle/>
                    <a:p>
                      <a:pPr marL="31750">
                        <a:lnSpc>
                          <a:spcPts val="1820"/>
                        </a:lnSpc>
                      </a:pPr>
                      <a:r>
                        <a:rPr sz="1600" b="1" i="1" spc="-20" dirty="0">
                          <a:cs typeface="+mn-lt"/>
                        </a:rPr>
                        <a:t>RAG2</a:t>
                      </a:r>
                    </a:p>
                  </a:txBody>
                  <a:tcPr marL="0" marR="0" marT="0" marB="0"/>
                </a:tc>
                <a:tc>
                  <a:txBody>
                    <a:bodyPr/>
                    <a:lstStyle/>
                    <a:p>
                      <a:pPr marL="586740">
                        <a:lnSpc>
                          <a:spcPts val="1820"/>
                        </a:lnSpc>
                      </a:pPr>
                      <a:r>
                        <a:rPr sz="1600" b="1" i="1" spc="-25" dirty="0">
                          <a:solidFill>
                            <a:srgbClr val="006FC0"/>
                          </a:solidFill>
                          <a:cs typeface="+mn-lt"/>
                        </a:rPr>
                        <a:t>BTK</a:t>
                      </a:r>
                    </a:p>
                  </a:txBody>
                  <a:tcPr marL="0" marR="0" marT="0" marB="0"/>
                </a:tc>
                <a:tc>
                  <a:txBody>
                    <a:bodyPr/>
                    <a:lstStyle/>
                    <a:p>
                      <a:pPr marL="637540">
                        <a:lnSpc>
                          <a:spcPts val="1820"/>
                        </a:lnSpc>
                      </a:pPr>
                      <a:r>
                        <a:rPr sz="1600" b="1" i="1" spc="-20" dirty="0">
                          <a:solidFill>
                            <a:srgbClr val="FF0000"/>
                          </a:solidFill>
                          <a:cs typeface="+mn-lt"/>
                        </a:rPr>
                        <a:t>NCF2</a:t>
                      </a:r>
                    </a:p>
                  </a:txBody>
                  <a:tcPr marL="0" marR="0" marT="0" marB="0"/>
                </a:tc>
                <a:tc>
                  <a:txBody>
                    <a:bodyPr/>
                    <a:lstStyle/>
                    <a:p>
                      <a:pPr marL="634365">
                        <a:lnSpc>
                          <a:spcPts val="1820"/>
                        </a:lnSpc>
                      </a:pPr>
                      <a:r>
                        <a:rPr sz="1600" i="1" spc="-10" dirty="0">
                          <a:cs typeface="+mn-lt"/>
                        </a:rPr>
                        <a:t>NCSTN</a:t>
                      </a:r>
                    </a:p>
                  </a:txBody>
                  <a:tcPr marL="0" marR="0" marT="0" marB="0"/>
                </a:tc>
                <a:tc>
                  <a:txBody>
                    <a:bodyPr/>
                    <a:lstStyle/>
                    <a:p>
                      <a:pPr marL="589915">
                        <a:lnSpc>
                          <a:spcPts val="1820"/>
                        </a:lnSpc>
                      </a:pPr>
                      <a:r>
                        <a:rPr sz="1600" i="1" spc="-20" dirty="0">
                          <a:cs typeface="+mn-lt"/>
                        </a:rPr>
                        <a:t>ACP5</a:t>
                      </a:r>
                    </a:p>
                  </a:txBody>
                  <a:tcPr marL="0" marR="0" marT="0" marB="0"/>
                </a:tc>
                <a:extLst>
                  <a:ext uri="{0D108BD9-81ED-4DB2-BD59-A6C34878D82A}">
                    <a16:rowId xmlns:a16="http://schemas.microsoft.com/office/drawing/2014/main" val="10005"/>
                  </a:ext>
                </a:extLst>
              </a:tr>
              <a:tr h="269875">
                <a:tc>
                  <a:txBody>
                    <a:bodyPr/>
                    <a:lstStyle/>
                    <a:p>
                      <a:pPr marL="31750">
                        <a:lnSpc>
                          <a:spcPts val="1825"/>
                        </a:lnSpc>
                      </a:pPr>
                      <a:r>
                        <a:rPr sz="1600" i="1" spc="-10" dirty="0">
                          <a:cs typeface="+mn-lt"/>
                        </a:rPr>
                        <a:t>PRKDC</a:t>
                      </a:r>
                    </a:p>
                  </a:txBody>
                  <a:tcPr marL="0" marR="0" marT="0" marB="0"/>
                </a:tc>
                <a:tc>
                  <a:txBody>
                    <a:bodyPr/>
                    <a:lstStyle/>
                    <a:p>
                      <a:pPr marL="586740">
                        <a:lnSpc>
                          <a:spcPts val="1825"/>
                        </a:lnSpc>
                      </a:pPr>
                      <a:r>
                        <a:rPr sz="1600" b="1" i="1" spc="-10" dirty="0">
                          <a:solidFill>
                            <a:srgbClr val="006FC0"/>
                          </a:solidFill>
                          <a:cs typeface="+mn-lt"/>
                        </a:rPr>
                        <a:t>PIK3CD</a:t>
                      </a:r>
                    </a:p>
                  </a:txBody>
                  <a:tcPr marL="0" marR="0" marT="0" marB="0"/>
                </a:tc>
                <a:tc>
                  <a:txBody>
                    <a:bodyPr/>
                    <a:lstStyle/>
                    <a:p>
                      <a:pPr marL="637540">
                        <a:lnSpc>
                          <a:spcPts val="1825"/>
                        </a:lnSpc>
                      </a:pPr>
                      <a:r>
                        <a:rPr sz="1600" b="1" i="1" spc="-20" dirty="0">
                          <a:cs typeface="+mn-lt"/>
                        </a:rPr>
                        <a:t>CYBB</a:t>
                      </a:r>
                    </a:p>
                  </a:txBody>
                  <a:tcPr marL="0" marR="0" marT="0" marB="0"/>
                </a:tc>
                <a:tc>
                  <a:txBody>
                    <a:bodyPr/>
                    <a:lstStyle/>
                    <a:p>
                      <a:pPr marL="634365">
                        <a:lnSpc>
                          <a:spcPts val="1825"/>
                        </a:lnSpc>
                      </a:pPr>
                      <a:r>
                        <a:rPr sz="1600" i="1" spc="-10" dirty="0">
                          <a:cs typeface="+mn-lt"/>
                        </a:rPr>
                        <a:t>CLCN7</a:t>
                      </a:r>
                    </a:p>
                  </a:txBody>
                  <a:tcPr marL="0" marR="0" marT="0" marB="0"/>
                </a:tc>
                <a:tc>
                  <a:txBody>
                    <a:bodyPr/>
                    <a:lstStyle/>
                    <a:p>
                      <a:pPr marL="589915">
                        <a:lnSpc>
                          <a:spcPts val="1825"/>
                        </a:lnSpc>
                      </a:pPr>
                      <a:r>
                        <a:rPr sz="1600" i="1" spc="-25" dirty="0">
                          <a:solidFill>
                            <a:srgbClr val="006FC0"/>
                          </a:solidFill>
                          <a:cs typeface="+mn-lt"/>
                        </a:rPr>
                        <a:t>C3</a:t>
                      </a:r>
                    </a:p>
                  </a:txBody>
                  <a:tcPr marL="0" marR="0" marT="0" marB="0"/>
                </a:tc>
                <a:extLst>
                  <a:ext uri="{0D108BD9-81ED-4DB2-BD59-A6C34878D82A}">
                    <a16:rowId xmlns:a16="http://schemas.microsoft.com/office/drawing/2014/main" val="10006"/>
                  </a:ext>
                </a:extLst>
              </a:tr>
              <a:tr h="270510">
                <a:tc>
                  <a:txBody>
                    <a:bodyPr/>
                    <a:lstStyle/>
                    <a:p>
                      <a:pPr marL="31750">
                        <a:lnSpc>
                          <a:spcPts val="1820"/>
                        </a:lnSpc>
                      </a:pPr>
                      <a:r>
                        <a:rPr sz="1600" i="1" spc="-25" dirty="0">
                          <a:solidFill>
                            <a:srgbClr val="006FC0"/>
                          </a:solidFill>
                          <a:cs typeface="+mn-lt"/>
                        </a:rPr>
                        <a:t>PNP</a:t>
                      </a:r>
                    </a:p>
                  </a:txBody>
                  <a:tcPr marL="0" marR="0" marT="0" marB="0"/>
                </a:tc>
                <a:tc>
                  <a:txBody>
                    <a:bodyPr/>
                    <a:lstStyle/>
                    <a:p>
                      <a:pPr marL="586740">
                        <a:lnSpc>
                          <a:spcPts val="1820"/>
                        </a:lnSpc>
                      </a:pPr>
                      <a:r>
                        <a:rPr sz="1600" i="1" spc="-10" dirty="0">
                          <a:cs typeface="+mn-lt"/>
                        </a:rPr>
                        <a:t>STX11</a:t>
                      </a:r>
                    </a:p>
                  </a:txBody>
                  <a:tcPr marL="0" marR="0" marT="0" marB="0"/>
                </a:tc>
                <a:tc>
                  <a:txBody>
                    <a:bodyPr/>
                    <a:lstStyle/>
                    <a:p>
                      <a:pPr marL="637540">
                        <a:lnSpc>
                          <a:spcPts val="1820"/>
                        </a:lnSpc>
                      </a:pPr>
                      <a:r>
                        <a:rPr sz="1600" i="1" spc="-10" dirty="0">
                          <a:cs typeface="+mn-lt"/>
                        </a:rPr>
                        <a:t>CYBC1</a:t>
                      </a:r>
                    </a:p>
                  </a:txBody>
                  <a:tcPr marL="0" marR="0" marT="0" marB="0"/>
                </a:tc>
                <a:tc>
                  <a:txBody>
                    <a:bodyPr/>
                    <a:lstStyle/>
                    <a:p>
                      <a:pPr marL="634365">
                        <a:lnSpc>
                          <a:spcPts val="1820"/>
                        </a:lnSpc>
                      </a:pPr>
                      <a:r>
                        <a:rPr sz="1600" i="1" spc="-10" dirty="0">
                          <a:cs typeface="+mn-lt"/>
                        </a:rPr>
                        <a:t>TCIRG1</a:t>
                      </a:r>
                    </a:p>
                  </a:txBody>
                  <a:tcPr marL="0" marR="0" marT="0" marB="0"/>
                </a:tc>
                <a:tc>
                  <a:txBody>
                    <a:bodyPr/>
                    <a:lstStyle/>
                    <a:p>
                      <a:pPr marL="589915">
                        <a:lnSpc>
                          <a:spcPts val="1820"/>
                        </a:lnSpc>
                      </a:pPr>
                      <a:r>
                        <a:rPr sz="1600" i="1" spc="-20" dirty="0">
                          <a:cs typeface="+mn-lt"/>
                        </a:rPr>
                        <a:t>C1QA</a:t>
                      </a:r>
                    </a:p>
                  </a:txBody>
                  <a:tcPr marL="0" marR="0" marT="0" marB="0"/>
                </a:tc>
                <a:extLst>
                  <a:ext uri="{0D108BD9-81ED-4DB2-BD59-A6C34878D82A}">
                    <a16:rowId xmlns:a16="http://schemas.microsoft.com/office/drawing/2014/main" val="10007"/>
                  </a:ext>
                </a:extLst>
              </a:tr>
              <a:tr h="269875">
                <a:tc>
                  <a:txBody>
                    <a:bodyPr/>
                    <a:lstStyle/>
                    <a:p>
                      <a:pPr marL="31750">
                        <a:lnSpc>
                          <a:spcPts val="1820"/>
                        </a:lnSpc>
                      </a:pPr>
                      <a:r>
                        <a:rPr sz="1600" i="1" spc="-10" dirty="0">
                          <a:cs typeface="+mn-lt"/>
                        </a:rPr>
                        <a:t>CD40L</a:t>
                      </a:r>
                    </a:p>
                  </a:txBody>
                  <a:tcPr marL="0" marR="0" marT="0" marB="0"/>
                </a:tc>
                <a:tc>
                  <a:txBody>
                    <a:bodyPr/>
                    <a:lstStyle/>
                    <a:p>
                      <a:pPr marL="586740">
                        <a:lnSpc>
                          <a:spcPts val="1820"/>
                        </a:lnSpc>
                      </a:pPr>
                      <a:r>
                        <a:rPr sz="1600" i="1" spc="-10" dirty="0">
                          <a:cs typeface="+mn-lt"/>
                        </a:rPr>
                        <a:t>STXBP2</a:t>
                      </a:r>
                    </a:p>
                  </a:txBody>
                  <a:tcPr marL="0" marR="0" marT="0" marB="0"/>
                </a:tc>
                <a:tc>
                  <a:txBody>
                    <a:bodyPr/>
                    <a:lstStyle/>
                    <a:p>
                      <a:pPr marL="637540">
                        <a:lnSpc>
                          <a:spcPts val="1820"/>
                        </a:lnSpc>
                      </a:pPr>
                      <a:r>
                        <a:rPr sz="1600" i="1" spc="-20" dirty="0">
                          <a:cs typeface="+mn-lt"/>
                        </a:rPr>
                        <a:t>G6PD</a:t>
                      </a:r>
                    </a:p>
                  </a:txBody>
                  <a:tcPr marL="0" marR="0" marT="0" marB="0"/>
                </a:tc>
                <a:tc>
                  <a:txBody>
                    <a:bodyPr/>
                    <a:lstStyle/>
                    <a:p>
                      <a:pPr marL="634365">
                        <a:lnSpc>
                          <a:spcPts val="1820"/>
                        </a:lnSpc>
                      </a:pPr>
                      <a:r>
                        <a:rPr sz="1600" b="1" i="1" spc="-10" dirty="0">
                          <a:cs typeface="+mn-lt"/>
                        </a:rPr>
                        <a:t>NLRP3</a:t>
                      </a:r>
                    </a:p>
                  </a:txBody>
                  <a:tcPr marL="0" marR="0" marT="0" marB="0"/>
                </a:tc>
                <a:tc>
                  <a:txBody>
                    <a:bodyPr/>
                    <a:lstStyle/>
                    <a:p>
                      <a:pPr marL="589915">
                        <a:lnSpc>
                          <a:spcPts val="1820"/>
                        </a:lnSpc>
                      </a:pPr>
                      <a:r>
                        <a:rPr sz="1600" i="1" spc="-25" dirty="0">
                          <a:cs typeface="+mn-lt"/>
                        </a:rPr>
                        <a:t>C4A</a:t>
                      </a:r>
                    </a:p>
                  </a:txBody>
                  <a:tcPr marL="0" marR="0" marT="0" marB="0"/>
                </a:tc>
                <a:extLst>
                  <a:ext uri="{0D108BD9-81ED-4DB2-BD59-A6C34878D82A}">
                    <a16:rowId xmlns:a16="http://schemas.microsoft.com/office/drawing/2014/main" val="10008"/>
                  </a:ext>
                </a:extLst>
              </a:tr>
              <a:tr h="269240">
                <a:tc>
                  <a:txBody>
                    <a:bodyPr/>
                    <a:lstStyle/>
                    <a:p>
                      <a:pPr marL="31750">
                        <a:lnSpc>
                          <a:spcPts val="1820"/>
                        </a:lnSpc>
                      </a:pPr>
                      <a:r>
                        <a:rPr sz="1600" i="1" spc="-20" dirty="0">
                          <a:solidFill>
                            <a:srgbClr val="006FC0"/>
                          </a:solidFill>
                          <a:cs typeface="+mn-lt"/>
                        </a:rPr>
                        <a:t>TAP1</a:t>
                      </a:r>
                    </a:p>
                  </a:txBody>
                  <a:tcPr marL="0" marR="0" marT="0" marB="0"/>
                </a:tc>
                <a:tc>
                  <a:txBody>
                    <a:bodyPr/>
                    <a:lstStyle/>
                    <a:p>
                      <a:pPr marL="586740">
                        <a:lnSpc>
                          <a:spcPts val="1820"/>
                        </a:lnSpc>
                      </a:pPr>
                      <a:r>
                        <a:rPr sz="1600" i="1" spc="-20" dirty="0">
                          <a:cs typeface="+mn-lt"/>
                        </a:rPr>
                        <a:t>PRF1</a:t>
                      </a:r>
                    </a:p>
                  </a:txBody>
                  <a:tcPr marL="0" marR="0" marT="0" marB="0"/>
                </a:tc>
                <a:tc>
                  <a:txBody>
                    <a:bodyPr/>
                    <a:lstStyle/>
                    <a:p>
                      <a:pPr marL="637540">
                        <a:lnSpc>
                          <a:spcPts val="1820"/>
                        </a:lnSpc>
                      </a:pPr>
                      <a:r>
                        <a:rPr sz="1600" i="1" spc="-10" dirty="0">
                          <a:cs typeface="+mn-lt"/>
                        </a:rPr>
                        <a:t>GATA2</a:t>
                      </a:r>
                    </a:p>
                  </a:txBody>
                  <a:tcPr marL="0" marR="0" marT="0" marB="0"/>
                </a:tc>
                <a:tc>
                  <a:txBody>
                    <a:bodyPr/>
                    <a:lstStyle/>
                    <a:p>
                      <a:pPr marL="634365">
                        <a:lnSpc>
                          <a:spcPts val="1820"/>
                        </a:lnSpc>
                      </a:pPr>
                      <a:r>
                        <a:rPr sz="1600" i="1" spc="-10" dirty="0">
                          <a:cs typeface="+mn-lt"/>
                        </a:rPr>
                        <a:t>TNFRSF1A</a:t>
                      </a:r>
                    </a:p>
                  </a:txBody>
                  <a:tcPr marL="0" marR="0" marT="0" marB="0"/>
                </a:tc>
                <a:tc>
                  <a:txBody>
                    <a:bodyPr/>
                    <a:lstStyle/>
                    <a:p>
                      <a:pPr marL="589915">
                        <a:lnSpc>
                          <a:spcPts val="1820"/>
                        </a:lnSpc>
                      </a:pPr>
                      <a:r>
                        <a:rPr sz="1600" b="1" i="1" spc="-10" dirty="0">
                          <a:cs typeface="+mn-lt"/>
                        </a:rPr>
                        <a:t>SERPING1</a:t>
                      </a:r>
                    </a:p>
                  </a:txBody>
                  <a:tcPr marL="0" marR="0" marT="0" marB="0"/>
                </a:tc>
                <a:extLst>
                  <a:ext uri="{0D108BD9-81ED-4DB2-BD59-A6C34878D82A}">
                    <a16:rowId xmlns:a16="http://schemas.microsoft.com/office/drawing/2014/main" val="10009"/>
                  </a:ext>
                </a:extLst>
              </a:tr>
              <a:tr h="270510">
                <a:tc>
                  <a:txBody>
                    <a:bodyPr/>
                    <a:lstStyle/>
                    <a:p>
                      <a:pPr marL="31750">
                        <a:lnSpc>
                          <a:spcPts val="1820"/>
                        </a:lnSpc>
                      </a:pPr>
                      <a:r>
                        <a:rPr sz="1600" b="1" i="1" spc="-10" dirty="0">
                          <a:solidFill>
                            <a:srgbClr val="006FC0"/>
                          </a:solidFill>
                          <a:cs typeface="+mn-lt"/>
                        </a:rPr>
                        <a:t>DOCK2</a:t>
                      </a:r>
                    </a:p>
                  </a:txBody>
                  <a:tcPr marL="0" marR="0" marT="0" marB="0"/>
                </a:tc>
                <a:tc>
                  <a:txBody>
                    <a:bodyPr/>
                    <a:lstStyle/>
                    <a:p>
                      <a:pPr marL="586740">
                        <a:lnSpc>
                          <a:spcPts val="1820"/>
                        </a:lnSpc>
                      </a:pPr>
                      <a:r>
                        <a:rPr sz="1600" i="1" spc="-10" dirty="0">
                          <a:cs typeface="+mn-lt"/>
                        </a:rPr>
                        <a:t>UNC13D</a:t>
                      </a:r>
                    </a:p>
                  </a:txBody>
                  <a:tcPr marL="0" marR="0" marT="0" marB="0"/>
                </a:tc>
                <a:tc>
                  <a:txBody>
                    <a:bodyPr/>
                    <a:lstStyle/>
                    <a:p>
                      <a:pPr marL="637540">
                        <a:lnSpc>
                          <a:spcPts val="1820"/>
                        </a:lnSpc>
                      </a:pPr>
                      <a:r>
                        <a:rPr sz="1600" b="1" i="1" spc="-10" dirty="0">
                          <a:solidFill>
                            <a:srgbClr val="006FC0"/>
                          </a:solidFill>
                          <a:cs typeface="+mn-lt"/>
                        </a:rPr>
                        <a:t>ITGB2</a:t>
                      </a:r>
                    </a:p>
                  </a:txBody>
                  <a:tcPr marL="0" marR="0" marT="0" marB="0"/>
                </a:tc>
                <a:tc>
                  <a:txBody>
                    <a:bodyPr/>
                    <a:lstStyle/>
                    <a:p>
                      <a:pPr marL="634365">
                        <a:lnSpc>
                          <a:spcPts val="1820"/>
                        </a:lnSpc>
                      </a:pPr>
                      <a:r>
                        <a:rPr sz="1600" b="1" i="1" spc="-20" dirty="0">
                          <a:cs typeface="+mn-lt"/>
                        </a:rPr>
                        <a:t>NOD2</a:t>
                      </a:r>
                    </a:p>
                  </a:txBody>
                  <a:tcPr marL="0" marR="0" marT="0" marB="0"/>
                </a:tc>
                <a:tc>
                  <a:txBody>
                    <a:bodyPr/>
                    <a:lstStyle/>
                    <a:p>
                      <a:pPr marL="589915">
                        <a:lnSpc>
                          <a:spcPts val="1820"/>
                        </a:lnSpc>
                      </a:pPr>
                      <a:r>
                        <a:rPr sz="1600" i="1" spc="-10" dirty="0">
                          <a:cs typeface="+mn-lt"/>
                        </a:rPr>
                        <a:t>CCBE1</a:t>
                      </a:r>
                    </a:p>
                  </a:txBody>
                  <a:tcPr marL="0" marR="0" marT="0" marB="0"/>
                </a:tc>
                <a:extLst>
                  <a:ext uri="{0D108BD9-81ED-4DB2-BD59-A6C34878D82A}">
                    <a16:rowId xmlns:a16="http://schemas.microsoft.com/office/drawing/2014/main" val="10010"/>
                  </a:ext>
                </a:extLst>
              </a:tr>
              <a:tr h="269240">
                <a:tc>
                  <a:txBody>
                    <a:bodyPr/>
                    <a:lstStyle/>
                    <a:p>
                      <a:pPr marL="31750">
                        <a:lnSpc>
                          <a:spcPts val="1820"/>
                        </a:lnSpc>
                      </a:pPr>
                      <a:r>
                        <a:rPr sz="1600" i="1" spc="-10" dirty="0">
                          <a:cs typeface="+mn-lt"/>
                        </a:rPr>
                        <a:t>DOCK8</a:t>
                      </a:r>
                    </a:p>
                  </a:txBody>
                  <a:tcPr marL="0" marR="0" marT="0" marB="0"/>
                </a:tc>
                <a:tc>
                  <a:txBody>
                    <a:bodyPr/>
                    <a:lstStyle/>
                    <a:p>
                      <a:pPr marL="586740">
                        <a:lnSpc>
                          <a:spcPts val="1820"/>
                        </a:lnSpc>
                      </a:pPr>
                      <a:r>
                        <a:rPr sz="1600" i="1" spc="-10" dirty="0">
                          <a:solidFill>
                            <a:srgbClr val="006FC0"/>
                          </a:solidFill>
                          <a:cs typeface="+mn-lt"/>
                        </a:rPr>
                        <a:t>RAB27A</a:t>
                      </a:r>
                    </a:p>
                  </a:txBody>
                  <a:tcPr marL="0" marR="0" marT="0" marB="0"/>
                </a:tc>
                <a:tc>
                  <a:txBody>
                    <a:bodyPr/>
                    <a:lstStyle/>
                    <a:p>
                      <a:pPr marL="637540">
                        <a:lnSpc>
                          <a:spcPts val="1820"/>
                        </a:lnSpc>
                      </a:pPr>
                      <a:r>
                        <a:rPr sz="1600" i="1" spc="-20" dirty="0">
                          <a:cs typeface="+mn-lt"/>
                        </a:rPr>
                        <a:t>ACTB</a:t>
                      </a:r>
                    </a:p>
                  </a:txBody>
                  <a:tcPr marL="0" marR="0" marT="0" marB="0"/>
                </a:tc>
                <a:tc>
                  <a:txBody>
                    <a:bodyPr/>
                    <a:lstStyle/>
                    <a:p>
                      <a:pPr marL="634365">
                        <a:lnSpc>
                          <a:spcPts val="1820"/>
                        </a:lnSpc>
                      </a:pPr>
                      <a:r>
                        <a:rPr sz="1600" i="1" spc="-10" dirty="0">
                          <a:cs typeface="+mn-lt"/>
                        </a:rPr>
                        <a:t>IFIH1</a:t>
                      </a:r>
                    </a:p>
                  </a:txBody>
                  <a:tcPr marL="0" marR="0" marT="0" marB="0"/>
                </a:tc>
                <a:tc>
                  <a:txBody>
                    <a:bodyPr/>
                    <a:lstStyle/>
                    <a:p>
                      <a:pPr marL="589915">
                        <a:lnSpc>
                          <a:spcPts val="1820"/>
                        </a:lnSpc>
                      </a:pPr>
                      <a:r>
                        <a:rPr sz="1600" i="1" spc="-20" dirty="0">
                          <a:solidFill>
                            <a:srgbClr val="006FC0"/>
                          </a:solidFill>
                          <a:cs typeface="+mn-lt"/>
                        </a:rPr>
                        <a:t>TERT</a:t>
                      </a:r>
                    </a:p>
                  </a:txBody>
                  <a:tcPr marL="0" marR="0" marT="0" marB="0"/>
                </a:tc>
                <a:extLst>
                  <a:ext uri="{0D108BD9-81ED-4DB2-BD59-A6C34878D82A}">
                    <a16:rowId xmlns:a16="http://schemas.microsoft.com/office/drawing/2014/main" val="10011"/>
                  </a:ext>
                </a:extLst>
              </a:tr>
              <a:tr h="269240">
                <a:tc>
                  <a:txBody>
                    <a:bodyPr/>
                    <a:lstStyle/>
                    <a:p>
                      <a:pPr marL="31750">
                        <a:lnSpc>
                          <a:spcPts val="1820"/>
                        </a:lnSpc>
                      </a:pPr>
                      <a:r>
                        <a:rPr sz="1600" b="1" i="1" spc="-25" dirty="0">
                          <a:cs typeface="+mn-lt"/>
                        </a:rPr>
                        <a:t>WAS</a:t>
                      </a:r>
                    </a:p>
                  </a:txBody>
                  <a:tcPr marL="0" marR="0" marT="0" marB="0"/>
                </a:tc>
                <a:tc>
                  <a:txBody>
                    <a:bodyPr/>
                    <a:lstStyle/>
                    <a:p>
                      <a:pPr marL="586740">
                        <a:lnSpc>
                          <a:spcPts val="1820"/>
                        </a:lnSpc>
                      </a:pPr>
                      <a:r>
                        <a:rPr sz="1600" i="1" spc="-20" dirty="0">
                          <a:cs typeface="+mn-lt"/>
                        </a:rPr>
                        <a:t>LYST</a:t>
                      </a:r>
                    </a:p>
                  </a:txBody>
                  <a:tcPr marL="0" marR="0" marT="0" marB="0"/>
                </a:tc>
                <a:tc>
                  <a:txBody>
                    <a:bodyPr/>
                    <a:lstStyle/>
                    <a:p>
                      <a:pPr marL="637540">
                        <a:lnSpc>
                          <a:spcPts val="1820"/>
                        </a:lnSpc>
                      </a:pPr>
                      <a:r>
                        <a:rPr sz="1600" i="1" spc="-20" dirty="0">
                          <a:solidFill>
                            <a:srgbClr val="006FC0"/>
                          </a:solidFill>
                          <a:cs typeface="+mn-lt"/>
                        </a:rPr>
                        <a:t>HAX1</a:t>
                      </a:r>
                    </a:p>
                  </a:txBody>
                  <a:tcPr marL="0" marR="0" marT="0" marB="0"/>
                </a:tc>
                <a:tc>
                  <a:txBody>
                    <a:bodyPr/>
                    <a:lstStyle/>
                    <a:p>
                      <a:pPr marL="634365">
                        <a:lnSpc>
                          <a:spcPts val="1820"/>
                        </a:lnSpc>
                      </a:pPr>
                      <a:r>
                        <a:rPr sz="1600" i="1" spc="-25" dirty="0">
                          <a:cs typeface="+mn-lt"/>
                        </a:rPr>
                        <a:t>MVK</a:t>
                      </a:r>
                    </a:p>
                  </a:txBody>
                  <a:tcPr marL="0" marR="0" marT="0" marB="0"/>
                </a:tc>
                <a:tc>
                  <a:txBody>
                    <a:bodyPr/>
                    <a:lstStyle/>
                    <a:p>
                      <a:pPr marL="589915">
                        <a:lnSpc>
                          <a:spcPts val="1820"/>
                        </a:lnSpc>
                      </a:pPr>
                      <a:r>
                        <a:rPr sz="1600" i="1" spc="-10" dirty="0">
                          <a:cs typeface="+mn-lt"/>
                        </a:rPr>
                        <a:t>FANCA</a:t>
                      </a:r>
                    </a:p>
                  </a:txBody>
                  <a:tcPr marL="0" marR="0" marT="0" marB="0"/>
                </a:tc>
                <a:extLst>
                  <a:ext uri="{0D108BD9-81ED-4DB2-BD59-A6C34878D82A}">
                    <a16:rowId xmlns:a16="http://schemas.microsoft.com/office/drawing/2014/main" val="10012"/>
                  </a:ext>
                </a:extLst>
              </a:tr>
              <a:tr h="270510">
                <a:tc>
                  <a:txBody>
                    <a:bodyPr/>
                    <a:lstStyle/>
                    <a:p>
                      <a:pPr marL="31750">
                        <a:lnSpc>
                          <a:spcPts val="1825"/>
                        </a:lnSpc>
                      </a:pPr>
                      <a:r>
                        <a:rPr sz="1600" b="1" i="1" spc="-10" dirty="0">
                          <a:solidFill>
                            <a:srgbClr val="FF0000"/>
                          </a:solidFill>
                          <a:cs typeface="+mn-lt"/>
                        </a:rPr>
                        <a:t>ARPC1B</a:t>
                      </a:r>
                    </a:p>
                  </a:txBody>
                  <a:tcPr marL="0" marR="0" marT="0" marB="0"/>
                </a:tc>
                <a:tc>
                  <a:txBody>
                    <a:bodyPr/>
                    <a:lstStyle/>
                    <a:p>
                      <a:pPr marL="586740">
                        <a:lnSpc>
                          <a:spcPts val="1825"/>
                        </a:lnSpc>
                      </a:pPr>
                      <a:r>
                        <a:rPr sz="1600" b="1" i="1" spc="-10" dirty="0">
                          <a:cs typeface="+mn-lt"/>
                        </a:rPr>
                        <a:t>FOXP3</a:t>
                      </a:r>
                    </a:p>
                  </a:txBody>
                  <a:tcPr marL="0" marR="0" marT="0" marB="0"/>
                </a:tc>
                <a:tc>
                  <a:txBody>
                    <a:bodyPr/>
                    <a:lstStyle/>
                    <a:p>
                      <a:pPr marL="637540">
                        <a:lnSpc>
                          <a:spcPts val="1825"/>
                        </a:lnSpc>
                      </a:pPr>
                      <a:r>
                        <a:rPr sz="1600" b="1" i="1" spc="-20" dirty="0">
                          <a:cs typeface="+mn-lt"/>
                        </a:rPr>
                        <a:t>SBDS</a:t>
                      </a:r>
                    </a:p>
                  </a:txBody>
                  <a:tcPr marL="0" marR="0" marT="0" marB="0"/>
                </a:tc>
                <a:tc>
                  <a:txBody>
                    <a:bodyPr/>
                    <a:lstStyle/>
                    <a:p>
                      <a:pPr marL="634365">
                        <a:lnSpc>
                          <a:spcPts val="1825"/>
                        </a:lnSpc>
                      </a:pPr>
                      <a:r>
                        <a:rPr sz="1600" i="1" spc="-10" dirty="0">
                          <a:solidFill>
                            <a:srgbClr val="006FC0"/>
                          </a:solidFill>
                          <a:cs typeface="+mn-lt"/>
                        </a:rPr>
                        <a:t>NLRP12</a:t>
                      </a:r>
                    </a:p>
                  </a:txBody>
                  <a:tcPr marL="0" marR="0" marT="0" marB="0"/>
                </a:tc>
                <a:tc>
                  <a:txBody>
                    <a:bodyPr/>
                    <a:lstStyle/>
                    <a:p>
                      <a:pPr marL="589915">
                        <a:lnSpc>
                          <a:spcPts val="1825"/>
                        </a:lnSpc>
                      </a:pPr>
                      <a:r>
                        <a:rPr sz="1600" i="1" spc="-10" dirty="0">
                          <a:cs typeface="+mn-lt"/>
                        </a:rPr>
                        <a:t>MECOM</a:t>
                      </a:r>
                    </a:p>
                  </a:txBody>
                  <a:tcPr marL="0" marR="0" marT="0" marB="0"/>
                </a:tc>
                <a:extLst>
                  <a:ext uri="{0D108BD9-81ED-4DB2-BD59-A6C34878D82A}">
                    <a16:rowId xmlns:a16="http://schemas.microsoft.com/office/drawing/2014/main" val="10013"/>
                  </a:ext>
                </a:extLst>
              </a:tr>
              <a:tr h="269875">
                <a:tc>
                  <a:txBody>
                    <a:bodyPr/>
                    <a:lstStyle/>
                    <a:p>
                      <a:pPr marL="31750">
                        <a:lnSpc>
                          <a:spcPts val="1820"/>
                        </a:lnSpc>
                      </a:pPr>
                      <a:r>
                        <a:rPr sz="1600" b="1" i="1" spc="-25" dirty="0">
                          <a:cs typeface="+mn-lt"/>
                        </a:rPr>
                        <a:t>ATM</a:t>
                      </a:r>
                    </a:p>
                  </a:txBody>
                  <a:tcPr marL="0" marR="0" marT="0" marB="0"/>
                </a:tc>
                <a:tc>
                  <a:txBody>
                    <a:bodyPr/>
                    <a:lstStyle/>
                    <a:p>
                      <a:pPr marL="586740">
                        <a:lnSpc>
                          <a:spcPts val="1820"/>
                        </a:lnSpc>
                      </a:pPr>
                      <a:r>
                        <a:rPr sz="1600" b="1" i="1" spc="-20" dirty="0">
                          <a:solidFill>
                            <a:srgbClr val="006FC0"/>
                          </a:solidFill>
                          <a:cs typeface="+mn-lt"/>
                        </a:rPr>
                        <a:t>AIRE</a:t>
                      </a:r>
                    </a:p>
                  </a:txBody>
                  <a:tcPr marL="0" marR="0" marT="0" marB="0"/>
                </a:tc>
                <a:tc>
                  <a:txBody>
                    <a:bodyPr/>
                    <a:lstStyle/>
                    <a:p>
                      <a:pPr marL="637540">
                        <a:lnSpc>
                          <a:spcPts val="1820"/>
                        </a:lnSpc>
                      </a:pPr>
                      <a:r>
                        <a:rPr sz="1600" i="1" spc="-20" dirty="0">
                          <a:cs typeface="+mn-lt"/>
                        </a:rPr>
                        <a:t>CTSC</a:t>
                      </a:r>
                    </a:p>
                  </a:txBody>
                  <a:tcPr marL="0" marR="0" marT="0" marB="0"/>
                </a:tc>
                <a:tc>
                  <a:txBody>
                    <a:bodyPr/>
                    <a:lstStyle/>
                    <a:p>
                      <a:pPr marL="634365">
                        <a:lnSpc>
                          <a:spcPts val="1820"/>
                        </a:lnSpc>
                      </a:pPr>
                      <a:r>
                        <a:rPr sz="1600" i="1" spc="-10" dirty="0">
                          <a:cs typeface="+mn-lt"/>
                        </a:rPr>
                        <a:t>IL1RN</a:t>
                      </a:r>
                    </a:p>
                  </a:txBody>
                  <a:tcPr marL="0" marR="0" marT="0" marB="0"/>
                </a:tc>
                <a:tc>
                  <a:txBody>
                    <a:bodyPr/>
                    <a:lstStyle/>
                    <a:p>
                      <a:pPr>
                        <a:lnSpc>
                          <a:spcPct val="100000"/>
                        </a:lnSpc>
                      </a:pPr>
                      <a:endParaRPr sz="1400">
                        <a:cs typeface="+mn-lt"/>
                      </a:endParaRPr>
                    </a:p>
                  </a:txBody>
                  <a:tcPr marL="0" marR="0" marT="0" marB="0"/>
                </a:tc>
                <a:extLst>
                  <a:ext uri="{0D108BD9-81ED-4DB2-BD59-A6C34878D82A}">
                    <a16:rowId xmlns:a16="http://schemas.microsoft.com/office/drawing/2014/main" val="10014"/>
                  </a:ext>
                </a:extLst>
              </a:tr>
              <a:tr h="268605">
                <a:tc>
                  <a:txBody>
                    <a:bodyPr/>
                    <a:lstStyle/>
                    <a:p>
                      <a:pPr marL="31750">
                        <a:lnSpc>
                          <a:spcPts val="1820"/>
                        </a:lnSpc>
                      </a:pPr>
                      <a:r>
                        <a:rPr sz="1600" i="1" spc="-20" dirty="0">
                          <a:cs typeface="+mn-lt"/>
                        </a:rPr>
                        <a:t>NBS1</a:t>
                      </a:r>
                    </a:p>
                  </a:txBody>
                  <a:tcPr marL="0" marR="0" marT="0" marB="0"/>
                </a:tc>
                <a:tc>
                  <a:txBody>
                    <a:bodyPr/>
                    <a:lstStyle/>
                    <a:p>
                      <a:pPr marL="586740">
                        <a:lnSpc>
                          <a:spcPts val="1820"/>
                        </a:lnSpc>
                      </a:pPr>
                      <a:r>
                        <a:rPr sz="1600" i="1" spc="-10" dirty="0">
                          <a:cs typeface="+mn-lt"/>
                        </a:rPr>
                        <a:t>CTLA4</a:t>
                      </a:r>
                    </a:p>
                  </a:txBody>
                  <a:tcPr marL="0" marR="0" marT="0" marB="0"/>
                </a:tc>
                <a:tc>
                  <a:txBody>
                    <a:bodyPr/>
                    <a:lstStyle/>
                    <a:p>
                      <a:pPr marL="637540">
                        <a:lnSpc>
                          <a:spcPts val="1820"/>
                        </a:lnSpc>
                      </a:pPr>
                      <a:r>
                        <a:rPr sz="1600" i="1" spc="-10" dirty="0">
                          <a:cs typeface="+mn-lt"/>
                        </a:rPr>
                        <a:t>G6PT1</a:t>
                      </a:r>
                    </a:p>
                  </a:txBody>
                  <a:tcPr marL="0" marR="0" marT="0" marB="0"/>
                </a:tc>
                <a:tc>
                  <a:txBody>
                    <a:bodyPr/>
                    <a:lstStyle/>
                    <a:p>
                      <a:pPr marL="634365">
                        <a:lnSpc>
                          <a:spcPts val="1820"/>
                        </a:lnSpc>
                      </a:pPr>
                      <a:r>
                        <a:rPr sz="1600" b="1" i="1" spc="-20" dirty="0">
                          <a:cs typeface="+mn-lt"/>
                        </a:rPr>
                        <a:t>NOD2</a:t>
                      </a:r>
                    </a:p>
                  </a:txBody>
                  <a:tcPr marL="0" marR="0" marT="0" marB="0"/>
                </a:tc>
                <a:tc>
                  <a:txBody>
                    <a:bodyPr/>
                    <a:lstStyle/>
                    <a:p>
                      <a:pPr marL="589915">
                        <a:lnSpc>
                          <a:spcPts val="1820"/>
                        </a:lnSpc>
                      </a:pPr>
                      <a:r>
                        <a:rPr sz="1600" i="1" dirty="0">
                          <a:cs typeface="+mn-lt"/>
                        </a:rPr>
                        <a:t>(List</a:t>
                      </a:r>
                      <a:r>
                        <a:rPr sz="1600" i="1" spc="-35" dirty="0">
                          <a:cs typeface="+mn-lt"/>
                        </a:rPr>
                        <a:t> </a:t>
                      </a:r>
                      <a:r>
                        <a:rPr sz="1600" i="1" dirty="0">
                          <a:cs typeface="+mn-lt"/>
                        </a:rPr>
                        <a:t>not</a:t>
                      </a:r>
                      <a:r>
                        <a:rPr sz="1600" i="1" spc="-15" dirty="0">
                          <a:cs typeface="+mn-lt"/>
                        </a:rPr>
                        <a:t> </a:t>
                      </a:r>
                      <a:r>
                        <a:rPr sz="1600" i="1" spc="-10" dirty="0">
                          <a:cs typeface="+mn-lt"/>
                        </a:rPr>
                        <a:t>exhaustive)</a:t>
                      </a:r>
                      <a:endParaRPr sz="1600">
                        <a:cs typeface="+mn-lt"/>
                      </a:endParaRPr>
                    </a:p>
                  </a:txBody>
                  <a:tcPr marL="0" marR="0" marT="0" marB="0"/>
                </a:tc>
                <a:extLst>
                  <a:ext uri="{0D108BD9-81ED-4DB2-BD59-A6C34878D82A}">
                    <a16:rowId xmlns:a16="http://schemas.microsoft.com/office/drawing/2014/main" val="10015"/>
                  </a:ext>
                </a:extLst>
              </a:tr>
              <a:tr h="270510">
                <a:tc>
                  <a:txBody>
                    <a:bodyPr/>
                    <a:lstStyle/>
                    <a:p>
                      <a:pPr marL="31750">
                        <a:lnSpc>
                          <a:spcPts val="1820"/>
                        </a:lnSpc>
                      </a:pPr>
                      <a:r>
                        <a:rPr sz="1600" i="1" spc="-25" dirty="0">
                          <a:cs typeface="+mn-lt"/>
                        </a:rPr>
                        <a:t>BLM</a:t>
                      </a:r>
                    </a:p>
                  </a:txBody>
                  <a:tcPr marL="0" marR="0" marT="0" marB="0"/>
                </a:tc>
                <a:tc>
                  <a:txBody>
                    <a:bodyPr/>
                    <a:lstStyle/>
                    <a:p>
                      <a:pPr marL="586740">
                        <a:lnSpc>
                          <a:spcPts val="1820"/>
                        </a:lnSpc>
                      </a:pPr>
                      <a:r>
                        <a:rPr sz="1600" i="1" spc="-20" dirty="0">
                          <a:cs typeface="+mn-lt"/>
                        </a:rPr>
                        <a:t>PEPD</a:t>
                      </a:r>
                    </a:p>
                  </a:txBody>
                  <a:tcPr marL="0" marR="0" marT="0" marB="0"/>
                </a:tc>
                <a:tc>
                  <a:txBody>
                    <a:bodyPr/>
                    <a:lstStyle/>
                    <a:p>
                      <a:pPr marL="637540">
                        <a:lnSpc>
                          <a:spcPts val="1820"/>
                        </a:lnSpc>
                      </a:pPr>
                      <a:r>
                        <a:rPr sz="1600" i="1" spc="-20" dirty="0">
                          <a:cs typeface="+mn-lt"/>
                        </a:rPr>
                        <a:t>FPR1</a:t>
                      </a:r>
                    </a:p>
                  </a:txBody>
                  <a:tcPr marL="0" marR="0" marT="0" marB="0"/>
                </a:tc>
                <a:tc>
                  <a:txBody>
                    <a:bodyPr/>
                    <a:lstStyle/>
                    <a:p>
                      <a:pPr marL="634365">
                        <a:lnSpc>
                          <a:spcPts val="1820"/>
                        </a:lnSpc>
                      </a:pPr>
                      <a:r>
                        <a:rPr sz="1600" i="1" spc="-10" dirty="0">
                          <a:cs typeface="+mn-lt"/>
                        </a:rPr>
                        <a:t>PSMB8</a:t>
                      </a:r>
                    </a:p>
                  </a:txBody>
                  <a:tcPr marL="0" marR="0" marT="0" marB="0"/>
                </a:tc>
                <a:tc>
                  <a:txBody>
                    <a:bodyPr/>
                    <a:lstStyle/>
                    <a:p>
                      <a:pPr>
                        <a:lnSpc>
                          <a:spcPct val="100000"/>
                        </a:lnSpc>
                      </a:pPr>
                      <a:endParaRPr sz="1400">
                        <a:cs typeface="+mn-lt"/>
                      </a:endParaRPr>
                    </a:p>
                  </a:txBody>
                  <a:tcPr marL="0" marR="0" marT="0" marB="0"/>
                </a:tc>
                <a:extLst>
                  <a:ext uri="{0D108BD9-81ED-4DB2-BD59-A6C34878D82A}">
                    <a16:rowId xmlns:a16="http://schemas.microsoft.com/office/drawing/2014/main" val="10016"/>
                  </a:ext>
                </a:extLst>
              </a:tr>
              <a:tr h="262890">
                <a:tc>
                  <a:txBody>
                    <a:bodyPr/>
                    <a:lstStyle/>
                    <a:p>
                      <a:pPr marL="31750">
                        <a:lnSpc>
                          <a:spcPts val="1770"/>
                        </a:lnSpc>
                      </a:pPr>
                      <a:r>
                        <a:rPr sz="1600" b="1" i="1" spc="-10" dirty="0">
                          <a:cs typeface="+mn-lt"/>
                        </a:rPr>
                        <a:t>DNMT3B</a:t>
                      </a:r>
                    </a:p>
                  </a:txBody>
                  <a:tcPr marL="0" marR="0" marT="0" marB="0"/>
                </a:tc>
                <a:tc>
                  <a:txBody>
                    <a:bodyPr/>
                    <a:lstStyle/>
                    <a:p>
                      <a:pPr marL="586740">
                        <a:lnSpc>
                          <a:spcPts val="1770"/>
                        </a:lnSpc>
                      </a:pPr>
                      <a:r>
                        <a:rPr sz="1600" i="1" spc="-10" dirty="0">
                          <a:cs typeface="+mn-lt"/>
                        </a:rPr>
                        <a:t>TNFRSF6</a:t>
                      </a:r>
                    </a:p>
                  </a:txBody>
                  <a:tcPr marL="0" marR="0" marT="0" marB="0"/>
                </a:tc>
                <a:tc>
                  <a:txBody>
                    <a:bodyPr/>
                    <a:lstStyle/>
                    <a:p>
                      <a:pPr marL="637540">
                        <a:lnSpc>
                          <a:spcPts val="1770"/>
                        </a:lnSpc>
                      </a:pPr>
                      <a:r>
                        <a:rPr sz="1600" b="1" i="1" spc="-10" dirty="0">
                          <a:solidFill>
                            <a:srgbClr val="006FC0"/>
                          </a:solidFill>
                          <a:cs typeface="+mn-lt"/>
                        </a:rPr>
                        <a:t>IL12RB1</a:t>
                      </a:r>
                    </a:p>
                  </a:txBody>
                  <a:tcPr marL="0" marR="0" marT="0" marB="0"/>
                </a:tc>
                <a:tc>
                  <a:txBody>
                    <a:bodyPr/>
                    <a:lstStyle/>
                    <a:p>
                      <a:pPr marL="634365">
                        <a:lnSpc>
                          <a:spcPts val="1770"/>
                        </a:lnSpc>
                      </a:pPr>
                      <a:r>
                        <a:rPr sz="1600" i="1" spc="-10" dirty="0">
                          <a:cs typeface="+mn-lt"/>
                        </a:rPr>
                        <a:t>TNFAIP3</a:t>
                      </a:r>
                    </a:p>
                  </a:txBody>
                  <a:tcPr marL="0" marR="0" marT="0" marB="0"/>
                </a:tc>
                <a:tc>
                  <a:txBody>
                    <a:bodyPr/>
                    <a:lstStyle/>
                    <a:p>
                      <a:pPr>
                        <a:lnSpc>
                          <a:spcPct val="100000"/>
                        </a:lnSpc>
                      </a:pPr>
                      <a:endParaRPr sz="1400" dirty="0">
                        <a:cs typeface="+mn-lt"/>
                      </a:endParaRPr>
                    </a:p>
                  </a:txBody>
                  <a:tcPr marL="0" marR="0" marT="0" marB="0"/>
                </a:tc>
                <a:extLst>
                  <a:ext uri="{0D108BD9-81ED-4DB2-BD59-A6C34878D82A}">
                    <a16:rowId xmlns:a16="http://schemas.microsoft.com/office/drawing/2014/main" val="10017"/>
                  </a:ext>
                </a:extLst>
              </a:tr>
            </a:tbl>
          </a:graphicData>
        </a:graphic>
      </p:graphicFrame>
      <p:pic>
        <p:nvPicPr>
          <p:cNvPr id="3074" name="Picture 2" descr="Geography of Nepal - Wikipedi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94950" y="317500"/>
            <a:ext cx="1372870" cy="8356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24180" y="378756"/>
            <a:ext cx="11066779" cy="796901"/>
          </a:xfrm>
          <a:solidFill>
            <a:srgbClr val="92D050"/>
          </a:solidFill>
        </p:spPr>
        <p:txBody>
          <a:bodyPr>
            <a:normAutofit/>
          </a:bodyPr>
          <a:lstStyle/>
          <a:p>
            <a:r>
              <a:rPr lang="en-US" sz="4000" b="0" dirty="0">
                <a:solidFill>
                  <a:schemeClr val="bg1"/>
                </a:solidFill>
                <a:latin typeface="Arial" panose="020B0604020202020204" pitchFamily="34" charset="0"/>
                <a:cs typeface="Arial" panose="020B0604020202020204" pitchFamily="34" charset="0"/>
              </a:rPr>
              <a:t>Monogenic PSAIDs: Few Cases</a:t>
            </a:r>
          </a:p>
        </p:txBody>
      </p:sp>
      <p:graphicFrame>
        <p:nvGraphicFramePr>
          <p:cNvPr id="3" name="Table 82"/>
          <p:cNvGraphicFramePr>
            <a:graphicFrameLocks noGrp="1"/>
          </p:cNvGraphicFramePr>
          <p:nvPr/>
        </p:nvGraphicFramePr>
        <p:xfrm>
          <a:off x="359995" y="1366089"/>
          <a:ext cx="5963688" cy="5414662"/>
        </p:xfrm>
        <a:graphic>
          <a:graphicData uri="http://schemas.openxmlformats.org/drawingml/2006/table">
            <a:tbl>
              <a:tblPr firstRow="1" bandRow="1">
                <a:tableStyleId>{5C22544A-7EE6-4342-B048-85BDC9FD1C3A}</a:tableStyleId>
              </a:tblPr>
              <a:tblGrid>
                <a:gridCol w="4110313">
                  <a:extLst>
                    <a:ext uri="{9D8B030D-6E8A-4147-A177-3AD203B41FA5}">
                      <a16:colId xmlns:a16="http://schemas.microsoft.com/office/drawing/2014/main" val="20000"/>
                    </a:ext>
                  </a:extLst>
                </a:gridCol>
                <a:gridCol w="579180">
                  <a:extLst>
                    <a:ext uri="{9D8B030D-6E8A-4147-A177-3AD203B41FA5}">
                      <a16:colId xmlns:a16="http://schemas.microsoft.com/office/drawing/2014/main" val="20001"/>
                    </a:ext>
                  </a:extLst>
                </a:gridCol>
                <a:gridCol w="1274195">
                  <a:extLst>
                    <a:ext uri="{9D8B030D-6E8A-4147-A177-3AD203B41FA5}">
                      <a16:colId xmlns:a16="http://schemas.microsoft.com/office/drawing/2014/main" val="20002"/>
                    </a:ext>
                  </a:extLst>
                </a:gridCol>
              </a:tblGrid>
              <a:tr h="478908">
                <a:tc>
                  <a:txBody>
                    <a:bodyPr/>
                    <a:lstStyle/>
                    <a:p>
                      <a:pPr marL="107950" lvl="1" algn="l">
                        <a:lnSpc>
                          <a:spcPct val="150000"/>
                        </a:lnSpc>
                        <a:spcAft>
                          <a:spcPts val="800"/>
                        </a:spcAft>
                      </a:pPr>
                      <a:r>
                        <a:rPr lang="en-GB" sz="1800" b="1" dirty="0">
                          <a:solidFill>
                            <a:srgbClr val="002060"/>
                          </a:solidFill>
                          <a:effectLst/>
                          <a:latin typeface="+mn-lt"/>
                        </a:rPr>
                        <a:t>Diagnosis</a:t>
                      </a:r>
                      <a:endParaRPr lang="en-IN" sz="1800" b="1"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GB" sz="1800" b="1" dirty="0">
                          <a:solidFill>
                            <a:srgbClr val="002060"/>
                          </a:solidFill>
                          <a:effectLst/>
                          <a:latin typeface="+mn-lt"/>
                          <a:ea typeface="Calibri" panose="020F0502020204030204" pitchFamily="34" charset="0"/>
                          <a:cs typeface="Mangal" panose="02040503050203030202" pitchFamily="18" charset="0"/>
                        </a:rPr>
                        <a:t>N</a:t>
                      </a:r>
                      <a:endParaRPr lang="en-IN" sz="1800" b="1"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GB" sz="1800" b="1" dirty="0">
                          <a:solidFill>
                            <a:srgbClr val="002060"/>
                          </a:solidFill>
                          <a:effectLst/>
                          <a:latin typeface="+mn-lt"/>
                        </a:rPr>
                        <a:t>Gene</a:t>
                      </a:r>
                      <a:endParaRPr lang="en-IN" sz="1800" b="1"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FFFFCC"/>
                    </a:solidFill>
                  </a:tcPr>
                </a:tc>
                <a:extLst>
                  <a:ext uri="{0D108BD9-81ED-4DB2-BD59-A6C34878D82A}">
                    <a16:rowId xmlns:a16="http://schemas.microsoft.com/office/drawing/2014/main" val="10000"/>
                  </a:ext>
                </a:extLst>
              </a:tr>
              <a:tr h="478908">
                <a:tc>
                  <a:txBody>
                    <a:bodyPr/>
                    <a:lstStyle/>
                    <a:p>
                      <a:pPr marL="107950" lvl="1" algn="l">
                        <a:lnSpc>
                          <a:spcPct val="150000"/>
                        </a:lnSpc>
                        <a:spcAft>
                          <a:spcPts val="800"/>
                        </a:spcAft>
                      </a:pPr>
                      <a:r>
                        <a:rPr lang="en-GB" sz="1800" b="0" dirty="0">
                          <a:solidFill>
                            <a:srgbClr val="002060"/>
                          </a:solidFill>
                          <a:effectLst/>
                          <a:latin typeface="+mn-lt"/>
                        </a:rPr>
                        <a:t>Familial cold autoinflammatory syndrome</a:t>
                      </a:r>
                      <a:endParaRPr lang="en-IN" sz="1800" b="0"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ap="flat" cmpd="sng" algn="ctr">
                      <a:no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GB" sz="1800" b="0" dirty="0">
                          <a:solidFill>
                            <a:srgbClr val="002060"/>
                          </a:solidFill>
                          <a:effectLst/>
                          <a:latin typeface="+mn-lt"/>
                          <a:ea typeface="Calibri" panose="020F0502020204030204" pitchFamily="34" charset="0"/>
                          <a:cs typeface="Mangal" panose="02040503050203030202" pitchFamily="18" charset="0"/>
                        </a:rPr>
                        <a:t>4</a:t>
                      </a:r>
                      <a:endParaRPr lang="en-IN" sz="1800" b="0"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GB" sz="1800" b="0" i="1" dirty="0">
                          <a:solidFill>
                            <a:srgbClr val="002060"/>
                          </a:solidFill>
                          <a:effectLst/>
                          <a:latin typeface="+mn-lt"/>
                        </a:rPr>
                        <a:t>NLRP3</a:t>
                      </a:r>
                      <a:endParaRPr lang="en-IN" sz="1800" b="0" i="1"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FFFFCC"/>
                    </a:solidFill>
                  </a:tcPr>
                </a:tc>
                <a:extLst>
                  <a:ext uri="{0D108BD9-81ED-4DB2-BD59-A6C34878D82A}">
                    <a16:rowId xmlns:a16="http://schemas.microsoft.com/office/drawing/2014/main" val="10001"/>
                  </a:ext>
                </a:extLst>
              </a:tr>
              <a:tr h="906205">
                <a:tc>
                  <a:txBody>
                    <a:bodyPr/>
                    <a:lstStyle/>
                    <a:p>
                      <a:pPr marL="107950" lvl="1" algn="l">
                        <a:lnSpc>
                          <a:spcPct val="150000"/>
                        </a:lnSpc>
                        <a:spcAft>
                          <a:spcPts val="800"/>
                        </a:spcAft>
                      </a:pPr>
                      <a:r>
                        <a:rPr lang="en-IN" sz="1800" b="0" dirty="0">
                          <a:solidFill>
                            <a:srgbClr val="002060"/>
                          </a:solidFill>
                          <a:effectLst/>
                          <a:latin typeface="+mn-lt"/>
                        </a:rPr>
                        <a:t>Neonatal-onset multisystem autoinflammatory disease</a:t>
                      </a:r>
                      <a:endParaRPr lang="en-IN" sz="1800" b="0"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GB" sz="1800" b="0" dirty="0">
                          <a:solidFill>
                            <a:srgbClr val="002060"/>
                          </a:solidFill>
                          <a:effectLst/>
                          <a:latin typeface="+mn-lt"/>
                        </a:rPr>
                        <a:t>1</a:t>
                      </a:r>
                      <a:endParaRPr lang="en-IN" sz="1800" b="0"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GB" sz="1800" b="0" i="1" dirty="0">
                          <a:solidFill>
                            <a:srgbClr val="002060"/>
                          </a:solidFill>
                          <a:effectLst/>
                          <a:latin typeface="+mn-lt"/>
                        </a:rPr>
                        <a:t>NLRP3</a:t>
                      </a:r>
                      <a:endParaRPr lang="en-IN" sz="1800" b="0" i="1"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FCC"/>
                    </a:solidFill>
                  </a:tcPr>
                </a:tc>
                <a:extLst>
                  <a:ext uri="{0D108BD9-81ED-4DB2-BD59-A6C34878D82A}">
                    <a16:rowId xmlns:a16="http://schemas.microsoft.com/office/drawing/2014/main" val="10002"/>
                  </a:ext>
                </a:extLst>
              </a:tr>
              <a:tr h="906205">
                <a:tc>
                  <a:txBody>
                    <a:bodyPr/>
                    <a:lstStyle/>
                    <a:p>
                      <a:pPr marL="107950" lvl="1" algn="l">
                        <a:lnSpc>
                          <a:spcPct val="150000"/>
                        </a:lnSpc>
                        <a:spcAft>
                          <a:spcPts val="800"/>
                        </a:spcAft>
                      </a:pPr>
                      <a:r>
                        <a:rPr lang="en-GB" sz="1800" b="0" dirty="0">
                          <a:solidFill>
                            <a:srgbClr val="002060"/>
                          </a:solidFill>
                          <a:effectLst/>
                          <a:latin typeface="+mn-lt"/>
                        </a:rPr>
                        <a:t>Hyperimmunoglobinemia D with periodic fever syndrome</a:t>
                      </a:r>
                      <a:endParaRPr lang="en-IN" sz="1800" b="0"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GB" sz="1800" b="0" dirty="0">
                          <a:solidFill>
                            <a:srgbClr val="002060"/>
                          </a:solidFill>
                          <a:effectLst/>
                          <a:latin typeface="+mn-lt"/>
                          <a:ea typeface="Calibri" panose="020F0502020204030204" pitchFamily="34" charset="0"/>
                          <a:cs typeface="Mangal" panose="02040503050203030202" pitchFamily="18" charset="0"/>
                        </a:rPr>
                        <a:t>2</a:t>
                      </a:r>
                      <a:endParaRPr lang="en-IN" sz="1800" b="0"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GB" sz="1800" b="0" i="1" dirty="0">
                          <a:solidFill>
                            <a:srgbClr val="002060"/>
                          </a:solidFill>
                          <a:effectLst/>
                          <a:latin typeface="+mn-lt"/>
                        </a:rPr>
                        <a:t>MVK</a:t>
                      </a:r>
                      <a:endParaRPr lang="en-IN" sz="1800" b="0" i="1"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FCC"/>
                    </a:solidFill>
                  </a:tcPr>
                </a:tc>
                <a:extLst>
                  <a:ext uri="{0D108BD9-81ED-4DB2-BD59-A6C34878D82A}">
                    <a16:rowId xmlns:a16="http://schemas.microsoft.com/office/drawing/2014/main" val="10003"/>
                  </a:ext>
                </a:extLst>
              </a:tr>
              <a:tr h="906205">
                <a:tc>
                  <a:txBody>
                    <a:bodyPr/>
                    <a:lstStyle/>
                    <a:p>
                      <a:pPr marL="107950" lvl="1" algn="l">
                        <a:lnSpc>
                          <a:spcPct val="150000"/>
                        </a:lnSpc>
                        <a:spcAft>
                          <a:spcPts val="800"/>
                        </a:spcAft>
                      </a:pPr>
                      <a:r>
                        <a:rPr lang="en-IN" sz="1800" b="0" dirty="0">
                          <a:solidFill>
                            <a:srgbClr val="002060"/>
                          </a:solidFill>
                          <a:effectLst/>
                          <a:latin typeface="+mn-lt"/>
                        </a:rPr>
                        <a:t>Tumour Necrosis Factor Receptor Associated Periodic Syndrome (TRAPS)</a:t>
                      </a:r>
                      <a:endParaRPr lang="en-IN" sz="1800" b="0"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GB" sz="1800" b="0" dirty="0">
                          <a:solidFill>
                            <a:srgbClr val="002060"/>
                          </a:solidFill>
                          <a:effectLst/>
                          <a:latin typeface="+mn-lt"/>
                        </a:rPr>
                        <a:t>1</a:t>
                      </a:r>
                      <a:endParaRPr lang="en-IN" sz="1800" b="0"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GB" sz="1800" b="0" i="1" dirty="0">
                          <a:solidFill>
                            <a:srgbClr val="002060"/>
                          </a:solidFill>
                          <a:effectLst/>
                          <a:latin typeface="+mn-lt"/>
                        </a:rPr>
                        <a:t>TNFRSF1A</a:t>
                      </a:r>
                      <a:endParaRPr lang="en-IN" sz="1800" b="0" i="1"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FCC"/>
                    </a:solidFill>
                  </a:tcPr>
                </a:tc>
                <a:extLst>
                  <a:ext uri="{0D108BD9-81ED-4DB2-BD59-A6C34878D82A}">
                    <a16:rowId xmlns:a16="http://schemas.microsoft.com/office/drawing/2014/main" val="10004"/>
                  </a:ext>
                </a:extLst>
              </a:tr>
              <a:tr h="478908">
                <a:tc>
                  <a:txBody>
                    <a:bodyPr/>
                    <a:lstStyle/>
                    <a:p>
                      <a:pPr marL="107950" lvl="1" algn="l">
                        <a:lnSpc>
                          <a:spcPct val="150000"/>
                        </a:lnSpc>
                        <a:spcAft>
                          <a:spcPts val="800"/>
                        </a:spcAft>
                      </a:pPr>
                      <a:r>
                        <a:rPr lang="en-IN" sz="1800" b="0" dirty="0">
                          <a:solidFill>
                            <a:srgbClr val="002060"/>
                          </a:solidFill>
                          <a:effectLst/>
                          <a:latin typeface="+mn-lt"/>
                          <a:ea typeface="Calibri" panose="020F0502020204030204" pitchFamily="34" charset="0"/>
                          <a:cs typeface="Mangal" panose="02040503050203030202" pitchFamily="18" charset="0"/>
                        </a:rPr>
                        <a:t>Schnitzler syndrome</a:t>
                      </a:r>
                    </a:p>
                  </a:txBody>
                  <a:tcPr marL="32002" marR="32002" marT="0" marB="0">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IN" sz="1800" b="0" dirty="0">
                          <a:solidFill>
                            <a:srgbClr val="002060"/>
                          </a:solidFill>
                          <a:effectLst/>
                          <a:latin typeface="+mn-lt"/>
                          <a:ea typeface="Calibri" panose="020F0502020204030204" pitchFamily="34" charset="0"/>
                          <a:cs typeface="Mangal" panose="02040503050203030202" pitchFamily="18" charset="0"/>
                        </a:rPr>
                        <a:t>1</a:t>
                      </a:r>
                    </a:p>
                  </a:txBody>
                  <a:tcPr marL="32002" marR="32002"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IN" sz="1800" b="0" i="1" dirty="0">
                          <a:solidFill>
                            <a:srgbClr val="002060"/>
                          </a:solidFill>
                          <a:effectLst/>
                          <a:latin typeface="+mn-lt"/>
                          <a:ea typeface="Calibri" panose="020F0502020204030204" pitchFamily="34" charset="0"/>
                          <a:cs typeface="Mangal" panose="02040503050203030202" pitchFamily="18" charset="0"/>
                        </a:rPr>
                        <a:t>NLRP3</a:t>
                      </a:r>
                    </a:p>
                  </a:txBody>
                  <a:tcPr marL="32002" marR="32002" marT="0" marB="0">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FCC"/>
                    </a:solidFill>
                  </a:tcPr>
                </a:tc>
                <a:extLst>
                  <a:ext uri="{0D108BD9-81ED-4DB2-BD59-A6C34878D82A}">
                    <a16:rowId xmlns:a16="http://schemas.microsoft.com/office/drawing/2014/main" val="10005"/>
                  </a:ext>
                </a:extLst>
              </a:tr>
              <a:tr h="478908">
                <a:tc>
                  <a:txBody>
                    <a:bodyPr/>
                    <a:lstStyle/>
                    <a:p>
                      <a:pPr marL="107950" lvl="1" algn="l">
                        <a:lnSpc>
                          <a:spcPct val="150000"/>
                        </a:lnSpc>
                        <a:spcAft>
                          <a:spcPts val="800"/>
                        </a:spcAft>
                      </a:pPr>
                      <a:r>
                        <a:rPr lang="en-IN" sz="1800" b="0" dirty="0">
                          <a:solidFill>
                            <a:srgbClr val="002060"/>
                          </a:solidFill>
                          <a:effectLst/>
                          <a:latin typeface="+mn-lt"/>
                          <a:ea typeface="Calibri" panose="020F0502020204030204" pitchFamily="34" charset="0"/>
                          <a:cs typeface="Mangal" panose="02040503050203030202" pitchFamily="18" charset="0"/>
                        </a:rPr>
                        <a:t>Deficiency of Interleukin-1</a:t>
                      </a:r>
                      <a:r>
                        <a:rPr lang="el-GR" sz="1800" b="0" dirty="0">
                          <a:solidFill>
                            <a:srgbClr val="002060"/>
                          </a:solidFill>
                          <a:effectLst/>
                          <a:latin typeface="+mn-lt"/>
                          <a:ea typeface="Calibri" panose="020F0502020204030204" pitchFamily="34" charset="0"/>
                          <a:cs typeface="Mangal" panose="02040503050203030202" pitchFamily="18" charset="0"/>
                        </a:rPr>
                        <a:t>β</a:t>
                      </a:r>
                      <a:r>
                        <a:rPr lang="en-US" sz="1800" b="0" dirty="0">
                          <a:solidFill>
                            <a:srgbClr val="002060"/>
                          </a:solidFill>
                          <a:effectLst/>
                          <a:latin typeface="+mn-lt"/>
                          <a:ea typeface="Calibri" panose="020F0502020204030204" pitchFamily="34" charset="0"/>
                          <a:cs typeface="Mangal" panose="02040503050203030202" pitchFamily="18" charset="0"/>
                        </a:rPr>
                        <a:t> receptor antagonist</a:t>
                      </a:r>
                      <a:endParaRPr lang="en-IN" sz="1800" b="0"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IN" sz="1800" b="0" dirty="0">
                          <a:solidFill>
                            <a:srgbClr val="002060"/>
                          </a:solidFill>
                          <a:effectLst/>
                          <a:latin typeface="+mn-lt"/>
                          <a:ea typeface="Calibri" panose="020F0502020204030204" pitchFamily="34" charset="0"/>
                          <a:cs typeface="Mangal" panose="02040503050203030202" pitchFamily="18" charset="0"/>
                        </a:rPr>
                        <a:t>1</a:t>
                      </a:r>
                    </a:p>
                  </a:txBody>
                  <a:tcPr marL="32002" marR="32002"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IN" sz="1800" b="0" i="1" dirty="0">
                          <a:solidFill>
                            <a:srgbClr val="002060"/>
                          </a:solidFill>
                          <a:effectLst/>
                          <a:latin typeface="+mn-lt"/>
                          <a:ea typeface="Calibri" panose="020F0502020204030204" pitchFamily="34" charset="0"/>
                          <a:cs typeface="Mangal" panose="02040503050203030202" pitchFamily="18" charset="0"/>
                        </a:rPr>
                        <a:t>IL1RN</a:t>
                      </a:r>
                    </a:p>
                  </a:txBody>
                  <a:tcPr marL="32002" marR="32002" marT="0" marB="0">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FCC"/>
                    </a:solidFill>
                  </a:tcPr>
                </a:tc>
                <a:extLst>
                  <a:ext uri="{0D108BD9-81ED-4DB2-BD59-A6C34878D82A}">
                    <a16:rowId xmlns:a16="http://schemas.microsoft.com/office/drawing/2014/main" val="10006"/>
                  </a:ext>
                </a:extLst>
              </a:tr>
              <a:tr h="478908">
                <a:tc>
                  <a:txBody>
                    <a:bodyPr/>
                    <a:lstStyle/>
                    <a:p>
                      <a:pPr marL="107950" lvl="1" algn="l">
                        <a:lnSpc>
                          <a:spcPct val="150000"/>
                        </a:lnSpc>
                        <a:spcAft>
                          <a:spcPts val="800"/>
                        </a:spcAft>
                      </a:pPr>
                      <a:r>
                        <a:rPr lang="en-IN" sz="1800" b="0" dirty="0">
                          <a:solidFill>
                            <a:srgbClr val="002060"/>
                          </a:solidFill>
                          <a:effectLst/>
                          <a:latin typeface="+mn-lt"/>
                          <a:ea typeface="Calibri" panose="020F0502020204030204" pitchFamily="34" charset="0"/>
                          <a:cs typeface="Mangal" panose="02040503050203030202" pitchFamily="18" charset="0"/>
                        </a:rPr>
                        <a:t>Familial psoriasis (CAMPS)</a:t>
                      </a:r>
                    </a:p>
                  </a:txBody>
                  <a:tcPr marL="32002" marR="32002" marT="0" marB="0">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IN" sz="1800" b="0" dirty="0">
                          <a:solidFill>
                            <a:srgbClr val="002060"/>
                          </a:solidFill>
                          <a:effectLst/>
                          <a:latin typeface="+mn-lt"/>
                          <a:ea typeface="Calibri" panose="020F0502020204030204" pitchFamily="34" charset="0"/>
                          <a:cs typeface="Mangal" panose="02040503050203030202" pitchFamily="18" charset="0"/>
                        </a:rPr>
                        <a:t>1</a:t>
                      </a:r>
                    </a:p>
                  </a:txBody>
                  <a:tcPr marL="32002" marR="32002"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IN" sz="1800" b="0" i="1" dirty="0">
                          <a:solidFill>
                            <a:srgbClr val="002060"/>
                          </a:solidFill>
                          <a:effectLst/>
                          <a:latin typeface="+mn-lt"/>
                          <a:ea typeface="Calibri" panose="020F0502020204030204" pitchFamily="34" charset="0"/>
                          <a:cs typeface="Mangal" panose="02040503050203030202" pitchFamily="18" charset="0"/>
                        </a:rPr>
                        <a:t>CARD14</a:t>
                      </a:r>
                    </a:p>
                  </a:txBody>
                  <a:tcPr marL="32002" marR="32002" marT="0" marB="0">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FCC"/>
                    </a:solidFill>
                  </a:tcPr>
                </a:tc>
                <a:extLst>
                  <a:ext uri="{0D108BD9-81ED-4DB2-BD59-A6C34878D82A}">
                    <a16:rowId xmlns:a16="http://schemas.microsoft.com/office/drawing/2014/main" val="10007"/>
                  </a:ext>
                </a:extLst>
              </a:tr>
            </a:tbl>
          </a:graphicData>
        </a:graphic>
      </p:graphicFrame>
      <p:pic>
        <p:nvPicPr>
          <p:cNvPr id="3074" name="Picture 2" descr="Geography of Nepal - Wikipedi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94950" y="378460"/>
            <a:ext cx="1372870" cy="7747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82">
            <a:extLst>
              <a:ext uri="{FF2B5EF4-FFF2-40B4-BE49-F238E27FC236}">
                <a16:creationId xmlns:a16="http://schemas.microsoft.com/office/drawing/2014/main" id="{9570D73B-915F-46D1-FB7D-02F3BDBFCF12}"/>
              </a:ext>
            </a:extLst>
          </p:cNvPr>
          <p:cNvGraphicFramePr>
            <a:graphicFrameLocks noGrp="1"/>
          </p:cNvGraphicFramePr>
          <p:nvPr/>
        </p:nvGraphicFramePr>
        <p:xfrm>
          <a:off x="6466901" y="1366089"/>
          <a:ext cx="5365105" cy="5414659"/>
        </p:xfrm>
        <a:graphic>
          <a:graphicData uri="http://schemas.openxmlformats.org/drawingml/2006/table">
            <a:tbl>
              <a:tblPr firstRow="1" bandRow="1">
                <a:tableStyleId>{5C22544A-7EE6-4342-B048-85BDC9FD1C3A}</a:tableStyleId>
              </a:tblPr>
              <a:tblGrid>
                <a:gridCol w="3734718">
                  <a:extLst>
                    <a:ext uri="{9D8B030D-6E8A-4147-A177-3AD203B41FA5}">
                      <a16:colId xmlns:a16="http://schemas.microsoft.com/office/drawing/2014/main" val="20000"/>
                    </a:ext>
                  </a:extLst>
                </a:gridCol>
                <a:gridCol w="473726">
                  <a:extLst>
                    <a:ext uri="{9D8B030D-6E8A-4147-A177-3AD203B41FA5}">
                      <a16:colId xmlns:a16="http://schemas.microsoft.com/office/drawing/2014/main" val="20001"/>
                    </a:ext>
                  </a:extLst>
                </a:gridCol>
                <a:gridCol w="1156661">
                  <a:extLst>
                    <a:ext uri="{9D8B030D-6E8A-4147-A177-3AD203B41FA5}">
                      <a16:colId xmlns:a16="http://schemas.microsoft.com/office/drawing/2014/main" val="20002"/>
                    </a:ext>
                  </a:extLst>
                </a:gridCol>
              </a:tblGrid>
              <a:tr h="398823">
                <a:tc>
                  <a:txBody>
                    <a:bodyPr/>
                    <a:lstStyle/>
                    <a:p>
                      <a:pPr marL="107950" lvl="1" algn="l">
                        <a:lnSpc>
                          <a:spcPct val="150000"/>
                        </a:lnSpc>
                        <a:spcAft>
                          <a:spcPts val="800"/>
                        </a:spcAft>
                      </a:pPr>
                      <a:r>
                        <a:rPr lang="en-GB" sz="1800" b="1" dirty="0">
                          <a:solidFill>
                            <a:srgbClr val="002060"/>
                          </a:solidFill>
                          <a:effectLst/>
                          <a:latin typeface="+mn-lt"/>
                        </a:rPr>
                        <a:t>Diagnosis</a:t>
                      </a:r>
                      <a:endParaRPr lang="en-IN" sz="1800" b="1"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GB" sz="1800" b="1" dirty="0">
                          <a:solidFill>
                            <a:srgbClr val="002060"/>
                          </a:solidFill>
                          <a:effectLst/>
                          <a:latin typeface="+mn-lt"/>
                          <a:ea typeface="Calibri" panose="020F0502020204030204" pitchFamily="34" charset="0"/>
                          <a:cs typeface="Mangal" panose="02040503050203030202" pitchFamily="18" charset="0"/>
                        </a:rPr>
                        <a:t>N</a:t>
                      </a:r>
                      <a:endParaRPr lang="en-IN" sz="1800" b="1"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GB" sz="1800" b="1" dirty="0">
                          <a:solidFill>
                            <a:srgbClr val="002060"/>
                          </a:solidFill>
                          <a:effectLst/>
                          <a:latin typeface="+mn-lt"/>
                        </a:rPr>
                        <a:t>Gene</a:t>
                      </a:r>
                      <a:endParaRPr lang="en-IN" sz="1800" b="1"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FFFFCC"/>
                    </a:solidFill>
                  </a:tcPr>
                </a:tc>
                <a:extLst>
                  <a:ext uri="{0D108BD9-81ED-4DB2-BD59-A6C34878D82A}">
                    <a16:rowId xmlns:a16="http://schemas.microsoft.com/office/drawing/2014/main" val="10000"/>
                  </a:ext>
                </a:extLst>
              </a:tr>
              <a:tr h="398823">
                <a:tc>
                  <a:txBody>
                    <a:bodyPr/>
                    <a:lstStyle/>
                    <a:p>
                      <a:pPr marL="107950" lvl="1" algn="l">
                        <a:lnSpc>
                          <a:spcPct val="150000"/>
                        </a:lnSpc>
                        <a:spcAft>
                          <a:spcPts val="800"/>
                        </a:spcAft>
                      </a:pPr>
                      <a:r>
                        <a:rPr lang="en-IN" sz="1800" b="0" dirty="0">
                          <a:solidFill>
                            <a:srgbClr val="002060"/>
                          </a:solidFill>
                          <a:effectLst/>
                          <a:latin typeface="+mn-lt"/>
                          <a:ea typeface="Calibri" panose="020F0502020204030204" pitchFamily="34" charset="0"/>
                          <a:cs typeface="Mangal" panose="02040503050203030202" pitchFamily="18" charset="0"/>
                        </a:rPr>
                        <a:t>Blau syndrome</a:t>
                      </a:r>
                    </a:p>
                  </a:txBody>
                  <a:tcPr marL="32002" marR="32002" marT="0" marB="0">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GB" sz="1800" b="0" dirty="0">
                          <a:solidFill>
                            <a:srgbClr val="002060"/>
                          </a:solidFill>
                          <a:effectLst/>
                          <a:latin typeface="+mn-lt"/>
                          <a:ea typeface="Calibri" panose="020F0502020204030204" pitchFamily="34" charset="0"/>
                          <a:cs typeface="Mangal" panose="02040503050203030202" pitchFamily="18" charset="0"/>
                        </a:rPr>
                        <a:t>3</a:t>
                      </a:r>
                      <a:endParaRPr lang="en-IN" sz="1800" b="0"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GB" sz="1800" b="0" i="1" dirty="0">
                          <a:solidFill>
                            <a:srgbClr val="002060"/>
                          </a:solidFill>
                          <a:effectLst/>
                          <a:latin typeface="+mn-lt"/>
                        </a:rPr>
                        <a:t>NOD2</a:t>
                      </a:r>
                      <a:endParaRPr lang="en-IN" sz="1800" b="0" i="1"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FCC"/>
                    </a:solidFill>
                  </a:tcPr>
                </a:tc>
                <a:extLst>
                  <a:ext uri="{0D108BD9-81ED-4DB2-BD59-A6C34878D82A}">
                    <a16:rowId xmlns:a16="http://schemas.microsoft.com/office/drawing/2014/main" val="10001"/>
                  </a:ext>
                </a:extLst>
              </a:tr>
              <a:tr h="843638">
                <a:tc>
                  <a:txBody>
                    <a:bodyPr/>
                    <a:lstStyle/>
                    <a:p>
                      <a:pPr marL="107950" lvl="1" algn="l">
                        <a:lnSpc>
                          <a:spcPct val="150000"/>
                        </a:lnSpc>
                        <a:spcAft>
                          <a:spcPts val="800"/>
                        </a:spcAft>
                      </a:pPr>
                      <a:r>
                        <a:rPr lang="en-IN" sz="1800" b="0" dirty="0">
                          <a:solidFill>
                            <a:srgbClr val="002060"/>
                          </a:solidFill>
                          <a:effectLst/>
                          <a:latin typeface="+mn-lt"/>
                          <a:ea typeface="Calibri" panose="020F0502020204030204" pitchFamily="34" charset="0"/>
                          <a:cs typeface="Mangal" panose="02040503050203030202" pitchFamily="18" charset="0"/>
                        </a:rPr>
                        <a:t>Sting-associated vasculopathy of infancy</a:t>
                      </a:r>
                    </a:p>
                  </a:txBody>
                  <a:tcPr marL="32002" marR="32002" marT="0" marB="0">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IN" sz="1800" b="0" dirty="0">
                          <a:solidFill>
                            <a:srgbClr val="002060"/>
                          </a:solidFill>
                          <a:effectLst/>
                          <a:latin typeface="+mn-lt"/>
                          <a:ea typeface="Calibri" panose="020F0502020204030204" pitchFamily="34" charset="0"/>
                          <a:cs typeface="Mangal" panose="02040503050203030202" pitchFamily="18" charset="0"/>
                        </a:rPr>
                        <a:t>1</a:t>
                      </a:r>
                    </a:p>
                  </a:txBody>
                  <a:tcPr marL="32002" marR="32002"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IN" sz="1800" b="0" i="1" dirty="0">
                          <a:solidFill>
                            <a:srgbClr val="002060"/>
                          </a:solidFill>
                          <a:effectLst/>
                          <a:latin typeface="+mn-lt"/>
                          <a:ea typeface="Calibri" panose="020F0502020204030204" pitchFamily="34" charset="0"/>
                          <a:cs typeface="Mangal" panose="02040503050203030202" pitchFamily="18" charset="0"/>
                        </a:rPr>
                        <a:t>TMEM173</a:t>
                      </a:r>
                    </a:p>
                  </a:txBody>
                  <a:tcPr marL="32002" marR="32002" marT="0" marB="0">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FCC"/>
                    </a:solidFill>
                  </a:tcPr>
                </a:tc>
                <a:extLst>
                  <a:ext uri="{0D108BD9-81ED-4DB2-BD59-A6C34878D82A}">
                    <a16:rowId xmlns:a16="http://schemas.microsoft.com/office/drawing/2014/main" val="10002"/>
                  </a:ext>
                </a:extLst>
              </a:tr>
              <a:tr h="398823">
                <a:tc>
                  <a:txBody>
                    <a:bodyPr/>
                    <a:lstStyle/>
                    <a:p>
                      <a:pPr marL="107950" lvl="1" algn="l">
                        <a:lnSpc>
                          <a:spcPct val="150000"/>
                        </a:lnSpc>
                        <a:spcAft>
                          <a:spcPts val="800"/>
                        </a:spcAft>
                      </a:pPr>
                      <a:r>
                        <a:rPr lang="en-IN" sz="1800" b="0" dirty="0">
                          <a:solidFill>
                            <a:srgbClr val="002060"/>
                          </a:solidFill>
                          <a:effectLst/>
                          <a:latin typeface="+mn-lt"/>
                          <a:ea typeface="Calibri" panose="020F0502020204030204" pitchFamily="34" charset="0"/>
                          <a:cs typeface="Mangal" panose="02040503050203030202" pitchFamily="18" charset="0"/>
                        </a:rPr>
                        <a:t>Proteosomopathy</a:t>
                      </a:r>
                    </a:p>
                  </a:txBody>
                  <a:tcPr marL="32002" marR="32002" marT="0" marB="0">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IN" sz="1800" b="0" dirty="0">
                          <a:solidFill>
                            <a:srgbClr val="002060"/>
                          </a:solidFill>
                          <a:effectLst/>
                          <a:latin typeface="+mn-lt"/>
                          <a:ea typeface="Calibri" panose="020F0502020204030204" pitchFamily="34" charset="0"/>
                          <a:cs typeface="Mangal" panose="02040503050203030202" pitchFamily="18" charset="0"/>
                        </a:rPr>
                        <a:t>1</a:t>
                      </a:r>
                    </a:p>
                  </a:txBody>
                  <a:tcPr marL="32002" marR="32002"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IN" sz="1800" b="0" i="1" dirty="0">
                          <a:solidFill>
                            <a:srgbClr val="002060"/>
                          </a:solidFill>
                          <a:effectLst/>
                          <a:latin typeface="+mn-lt"/>
                          <a:ea typeface="Calibri" panose="020F0502020204030204" pitchFamily="34" charset="0"/>
                          <a:cs typeface="Mangal" panose="02040503050203030202" pitchFamily="18" charset="0"/>
                        </a:rPr>
                        <a:t>PSMB8</a:t>
                      </a:r>
                    </a:p>
                  </a:txBody>
                  <a:tcPr marL="32002" marR="32002" marT="0" marB="0">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FCC"/>
                    </a:solidFill>
                  </a:tcPr>
                </a:tc>
                <a:extLst>
                  <a:ext uri="{0D108BD9-81ED-4DB2-BD59-A6C34878D82A}">
                    <a16:rowId xmlns:a16="http://schemas.microsoft.com/office/drawing/2014/main" val="10003"/>
                  </a:ext>
                </a:extLst>
              </a:tr>
              <a:tr h="398823">
                <a:tc>
                  <a:txBody>
                    <a:bodyPr/>
                    <a:lstStyle/>
                    <a:p>
                      <a:pPr marL="107950" lvl="1" algn="l">
                        <a:lnSpc>
                          <a:spcPct val="150000"/>
                        </a:lnSpc>
                        <a:spcAft>
                          <a:spcPts val="800"/>
                        </a:spcAft>
                      </a:pPr>
                      <a:r>
                        <a:rPr lang="en-GB" sz="1800" b="0" dirty="0">
                          <a:solidFill>
                            <a:srgbClr val="002060"/>
                          </a:solidFill>
                          <a:effectLst/>
                          <a:latin typeface="+mn-lt"/>
                        </a:rPr>
                        <a:t>Haploinsufficiency of A20</a:t>
                      </a:r>
                      <a:endParaRPr lang="en-IN" sz="1800" b="0"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IN" sz="1800" b="0" dirty="0">
                          <a:solidFill>
                            <a:srgbClr val="002060"/>
                          </a:solidFill>
                          <a:effectLst/>
                          <a:latin typeface="+mn-lt"/>
                          <a:ea typeface="Calibri" panose="020F0502020204030204" pitchFamily="34" charset="0"/>
                          <a:cs typeface="Mangal" panose="02040503050203030202" pitchFamily="18" charset="0"/>
                        </a:rPr>
                        <a:t>3</a:t>
                      </a:r>
                    </a:p>
                  </a:txBody>
                  <a:tcPr marL="32002" marR="32002"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IN" sz="1800" b="0" i="1" dirty="0">
                          <a:solidFill>
                            <a:srgbClr val="002060"/>
                          </a:solidFill>
                          <a:effectLst/>
                          <a:latin typeface="+mn-lt"/>
                        </a:rPr>
                        <a:t>TNFAIP3</a:t>
                      </a:r>
                      <a:endParaRPr lang="en-IN" sz="1800" b="0" i="1"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FCC"/>
                    </a:solidFill>
                  </a:tcPr>
                </a:tc>
                <a:extLst>
                  <a:ext uri="{0D108BD9-81ED-4DB2-BD59-A6C34878D82A}">
                    <a16:rowId xmlns:a16="http://schemas.microsoft.com/office/drawing/2014/main" val="10004"/>
                  </a:ext>
                </a:extLst>
              </a:tr>
              <a:tr h="1288453">
                <a:tc>
                  <a:txBody>
                    <a:bodyPr/>
                    <a:lstStyle/>
                    <a:p>
                      <a:pPr marL="107950" lvl="1" algn="l">
                        <a:lnSpc>
                          <a:spcPct val="150000"/>
                        </a:lnSpc>
                        <a:spcAft>
                          <a:spcPts val="800"/>
                        </a:spcAft>
                      </a:pPr>
                      <a:r>
                        <a:rPr lang="en-GB" sz="1800" b="0" dirty="0">
                          <a:solidFill>
                            <a:srgbClr val="002060"/>
                          </a:solidFill>
                          <a:effectLst/>
                          <a:latin typeface="+mn-lt"/>
                        </a:rPr>
                        <a:t>Pyogenic arthritis, pyoderma gangrenosum, &amp; acne (PAPA) syndrome</a:t>
                      </a:r>
                      <a:endParaRPr lang="en-IN" sz="1800" b="0"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GB" sz="1800" b="0" dirty="0">
                          <a:solidFill>
                            <a:srgbClr val="002060"/>
                          </a:solidFill>
                          <a:effectLst/>
                          <a:latin typeface="+mn-lt"/>
                          <a:ea typeface="Calibri" panose="020F0502020204030204" pitchFamily="34" charset="0"/>
                          <a:cs typeface="Mangal" panose="02040503050203030202" pitchFamily="18" charset="0"/>
                        </a:rPr>
                        <a:t>2</a:t>
                      </a:r>
                      <a:endParaRPr lang="en-IN" sz="1800" b="0"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GB" sz="1800" b="0" i="1" dirty="0">
                          <a:solidFill>
                            <a:srgbClr val="002060"/>
                          </a:solidFill>
                          <a:effectLst/>
                          <a:latin typeface="+mn-lt"/>
                        </a:rPr>
                        <a:t>PSTPIP1</a:t>
                      </a:r>
                      <a:endParaRPr lang="en-IN" sz="1800" b="0" i="1"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FCC"/>
                    </a:solidFill>
                  </a:tcPr>
                </a:tc>
                <a:extLst>
                  <a:ext uri="{0D108BD9-81ED-4DB2-BD59-A6C34878D82A}">
                    <a16:rowId xmlns:a16="http://schemas.microsoft.com/office/drawing/2014/main" val="10005"/>
                  </a:ext>
                </a:extLst>
              </a:tr>
              <a:tr h="843638">
                <a:tc>
                  <a:txBody>
                    <a:bodyPr/>
                    <a:lstStyle/>
                    <a:p>
                      <a:pPr marL="107950" lvl="1" algn="l">
                        <a:lnSpc>
                          <a:spcPct val="150000"/>
                        </a:lnSpc>
                        <a:spcAft>
                          <a:spcPts val="800"/>
                        </a:spcAft>
                      </a:pPr>
                      <a:r>
                        <a:rPr lang="en-GB" sz="1800" b="0" dirty="0">
                          <a:solidFill>
                            <a:srgbClr val="002060"/>
                          </a:solidFill>
                          <a:effectLst/>
                          <a:latin typeface="+mn-lt"/>
                        </a:rPr>
                        <a:t>Deficiency of Adenosine deaminase 2 (DADA2)</a:t>
                      </a:r>
                      <a:endParaRPr lang="en-IN" sz="1800" b="0"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GB" sz="1800" b="0" dirty="0">
                          <a:solidFill>
                            <a:srgbClr val="002060"/>
                          </a:solidFill>
                          <a:effectLst/>
                          <a:latin typeface="+mn-lt"/>
                          <a:ea typeface="Calibri" panose="020F0502020204030204" pitchFamily="34" charset="0"/>
                          <a:cs typeface="Mangal" panose="02040503050203030202" pitchFamily="18" charset="0"/>
                        </a:rPr>
                        <a:t>4</a:t>
                      </a:r>
                      <a:endParaRPr lang="en-IN" sz="1800" b="0"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GB" sz="1800" b="0" i="1" dirty="0">
                          <a:solidFill>
                            <a:srgbClr val="002060"/>
                          </a:solidFill>
                          <a:effectLst/>
                          <a:latin typeface="+mn-lt"/>
                        </a:rPr>
                        <a:t>CECR1</a:t>
                      </a:r>
                      <a:endParaRPr lang="en-IN" sz="1800" b="0" i="1"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FCC"/>
                    </a:solidFill>
                  </a:tcPr>
                </a:tc>
                <a:extLst>
                  <a:ext uri="{0D108BD9-81ED-4DB2-BD59-A6C34878D82A}">
                    <a16:rowId xmlns:a16="http://schemas.microsoft.com/office/drawing/2014/main" val="10006"/>
                  </a:ext>
                </a:extLst>
              </a:tr>
              <a:tr h="843638">
                <a:tc>
                  <a:txBody>
                    <a:bodyPr/>
                    <a:lstStyle/>
                    <a:p>
                      <a:pPr marL="107950" lvl="1" algn="l">
                        <a:lnSpc>
                          <a:spcPct val="150000"/>
                        </a:lnSpc>
                        <a:spcAft>
                          <a:spcPts val="800"/>
                        </a:spcAft>
                      </a:pPr>
                      <a:r>
                        <a:rPr lang="en-IN" sz="1800" b="0" dirty="0">
                          <a:solidFill>
                            <a:srgbClr val="002060"/>
                          </a:solidFill>
                          <a:effectLst/>
                          <a:latin typeface="+mn-lt"/>
                        </a:rPr>
                        <a:t>ARP2/3-mediated filament branching defect</a:t>
                      </a:r>
                      <a:endParaRPr lang="en-IN" sz="1800" b="0"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GB" sz="1800" b="0" dirty="0">
                          <a:solidFill>
                            <a:srgbClr val="002060"/>
                          </a:solidFill>
                          <a:effectLst/>
                          <a:latin typeface="+mn-lt"/>
                          <a:ea typeface="Calibri" panose="020F0502020204030204" pitchFamily="34" charset="0"/>
                          <a:cs typeface="Mangal" panose="02040503050203030202" pitchFamily="18" charset="0"/>
                        </a:rPr>
                        <a:t>14</a:t>
                      </a:r>
                      <a:endParaRPr lang="en-IN" sz="1800" b="0"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CC"/>
                    </a:solidFill>
                  </a:tcPr>
                </a:tc>
                <a:tc>
                  <a:txBody>
                    <a:bodyPr/>
                    <a:lstStyle/>
                    <a:p>
                      <a:pPr marL="107950" algn="l">
                        <a:lnSpc>
                          <a:spcPct val="150000"/>
                        </a:lnSpc>
                        <a:spcAft>
                          <a:spcPts val="800"/>
                        </a:spcAft>
                      </a:pPr>
                      <a:r>
                        <a:rPr lang="en-GB" sz="1800" b="0" i="1" dirty="0">
                          <a:solidFill>
                            <a:srgbClr val="002060"/>
                          </a:solidFill>
                          <a:effectLst/>
                          <a:latin typeface="+mn-lt"/>
                        </a:rPr>
                        <a:t>ARPC1B</a:t>
                      </a:r>
                      <a:endParaRPr lang="en-IN" sz="1800" b="0" i="1" dirty="0">
                        <a:solidFill>
                          <a:srgbClr val="002060"/>
                        </a:solidFill>
                        <a:effectLst/>
                        <a:latin typeface="+mn-lt"/>
                        <a:ea typeface="Calibri" panose="020F0502020204030204" pitchFamily="34" charset="0"/>
                        <a:cs typeface="Mangal" panose="02040503050203030202" pitchFamily="18" charset="0"/>
                      </a:endParaRPr>
                    </a:p>
                  </a:txBody>
                  <a:tcPr marL="32002" marR="32002" marT="0" marB="0">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FCC"/>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698559" y="935514"/>
            <a:ext cx="10807639" cy="1053365"/>
          </a:xfrm>
          <a:prstGeom prst="rect">
            <a:avLst/>
          </a:prstGeom>
          <a:noFill/>
          <a:ln>
            <a:solidFill>
              <a:srgbClr val="FF0000"/>
            </a:solidFill>
          </a:ln>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IN" sz="22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Arial" panose="020B0604020202020204" pitchFamily="34" charset="0"/>
              </a:rPr>
              <a:t>WES</a:t>
            </a:r>
            <a:r>
              <a:rPr kumimoji="0" lang="en-US" sz="22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IN" sz="22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IN" sz="2200" b="0" i="0" u="none" strike="noStrike" kern="1200" cap="none" spc="0" normalizeH="0" baseline="0" noProof="0" dirty="0">
                <a:ln>
                  <a:noFill/>
                </a:ln>
                <a:solidFill>
                  <a:srgbClr val="ED7D31">
                    <a:lumMod val="50000"/>
                  </a:srgbClr>
                </a:solidFill>
                <a:effectLst/>
                <a:uLnTx/>
                <a:uFillTx/>
                <a:latin typeface="Arial" panose="020B0604020202020204" pitchFamily="34" charset="0"/>
                <a:ea typeface="Calibri" panose="020F0502020204030204" pitchFamily="34" charset="0"/>
                <a:cs typeface="Arial" panose="020B0604020202020204" pitchFamily="34" charset="0"/>
              </a:rPr>
              <a:t>Known homozygous loss of function (LOF) mutation of the </a:t>
            </a:r>
            <a:r>
              <a:rPr kumimoji="0" lang="en-IN" sz="2200" b="0" i="1" u="none" strike="noStrike" kern="1200" cap="none" spc="0" normalizeH="0" baseline="0" noProof="0" dirty="0">
                <a:ln>
                  <a:noFill/>
                </a:ln>
                <a:solidFill>
                  <a:srgbClr val="ED7D31">
                    <a:lumMod val="50000"/>
                  </a:srgbClr>
                </a:solidFill>
                <a:effectLst/>
                <a:uLnTx/>
                <a:uFillTx/>
                <a:latin typeface="Arial" panose="020B0604020202020204" pitchFamily="34" charset="0"/>
                <a:ea typeface="Calibri" panose="020F0502020204030204" pitchFamily="34" charset="0"/>
                <a:cs typeface="Arial" panose="020B0604020202020204" pitchFamily="34" charset="0"/>
              </a:rPr>
              <a:t>CYBC1</a:t>
            </a:r>
            <a:r>
              <a:rPr kumimoji="0" lang="en-IN" sz="2200" b="0" i="0" u="none" strike="noStrike" kern="1200" cap="none" spc="0" normalizeH="0" baseline="0" noProof="0" dirty="0">
                <a:ln>
                  <a:noFill/>
                </a:ln>
                <a:solidFill>
                  <a:srgbClr val="ED7D31">
                    <a:lumMod val="50000"/>
                  </a:srgbClr>
                </a:solidFill>
                <a:effectLst/>
                <a:uLnTx/>
                <a:uFillTx/>
                <a:latin typeface="Arial" panose="020B0604020202020204" pitchFamily="34" charset="0"/>
                <a:ea typeface="Calibri" panose="020F0502020204030204" pitchFamily="34" charset="0"/>
                <a:cs typeface="Arial" panose="020B0604020202020204" pitchFamily="34" charset="0"/>
              </a:rPr>
              <a:t> gene encoding EROS protein (</a:t>
            </a:r>
            <a:r>
              <a:rPr kumimoji="0" lang="en-IN" sz="2200" b="0" i="0" u="none" strike="noStrike" kern="1200" cap="none" spc="0" normalizeH="0" baseline="0" noProof="0" dirty="0">
                <a:ln>
                  <a:noFill/>
                </a:ln>
                <a:solidFill>
                  <a:srgbClr val="ED7D31">
                    <a:lumMod val="50000"/>
                  </a:srgbClr>
                </a:solidFill>
                <a:effectLst/>
                <a:uLnTx/>
                <a:uFillTx/>
                <a:latin typeface="AdvOT1ef757c0"/>
                <a:ea typeface="+mn-ea"/>
                <a:cs typeface="+mn-cs"/>
              </a:rPr>
              <a:t>c.6C&gt;G</a:t>
            </a:r>
            <a:r>
              <a:rPr kumimoji="0" lang="en-IN" sz="2200" b="0"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 (</a:t>
            </a:r>
            <a:r>
              <a:rPr kumimoji="0" lang="en-IN" sz="2200" b="0" i="0" u="none" strike="noStrike" kern="1200" cap="none" spc="0" normalizeH="0" baseline="0" noProof="0" dirty="0">
                <a:ln>
                  <a:noFill/>
                </a:ln>
                <a:solidFill>
                  <a:srgbClr val="ED7D31">
                    <a:lumMod val="50000"/>
                  </a:srgbClr>
                </a:solidFill>
                <a:effectLst/>
                <a:uLnTx/>
                <a:uFillTx/>
                <a:latin typeface="AdvOT1ef757c0"/>
                <a:ea typeface="+mn-ea"/>
                <a:cs typeface="+mn-cs"/>
              </a:rPr>
              <a:t>p.Tyr2Ter) (</a:t>
            </a:r>
            <a:r>
              <a:rPr kumimoji="0" lang="en-US" sz="2200" b="0" i="0" u="none" strike="noStrike" kern="1200" cap="none" spc="0" normalizeH="0" baseline="0" noProof="0" dirty="0">
                <a:ln>
                  <a:noFill/>
                </a:ln>
                <a:solidFill>
                  <a:srgbClr val="ED7D31">
                    <a:lumMod val="50000"/>
                  </a:srgbClr>
                </a:solidFill>
                <a:effectLst/>
                <a:uLnTx/>
                <a:uFillTx/>
                <a:latin typeface="AdvOT1ef757c0"/>
                <a:ea typeface="+mn-ea"/>
                <a:cs typeface="+mn-cs"/>
              </a:rPr>
              <a:t>AR </a:t>
            </a:r>
            <a:r>
              <a:rPr kumimoji="0" lang="en-IN" sz="2200" b="0" i="0" u="none" strike="noStrike" kern="1200" cap="none" spc="0" normalizeH="0" baseline="0" noProof="0" dirty="0">
                <a:ln>
                  <a:noFill/>
                </a:ln>
                <a:solidFill>
                  <a:srgbClr val="ED7D31">
                    <a:lumMod val="50000"/>
                  </a:srgbClr>
                </a:solidFill>
                <a:effectLst/>
                <a:uLnTx/>
                <a:uFillTx/>
                <a:latin typeface="AdvOT1ef757c0"/>
                <a:ea typeface="+mn-ea"/>
                <a:cs typeface="+mn-cs"/>
              </a:rPr>
              <a:t>autosomal recessive)</a:t>
            </a:r>
            <a:r>
              <a:rPr kumimoji="0" lang="en-US" altLang="en-IN" sz="2200" b="0" i="0" u="none" strike="noStrike" kern="1200" cap="none" spc="0" normalizeH="0" baseline="0" noProof="0" dirty="0">
                <a:ln>
                  <a:noFill/>
                </a:ln>
                <a:solidFill>
                  <a:srgbClr val="ED7D31">
                    <a:lumMod val="50000"/>
                  </a:srgbClr>
                </a:solidFill>
                <a:effectLst/>
                <a:uLnTx/>
                <a:uFillTx/>
                <a:latin typeface="AdvOT1ef757c0"/>
                <a:ea typeface="+mn-ea"/>
                <a:cs typeface="+mn-cs"/>
              </a:rPr>
              <a:t> </a:t>
            </a:r>
            <a:endParaRPr kumimoji="0" lang="en-US" altLang="en-IN" sz="2200" b="0" i="0" u="none" strike="noStrike" kern="1200" cap="none" spc="0" normalizeH="0" baseline="0" noProof="0" dirty="0">
              <a:ln>
                <a:noFill/>
              </a:ln>
              <a:solidFill>
                <a:srgbClr val="ED7D31">
                  <a:lumMod val="50000"/>
                </a:srgbClr>
              </a:solidFill>
              <a:effectLst/>
              <a:uLnTx/>
              <a:uFillTx/>
              <a:latin typeface="AdvOT1ef757c0"/>
              <a:ea typeface="+mn-ea"/>
              <a:cs typeface="Arial" panose="020B0604020202020204" pitchFamily="34" charset="0"/>
            </a:endParaRP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rcRect b="46259"/>
          <a:stretch>
            <a:fillRect/>
          </a:stretch>
        </p:blipFill>
        <p:spPr>
          <a:xfrm>
            <a:off x="698559" y="4389373"/>
            <a:ext cx="10807639" cy="2225040"/>
          </a:xfrm>
          <a:prstGeom prst="rect">
            <a:avLst/>
          </a:prstGeom>
          <a:ln>
            <a:solidFill>
              <a:schemeClr val="accent1"/>
            </a:solidFill>
          </a:ln>
        </p:spPr>
      </p:pic>
      <p:graphicFrame>
        <p:nvGraphicFramePr>
          <p:cNvPr id="7" name="Table 8"/>
          <p:cNvGraphicFramePr>
            <a:graphicFrameLocks noGrp="1"/>
          </p:cNvGraphicFramePr>
          <p:nvPr/>
        </p:nvGraphicFramePr>
        <p:xfrm>
          <a:off x="698559" y="2071682"/>
          <a:ext cx="10807640" cy="2225040"/>
        </p:xfrm>
        <a:graphic>
          <a:graphicData uri="http://schemas.openxmlformats.org/drawingml/2006/table">
            <a:tbl>
              <a:tblPr firstRow="1" bandRow="1">
                <a:tableStyleId>{5C22544A-7EE6-4342-B048-85BDC9FD1C3A}</a:tableStyleId>
              </a:tblPr>
              <a:tblGrid>
                <a:gridCol w="2161528">
                  <a:extLst>
                    <a:ext uri="{9D8B030D-6E8A-4147-A177-3AD203B41FA5}">
                      <a16:colId xmlns:a16="http://schemas.microsoft.com/office/drawing/2014/main" val="20000"/>
                    </a:ext>
                  </a:extLst>
                </a:gridCol>
                <a:gridCol w="2161528">
                  <a:extLst>
                    <a:ext uri="{9D8B030D-6E8A-4147-A177-3AD203B41FA5}">
                      <a16:colId xmlns:a16="http://schemas.microsoft.com/office/drawing/2014/main" val="20001"/>
                    </a:ext>
                  </a:extLst>
                </a:gridCol>
                <a:gridCol w="2161528">
                  <a:extLst>
                    <a:ext uri="{9D8B030D-6E8A-4147-A177-3AD203B41FA5}">
                      <a16:colId xmlns:a16="http://schemas.microsoft.com/office/drawing/2014/main" val="20002"/>
                    </a:ext>
                  </a:extLst>
                </a:gridCol>
                <a:gridCol w="2728300">
                  <a:extLst>
                    <a:ext uri="{9D8B030D-6E8A-4147-A177-3AD203B41FA5}">
                      <a16:colId xmlns:a16="http://schemas.microsoft.com/office/drawing/2014/main" val="20003"/>
                    </a:ext>
                  </a:extLst>
                </a:gridCol>
                <a:gridCol w="1594756">
                  <a:extLst>
                    <a:ext uri="{9D8B030D-6E8A-4147-A177-3AD203B41FA5}">
                      <a16:colId xmlns:a16="http://schemas.microsoft.com/office/drawing/2014/main" val="20004"/>
                    </a:ext>
                  </a:extLst>
                </a:gridCol>
              </a:tblGrid>
              <a:tr h="370840">
                <a:tc>
                  <a:txBody>
                    <a:bodyPr/>
                    <a:lstStyle/>
                    <a:p>
                      <a:r>
                        <a:rPr lang="en-IN" dirty="0"/>
                        <a:t>Patient group</a:t>
                      </a:r>
                    </a:p>
                  </a:txBody>
                  <a:tcPr/>
                </a:tc>
                <a:tc>
                  <a:txBody>
                    <a:bodyPr/>
                    <a:lstStyle/>
                    <a:p>
                      <a:r>
                        <a:rPr lang="en-IN" dirty="0"/>
                        <a:t>Nucleotide</a:t>
                      </a:r>
                    </a:p>
                  </a:txBody>
                  <a:tcPr/>
                </a:tc>
                <a:tc>
                  <a:txBody>
                    <a:bodyPr/>
                    <a:lstStyle/>
                    <a:p>
                      <a:r>
                        <a:rPr lang="en-IN" dirty="0"/>
                        <a:t>mutation</a:t>
                      </a:r>
                    </a:p>
                  </a:txBody>
                  <a:tcPr/>
                </a:tc>
                <a:tc>
                  <a:txBody>
                    <a:bodyPr/>
                    <a:lstStyle/>
                    <a:p>
                      <a:r>
                        <a:rPr lang="en-IN" dirty="0"/>
                        <a:t>mRNA change</a:t>
                      </a:r>
                    </a:p>
                  </a:txBody>
                  <a:tcPr/>
                </a:tc>
                <a:tc>
                  <a:txBody>
                    <a:bodyPr/>
                    <a:lstStyle/>
                    <a:p>
                      <a:r>
                        <a:rPr lang="en-IN" dirty="0"/>
                        <a:t>Families </a:t>
                      </a:r>
                    </a:p>
                  </a:txBody>
                  <a:tcPr/>
                </a:tc>
                <a:extLst>
                  <a:ext uri="{0D108BD9-81ED-4DB2-BD59-A6C34878D82A}">
                    <a16:rowId xmlns:a16="http://schemas.microsoft.com/office/drawing/2014/main" val="10000"/>
                  </a:ext>
                </a:extLst>
              </a:tr>
              <a:tr h="370840">
                <a:tc>
                  <a:txBody>
                    <a:bodyPr/>
                    <a:lstStyle/>
                    <a:p>
                      <a:r>
                        <a:rPr lang="en-IN" dirty="0">
                          <a:solidFill>
                            <a:srgbClr val="002060"/>
                          </a:solidFill>
                        </a:rPr>
                        <a:t>Reported</a:t>
                      </a:r>
                    </a:p>
                  </a:txBody>
                  <a:tcPr/>
                </a:tc>
                <a:tc>
                  <a:txBody>
                    <a:bodyPr/>
                    <a:lstStyle/>
                    <a:p>
                      <a:r>
                        <a:rPr lang="en-IN" sz="1800" b="0" i="0" u="none" strike="noStrike" kern="1200" baseline="0" dirty="0">
                          <a:solidFill>
                            <a:srgbClr val="002060"/>
                          </a:solidFill>
                          <a:latin typeface="+mn-lt"/>
                          <a:ea typeface="+mn-ea"/>
                          <a:cs typeface="+mn-cs"/>
                        </a:rPr>
                        <a:t>c.6C&gt;G</a:t>
                      </a:r>
                      <a:endParaRPr lang="en-IN" dirty="0">
                        <a:solidFill>
                          <a:srgbClr val="002060"/>
                        </a:solidFill>
                      </a:endParaRPr>
                    </a:p>
                  </a:txBody>
                  <a:tcPr/>
                </a:tc>
                <a:tc>
                  <a:txBody>
                    <a:bodyPr/>
                    <a:lstStyle/>
                    <a:p>
                      <a:r>
                        <a:rPr lang="en-IN" sz="1800" b="0" i="0" u="none" strike="noStrike" kern="1200" baseline="0" dirty="0">
                          <a:solidFill>
                            <a:srgbClr val="002060"/>
                          </a:solidFill>
                          <a:latin typeface="+mn-lt"/>
                          <a:ea typeface="+mn-ea"/>
                          <a:cs typeface="+mn-cs"/>
                        </a:rPr>
                        <a:t>nonsense</a:t>
                      </a:r>
                      <a:endParaRPr lang="en-IN" dirty="0">
                        <a:solidFill>
                          <a:srgbClr val="002060"/>
                        </a:solidFill>
                      </a:endParaRPr>
                    </a:p>
                  </a:txBody>
                  <a:tcPr/>
                </a:tc>
                <a:tc>
                  <a:txBody>
                    <a:bodyPr/>
                    <a:lstStyle/>
                    <a:p>
                      <a:r>
                        <a:rPr lang="en-IN" sz="1800" b="0" i="0" u="none" strike="noStrike" kern="1200" baseline="0" dirty="0">
                          <a:solidFill>
                            <a:srgbClr val="002060"/>
                          </a:solidFill>
                          <a:latin typeface="+mn-lt"/>
                          <a:ea typeface="+mn-ea"/>
                          <a:cs typeface="+mn-cs"/>
                        </a:rPr>
                        <a:t>p.Tyr2*</a:t>
                      </a:r>
                      <a:endParaRPr lang="en-IN" dirty="0">
                        <a:solidFill>
                          <a:srgbClr val="002060"/>
                        </a:solidFill>
                      </a:endParaRPr>
                    </a:p>
                  </a:txBody>
                  <a:tcPr/>
                </a:tc>
                <a:tc>
                  <a:txBody>
                    <a:bodyPr/>
                    <a:lstStyle/>
                    <a:p>
                      <a:r>
                        <a:rPr lang="en-IN" dirty="0">
                          <a:solidFill>
                            <a:srgbClr val="002060"/>
                          </a:solidFill>
                        </a:rPr>
                        <a:t>8 (Iceland)</a:t>
                      </a:r>
                    </a:p>
                  </a:txBody>
                  <a:tcPr/>
                </a:tc>
                <a:extLst>
                  <a:ext uri="{0D108BD9-81ED-4DB2-BD59-A6C34878D82A}">
                    <a16:rowId xmlns:a16="http://schemas.microsoft.com/office/drawing/2014/main" val="10001"/>
                  </a:ext>
                </a:extLst>
              </a:tr>
              <a:tr h="370840">
                <a:tc>
                  <a:txBody>
                    <a:bodyPr/>
                    <a:lstStyle/>
                    <a:p>
                      <a:r>
                        <a:rPr lang="en-IN" dirty="0">
                          <a:solidFill>
                            <a:srgbClr val="002060"/>
                          </a:solidFill>
                        </a:rPr>
                        <a:t>Reported</a:t>
                      </a:r>
                    </a:p>
                  </a:txBody>
                  <a:tcPr/>
                </a:tc>
                <a:tc>
                  <a:txBody>
                    <a:bodyPr/>
                    <a:lstStyle/>
                    <a:p>
                      <a:r>
                        <a:rPr lang="en-IN" sz="1800" b="0" i="0" u="none" strike="noStrike" kern="1200" baseline="0" dirty="0">
                          <a:solidFill>
                            <a:srgbClr val="002060"/>
                          </a:solidFill>
                          <a:latin typeface="+mn-lt"/>
                          <a:ea typeface="+mn-ea"/>
                          <a:cs typeface="+mn-cs"/>
                        </a:rPr>
                        <a:t>c.127G&gt;A</a:t>
                      </a:r>
                      <a:endParaRPr lang="en-IN" dirty="0">
                        <a:solidFill>
                          <a:srgbClr val="002060"/>
                        </a:solidFill>
                      </a:endParaRPr>
                    </a:p>
                  </a:txBody>
                  <a:tcPr/>
                </a:tc>
                <a:tc>
                  <a:txBody>
                    <a:bodyPr/>
                    <a:lstStyle/>
                    <a:p>
                      <a:r>
                        <a:rPr lang="en-IN" sz="1800" b="0" i="0" u="none" strike="noStrike" kern="1200" baseline="0" dirty="0">
                          <a:solidFill>
                            <a:srgbClr val="002060"/>
                          </a:solidFill>
                          <a:latin typeface="+mn-lt"/>
                          <a:ea typeface="+mn-ea"/>
                          <a:cs typeface="+mn-cs"/>
                        </a:rPr>
                        <a:t>missense</a:t>
                      </a:r>
                      <a:endParaRPr lang="en-IN" dirty="0">
                        <a:solidFill>
                          <a:srgbClr val="002060"/>
                        </a:solidFill>
                      </a:endParaRPr>
                    </a:p>
                  </a:txBody>
                  <a:tcPr/>
                </a:tc>
                <a:tc>
                  <a:txBody>
                    <a:bodyPr/>
                    <a:lstStyle/>
                    <a:p>
                      <a:r>
                        <a:rPr lang="en-IN" sz="1800" b="0" i="0" u="none" strike="noStrike" kern="1200" baseline="0" dirty="0">
                          <a:solidFill>
                            <a:srgbClr val="002060"/>
                          </a:solidFill>
                          <a:latin typeface="+mn-lt"/>
                          <a:ea typeface="+mn-ea"/>
                          <a:cs typeface="+mn-cs"/>
                        </a:rPr>
                        <a:t>p.Asp43Asn</a:t>
                      </a:r>
                      <a:r>
                        <a:rPr lang="en-IN" sz="1800" b="0" i="0" u="none" strike="noStrike" kern="1200" baseline="0" dirty="0">
                          <a:solidFill>
                            <a:srgbClr val="002060"/>
                          </a:solidFill>
                          <a:latin typeface="Calibri" panose="020F0502020204030204" pitchFamily="34" charset="0"/>
                          <a:ea typeface="+mn-ea"/>
                          <a:cs typeface="Calibri" panose="020F0502020204030204" pitchFamily="34" charset="0"/>
                        </a:rPr>
                        <a:t>†</a:t>
                      </a:r>
                      <a:endParaRPr lang="en-IN" dirty="0">
                        <a:solidFill>
                          <a:srgbClr val="002060"/>
                        </a:solidFill>
                      </a:endParaRPr>
                    </a:p>
                  </a:txBody>
                  <a:tcPr/>
                </a:tc>
                <a:tc>
                  <a:txBody>
                    <a:bodyPr/>
                    <a:lstStyle/>
                    <a:p>
                      <a:r>
                        <a:rPr lang="en-IN" dirty="0">
                          <a:solidFill>
                            <a:srgbClr val="002060"/>
                          </a:solidFill>
                        </a:rPr>
                        <a:t>1 (Arab)</a:t>
                      </a:r>
                    </a:p>
                  </a:txBody>
                  <a:tcPr/>
                </a:tc>
                <a:extLst>
                  <a:ext uri="{0D108BD9-81ED-4DB2-BD59-A6C34878D82A}">
                    <a16:rowId xmlns:a16="http://schemas.microsoft.com/office/drawing/2014/main" val="10002"/>
                  </a:ext>
                </a:extLst>
              </a:tr>
              <a:tr h="370840">
                <a:tc>
                  <a:txBody>
                    <a:bodyPr/>
                    <a:lstStyle/>
                    <a:p>
                      <a:r>
                        <a:rPr lang="en-IN" dirty="0">
                          <a:solidFill>
                            <a:srgbClr val="002060"/>
                          </a:solidFill>
                        </a:rPr>
                        <a:t>Reported</a:t>
                      </a:r>
                    </a:p>
                  </a:txBody>
                  <a:tcPr/>
                </a:tc>
                <a:tc>
                  <a:txBody>
                    <a:bodyPr/>
                    <a:lstStyle/>
                    <a:p>
                      <a:r>
                        <a:rPr lang="en-IN" sz="1800" b="0" i="0" u="none" strike="noStrike" kern="1200" baseline="0" dirty="0">
                          <a:solidFill>
                            <a:srgbClr val="002060"/>
                          </a:solidFill>
                          <a:latin typeface="+mn-lt"/>
                          <a:ea typeface="+mn-ea"/>
                          <a:cs typeface="+mn-cs"/>
                        </a:rPr>
                        <a:t>c.327dup (exon 7)</a:t>
                      </a:r>
                      <a:endParaRPr lang="en-IN" dirty="0">
                        <a:solidFill>
                          <a:srgbClr val="002060"/>
                        </a:solidFill>
                      </a:endParaRPr>
                    </a:p>
                  </a:txBody>
                  <a:tcPr/>
                </a:tc>
                <a:tc>
                  <a:txBody>
                    <a:bodyPr/>
                    <a:lstStyle/>
                    <a:p>
                      <a:r>
                        <a:rPr lang="en-IN" dirty="0">
                          <a:solidFill>
                            <a:srgbClr val="002060"/>
                          </a:solidFill>
                        </a:rPr>
                        <a:t>Duplication/FS</a:t>
                      </a:r>
                    </a:p>
                  </a:txBody>
                  <a:tcPr/>
                </a:tc>
                <a:tc>
                  <a:txBody>
                    <a:bodyPr/>
                    <a:lstStyle/>
                    <a:p>
                      <a:r>
                        <a:rPr lang="en-IN" sz="1800" b="0" i="0" u="none" strike="noStrike" kern="1200" baseline="0" dirty="0">
                          <a:solidFill>
                            <a:srgbClr val="002060"/>
                          </a:solidFill>
                          <a:latin typeface="+mn-lt"/>
                          <a:ea typeface="+mn-ea"/>
                          <a:cs typeface="+mn-cs"/>
                        </a:rPr>
                        <a:t>p.Val110CysfsTer40</a:t>
                      </a:r>
                      <a:r>
                        <a:rPr lang="en-IN" sz="1400" b="0" i="0" u="none" strike="noStrike" kern="1200" baseline="30000" dirty="0">
                          <a:solidFill>
                            <a:srgbClr val="002060"/>
                          </a:solidFill>
                          <a:latin typeface="Arial" panose="020B0604020202020204" pitchFamily="34" charset="0"/>
                          <a:ea typeface="+mn-ea"/>
                          <a:cs typeface="Arial" panose="020B0604020202020204" pitchFamily="34" charset="0"/>
                        </a:rPr>
                        <a:t>☼</a:t>
                      </a:r>
                      <a:endParaRPr lang="en-IN" baseline="30000" dirty="0">
                        <a:solidFill>
                          <a:srgbClr val="002060"/>
                        </a:solidFill>
                      </a:endParaRPr>
                    </a:p>
                  </a:txBody>
                  <a:tcPr/>
                </a:tc>
                <a:tc>
                  <a:txBody>
                    <a:bodyPr/>
                    <a:lstStyle/>
                    <a:p>
                      <a:r>
                        <a:rPr lang="en-IN" dirty="0">
                          <a:solidFill>
                            <a:srgbClr val="002060"/>
                          </a:solidFill>
                        </a:rPr>
                        <a:t>1 (India)</a:t>
                      </a:r>
                    </a:p>
                  </a:txBody>
                  <a:tcPr/>
                </a:tc>
                <a:extLst>
                  <a:ext uri="{0D108BD9-81ED-4DB2-BD59-A6C34878D82A}">
                    <a16:rowId xmlns:a16="http://schemas.microsoft.com/office/drawing/2014/main" val="10003"/>
                  </a:ext>
                </a:extLst>
              </a:tr>
              <a:tr h="370840">
                <a:tc>
                  <a:txBody>
                    <a:bodyPr/>
                    <a:lstStyle/>
                    <a:p>
                      <a:r>
                        <a:rPr lang="en-IN" dirty="0">
                          <a:solidFill>
                            <a:srgbClr val="002060"/>
                          </a:solidFill>
                        </a:rPr>
                        <a:t>Reported</a:t>
                      </a:r>
                    </a:p>
                  </a:txBody>
                  <a:tcPr/>
                </a:tc>
                <a:tc>
                  <a:txBody>
                    <a:bodyPr/>
                    <a:lstStyle/>
                    <a:p>
                      <a:r>
                        <a:rPr lang="en-IN" sz="1800" b="0" i="0" kern="1200" dirty="0">
                          <a:solidFill>
                            <a:srgbClr val="002060"/>
                          </a:solidFill>
                          <a:effectLst/>
                          <a:latin typeface="+mn-lt"/>
                          <a:ea typeface="+mn-ea"/>
                          <a:cs typeface="+mn-cs"/>
                        </a:rPr>
                        <a:t>c.8_7del</a:t>
                      </a:r>
                      <a:endParaRPr lang="en-IN" dirty="0">
                        <a:solidFill>
                          <a:srgbClr val="002060"/>
                        </a:solidFill>
                      </a:endParaRPr>
                    </a:p>
                  </a:txBody>
                  <a:tcPr/>
                </a:tc>
                <a:tc>
                  <a:txBody>
                    <a:bodyPr/>
                    <a:lstStyle/>
                    <a:p>
                      <a:r>
                        <a:rPr lang="en-IN" dirty="0">
                          <a:solidFill>
                            <a:srgbClr val="002060"/>
                          </a:solidFill>
                        </a:rPr>
                        <a:t>Deletion</a:t>
                      </a:r>
                    </a:p>
                  </a:txBody>
                  <a:tcPr/>
                </a:tc>
                <a:tc>
                  <a:txBody>
                    <a:bodyPr/>
                    <a:lstStyle/>
                    <a:p>
                      <a:r>
                        <a:rPr lang="en-IN" baseline="0" dirty="0">
                          <a:solidFill>
                            <a:srgbClr val="002060"/>
                          </a:solidFill>
                        </a:rPr>
                        <a:t>Initiation of ATG codon</a:t>
                      </a:r>
                      <a:r>
                        <a:rPr lang="en-IN" baseline="30000" dirty="0">
                          <a:solidFill>
                            <a:srgbClr val="002060"/>
                          </a:solidFill>
                          <a:latin typeface="Arial" panose="020B0604020202020204" pitchFamily="34" charset="0"/>
                          <a:cs typeface="Arial" panose="020B0604020202020204" pitchFamily="34" charset="0"/>
                        </a:rPr>
                        <a:t>♯</a:t>
                      </a:r>
                      <a:endParaRPr lang="en-IN" baseline="30000" dirty="0">
                        <a:solidFill>
                          <a:srgbClr val="002060"/>
                        </a:solidFill>
                      </a:endParaRPr>
                    </a:p>
                  </a:txBody>
                  <a:tcPr/>
                </a:tc>
                <a:tc>
                  <a:txBody>
                    <a:bodyPr/>
                    <a:lstStyle/>
                    <a:p>
                      <a:r>
                        <a:rPr lang="en-IN" dirty="0">
                          <a:solidFill>
                            <a:srgbClr val="002060"/>
                          </a:solidFill>
                        </a:rPr>
                        <a:t>1 (Italy)</a:t>
                      </a:r>
                    </a:p>
                  </a:txBody>
                  <a:tcPr/>
                </a:tc>
                <a:extLst>
                  <a:ext uri="{0D108BD9-81ED-4DB2-BD59-A6C34878D82A}">
                    <a16:rowId xmlns:a16="http://schemas.microsoft.com/office/drawing/2014/main" val="10004"/>
                  </a:ext>
                </a:extLst>
              </a:tr>
              <a:tr h="370840">
                <a:tc>
                  <a:txBody>
                    <a:bodyPr/>
                    <a:lstStyle/>
                    <a:p>
                      <a:r>
                        <a:rPr lang="en-IN" dirty="0">
                          <a:solidFill>
                            <a:srgbClr val="002060"/>
                          </a:solidFill>
                        </a:rPr>
                        <a:t>Our patient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IN" sz="1800" b="0" i="0" u="none" strike="noStrike" kern="1200" baseline="0" dirty="0">
                          <a:solidFill>
                            <a:srgbClr val="002060"/>
                          </a:solidFill>
                          <a:latin typeface="+mn-lt"/>
                          <a:ea typeface="+mn-ea"/>
                          <a:cs typeface="+mn-cs"/>
                        </a:rPr>
                        <a:t>c.6C&gt;G</a:t>
                      </a:r>
                      <a:endParaRPr lang="en-IN" dirty="0">
                        <a:solidFill>
                          <a:srgbClr val="002060"/>
                        </a:solidFill>
                      </a:endParaRPr>
                    </a:p>
                  </a:txBody>
                  <a:tcPr/>
                </a:tc>
                <a:tc>
                  <a:txBody>
                    <a:bodyPr/>
                    <a:lstStyle/>
                    <a:p>
                      <a:r>
                        <a:rPr lang="en-IN" dirty="0">
                          <a:solidFill>
                            <a:srgbClr val="002060"/>
                          </a:solidFill>
                        </a:rPr>
                        <a:t>Nonsense</a:t>
                      </a:r>
                    </a:p>
                  </a:txBody>
                  <a:tcPr/>
                </a:tc>
                <a:tc>
                  <a:txBody>
                    <a:bodyPr/>
                    <a:lstStyle/>
                    <a:p>
                      <a:r>
                        <a:rPr lang="en-IN" sz="1800" b="0" i="0" u="none" strike="noStrike" baseline="0" dirty="0">
                          <a:solidFill>
                            <a:srgbClr val="002060"/>
                          </a:solidFill>
                          <a:cs typeface="+mn-lt"/>
                        </a:rPr>
                        <a:t>p.Tyr2Ter</a:t>
                      </a:r>
                      <a:endParaRPr lang="en-IN" dirty="0">
                        <a:solidFill>
                          <a:srgbClr val="002060"/>
                        </a:solidFill>
                        <a:cs typeface="+mn-lt"/>
                      </a:endParaRPr>
                    </a:p>
                  </a:txBody>
                  <a:tcPr/>
                </a:tc>
                <a:tc>
                  <a:txBody>
                    <a:bodyPr/>
                    <a:lstStyle/>
                    <a:p>
                      <a:r>
                        <a:rPr lang="en-IN" dirty="0">
                          <a:solidFill>
                            <a:srgbClr val="002060"/>
                          </a:solidFill>
                        </a:rPr>
                        <a:t>1 (Nepal)</a:t>
                      </a:r>
                    </a:p>
                  </a:txBody>
                  <a:tcPr/>
                </a:tc>
                <a:extLst>
                  <a:ext uri="{0D108BD9-81ED-4DB2-BD59-A6C34878D82A}">
                    <a16:rowId xmlns:a16="http://schemas.microsoft.com/office/drawing/2014/main" val="10005"/>
                  </a:ext>
                </a:extLst>
              </a:tr>
            </a:tbl>
          </a:graphicData>
        </a:graphic>
      </p:graphicFrame>
      <p:sp>
        <p:nvSpPr>
          <p:cNvPr id="3" name="Text Box 2"/>
          <p:cNvSpPr txBox="1"/>
          <p:nvPr/>
        </p:nvSpPr>
        <p:spPr>
          <a:xfrm>
            <a:off x="8535035" y="4355465"/>
            <a:ext cx="2493645" cy="464820"/>
          </a:xfrm>
          <a:prstGeom prst="rect">
            <a:avLst/>
          </a:prstGeom>
          <a:noFill/>
          <a:ln>
            <a:solidFill>
              <a:srgbClr val="FF0000"/>
            </a:solidFill>
          </a:ln>
        </p:spPr>
        <p:txBody>
          <a:bodyPr wrap="square" rtlCol="0" anchor="t">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en-IN" sz="1600" b="0" i="0" u="none" strike="noStrike" kern="1200" cap="none" spc="0" normalizeH="0" baseline="0" noProof="0" dirty="0">
                <a:ln>
                  <a:noFill/>
                </a:ln>
                <a:solidFill>
                  <a:srgbClr val="ED7D31">
                    <a:lumMod val="50000"/>
                  </a:srgbClr>
                </a:solidFill>
                <a:effectLst/>
                <a:uLnTx/>
                <a:uFillTx/>
                <a:latin typeface="Calibri" panose="020F0502020204030204"/>
                <a:ea typeface="+mn-ea"/>
                <a:cs typeface="Calibri" panose="020F0502020204030204"/>
                <a:sym typeface="+mn-ea"/>
              </a:rPr>
              <a:t>CYBA (Intron 4) c.288-1G&gt;T</a:t>
            </a:r>
          </a:p>
        </p:txBody>
      </p:sp>
    </p:spTree>
    <p:extLst>
      <p:ext uri="{BB962C8B-B14F-4D97-AF65-F5344CB8AC3E}">
        <p14:creationId xmlns:p14="http://schemas.microsoft.com/office/powerpoint/2010/main" val="28740950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1959" y="214631"/>
            <a:ext cx="1732248" cy="2397576"/>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688" y="214631"/>
            <a:ext cx="1822321" cy="2389929"/>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3784" y="214631"/>
            <a:ext cx="1344335" cy="2389929"/>
          </a:xfrm>
          <a:prstGeom prst="rect">
            <a:avLst/>
          </a:prstGeom>
        </p:spPr>
      </p:pic>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t="11429" b="27926"/>
          <a:stretch>
            <a:fillRect/>
          </a:stretch>
        </p:blipFill>
        <p:spPr>
          <a:xfrm>
            <a:off x="5568048" y="214631"/>
            <a:ext cx="2219764" cy="2393214"/>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1688" y="2221785"/>
            <a:ext cx="7586124" cy="1634393"/>
          </a:xfrm>
          <a:prstGeom prst="rect">
            <a:avLst/>
          </a:prstGeom>
        </p:spPr>
      </p:pic>
      <p:sp>
        <p:nvSpPr>
          <p:cNvPr id="7" name="Rectangle 6"/>
          <p:cNvSpPr/>
          <p:nvPr/>
        </p:nvSpPr>
        <p:spPr>
          <a:xfrm>
            <a:off x="5870210" y="885975"/>
            <a:ext cx="1615440" cy="40640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6200000">
            <a:off x="8307769" y="-109821"/>
            <a:ext cx="1998519" cy="2664693"/>
          </a:xfrm>
          <a:prstGeom prst="rect">
            <a:avLst/>
          </a:prstGeom>
        </p:spPr>
      </p:pic>
      <p:sp>
        <p:nvSpPr>
          <p:cNvPr id="9" name="Rectangle 8"/>
          <p:cNvSpPr/>
          <p:nvPr/>
        </p:nvSpPr>
        <p:spPr>
          <a:xfrm>
            <a:off x="8083725" y="433852"/>
            <a:ext cx="2448560" cy="43688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719531" y="227850"/>
            <a:ext cx="1393842" cy="1993935"/>
          </a:xfrm>
          <a:prstGeom prst="rect">
            <a:avLst/>
          </a:prstGeom>
        </p:spPr>
      </p:pic>
      <p:pic>
        <p:nvPicPr>
          <p:cNvPr id="11" name="Picture 10"/>
          <p:cNvPicPr>
            <a:picLocks noChangeAspect="1"/>
          </p:cNvPicPr>
          <p:nvPr/>
        </p:nvPicPr>
        <p:blipFill rotWithShape="1">
          <a:blip r:embed="rId9">
            <a:extLst>
              <a:ext uri="{28A0092B-C50C-407E-A947-70E740481C1C}">
                <a14:useLocalDpi xmlns:a14="http://schemas.microsoft.com/office/drawing/2010/main" val="0"/>
              </a:ext>
            </a:extLst>
          </a:blip>
          <a:srcRect l="33210" t="44593" r="34983" b="40202"/>
          <a:stretch>
            <a:fillRect/>
          </a:stretch>
        </p:blipFill>
        <p:spPr>
          <a:xfrm>
            <a:off x="7974683" y="1982912"/>
            <a:ext cx="4138690" cy="1873266"/>
          </a:xfrm>
          <a:prstGeom prst="rect">
            <a:avLst/>
          </a:prstGeom>
        </p:spPr>
      </p:pic>
      <p:sp>
        <p:nvSpPr>
          <p:cNvPr id="12" name="Rectangle 11"/>
          <p:cNvSpPr/>
          <p:nvPr/>
        </p:nvSpPr>
        <p:spPr>
          <a:xfrm>
            <a:off x="9299067" y="1990963"/>
            <a:ext cx="2814305" cy="314960"/>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Picture 1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688" y="5558319"/>
            <a:ext cx="7586124" cy="1085050"/>
          </a:xfrm>
          <a:prstGeom prst="rect">
            <a:avLst/>
          </a:prstGeom>
        </p:spPr>
      </p:pic>
      <p:pic>
        <p:nvPicPr>
          <p:cNvPr id="16" name="Picture 1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01688" y="4152104"/>
            <a:ext cx="7586124" cy="1212912"/>
          </a:xfrm>
          <a:prstGeom prst="rect">
            <a:avLst/>
          </a:prstGeom>
        </p:spPr>
      </p:pic>
      <p:pic>
        <p:nvPicPr>
          <p:cNvPr id="17" name="Picture 16"/>
          <p:cNvPicPr>
            <a:picLocks noChangeAspect="1"/>
          </p:cNvPicPr>
          <p:nvPr/>
        </p:nvPicPr>
        <p:blipFill rotWithShape="1">
          <a:blip r:embed="rId12">
            <a:extLst>
              <a:ext uri="{28A0092B-C50C-407E-A947-70E740481C1C}">
                <a14:useLocalDpi xmlns:a14="http://schemas.microsoft.com/office/drawing/2010/main" val="0"/>
              </a:ext>
            </a:extLst>
          </a:blip>
          <a:srcRect l="24973" t="30215" r="17983" b="44000"/>
          <a:stretch>
            <a:fillRect/>
          </a:stretch>
        </p:blipFill>
        <p:spPr>
          <a:xfrm>
            <a:off x="7974683" y="3976846"/>
            <a:ext cx="4138690" cy="2064358"/>
          </a:xfrm>
          <a:prstGeom prst="rect">
            <a:avLst/>
          </a:prstGeom>
        </p:spPr>
      </p:pic>
      <p:sp>
        <p:nvSpPr>
          <p:cNvPr id="13" name="Rectangle 12"/>
          <p:cNvSpPr/>
          <p:nvPr/>
        </p:nvSpPr>
        <p:spPr>
          <a:xfrm>
            <a:off x="8920480" y="5980788"/>
            <a:ext cx="3053252" cy="264423"/>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2060"/>
                </a:solidFill>
                <a:effectLst/>
                <a:uLnTx/>
                <a:uFillTx/>
                <a:latin typeface="Calibri" panose="020F0502020204030204"/>
                <a:ea typeface="+mn-ea"/>
                <a:cs typeface="+mn-cs"/>
              </a:rPr>
              <a:t>*Photos are kept with consent</a:t>
            </a:r>
          </a:p>
        </p:txBody>
      </p:sp>
    </p:spTree>
    <p:extLst>
      <p:ext uri="{BB962C8B-B14F-4D97-AF65-F5344CB8AC3E}">
        <p14:creationId xmlns:p14="http://schemas.microsoft.com/office/powerpoint/2010/main" val="3364242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rotWithShape="1">
          <a:blip r:embed="rId2"/>
          <a:srcRect t="23913"/>
          <a:stretch>
            <a:fillRect/>
          </a:stretch>
        </p:blipFill>
        <p:spPr>
          <a:xfrm>
            <a:off x="6649720" y="880204"/>
            <a:ext cx="2118995" cy="2324735"/>
          </a:xfrm>
          <a:prstGeom prst="rect">
            <a:avLst/>
          </a:prstGeom>
        </p:spPr>
      </p:pic>
      <p:pic>
        <p:nvPicPr>
          <p:cNvPr id="6" name="Picture 5"/>
          <p:cNvPicPr>
            <a:picLocks noChangeAspect="1"/>
          </p:cNvPicPr>
          <p:nvPr/>
        </p:nvPicPr>
        <p:blipFill>
          <a:blip r:embed="rId3"/>
          <a:stretch>
            <a:fillRect/>
          </a:stretch>
        </p:blipFill>
        <p:spPr>
          <a:xfrm>
            <a:off x="1695450" y="4398645"/>
            <a:ext cx="8665845" cy="1716405"/>
          </a:xfrm>
          <a:prstGeom prst="rect">
            <a:avLst/>
          </a:prstGeom>
        </p:spPr>
      </p:pic>
      <p:pic>
        <p:nvPicPr>
          <p:cNvPr id="10" name="Picture 9"/>
          <p:cNvPicPr>
            <a:picLocks noChangeAspect="1"/>
          </p:cNvPicPr>
          <p:nvPr/>
        </p:nvPicPr>
        <p:blipFill>
          <a:blip r:embed="rId4"/>
          <a:stretch>
            <a:fillRect/>
          </a:stretch>
        </p:blipFill>
        <p:spPr>
          <a:xfrm>
            <a:off x="3668138" y="880159"/>
            <a:ext cx="2119060" cy="2324279"/>
          </a:xfrm>
          <a:prstGeom prst="rect">
            <a:avLst/>
          </a:prstGeom>
        </p:spPr>
      </p:pic>
      <p:pic>
        <p:nvPicPr>
          <p:cNvPr id="2" name="Picture 1"/>
          <p:cNvPicPr>
            <a:picLocks noChangeAspect="1"/>
          </p:cNvPicPr>
          <p:nvPr/>
        </p:nvPicPr>
        <p:blipFill>
          <a:blip r:embed="rId5"/>
          <a:stretch>
            <a:fillRect/>
          </a:stretch>
        </p:blipFill>
        <p:spPr>
          <a:xfrm>
            <a:off x="1559560" y="3254375"/>
            <a:ext cx="9081770" cy="583565"/>
          </a:xfrm>
          <a:prstGeom prst="rect">
            <a:avLst/>
          </a:prstGeom>
        </p:spPr>
      </p:pic>
    </p:spTree>
    <p:extLst>
      <p:ext uri="{BB962C8B-B14F-4D97-AF65-F5344CB8AC3E}">
        <p14:creationId xmlns:p14="http://schemas.microsoft.com/office/powerpoint/2010/main" val="2907265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rot="5400000">
            <a:off x="376555" y="664845"/>
            <a:ext cx="5466080" cy="5068570"/>
          </a:xfrm>
          <a:prstGeom prst="rect">
            <a:avLst/>
          </a:prstGeom>
        </p:spPr>
      </p:pic>
      <p:pic>
        <p:nvPicPr>
          <p:cNvPr id="5" name="Picture 4"/>
          <p:cNvPicPr>
            <a:picLocks noChangeAspect="1"/>
          </p:cNvPicPr>
          <p:nvPr/>
        </p:nvPicPr>
        <p:blipFill>
          <a:blip r:embed="rId3"/>
          <a:stretch>
            <a:fillRect/>
          </a:stretch>
        </p:blipFill>
        <p:spPr>
          <a:xfrm>
            <a:off x="5776595" y="1838325"/>
            <a:ext cx="6092825" cy="2722245"/>
          </a:xfrm>
          <a:prstGeom prst="rect">
            <a:avLst/>
          </a:prstGeom>
          <a:ln>
            <a:solidFill>
              <a:schemeClr val="accent2"/>
            </a:solidFill>
          </a:ln>
        </p:spPr>
      </p:pic>
      <p:sp>
        <p:nvSpPr>
          <p:cNvPr id="6" name="Rounded Rectangle 5"/>
          <p:cNvSpPr/>
          <p:nvPr/>
        </p:nvSpPr>
        <p:spPr>
          <a:xfrm>
            <a:off x="575310" y="5154930"/>
            <a:ext cx="4453890" cy="777240"/>
          </a:xfrm>
          <a:prstGeom prst="round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1800" b="0" i="0" u="none" strike="noStrike" kern="1200" cap="none" spc="0" normalizeH="0" baseline="0" noProof="0">
              <a:ln w="19050">
                <a:solidFill>
                  <a:srgbClr val="FF0000"/>
                </a:solidFill>
              </a:ln>
              <a:solidFill>
                <a:prstClr val="white"/>
              </a:solidFill>
              <a:effectLst/>
              <a:uLnTx/>
              <a:uFillTx/>
              <a:latin typeface="Calibri" panose="020F0502020204030204"/>
              <a:ea typeface="+mn-ea"/>
              <a:cs typeface="+mn-cs"/>
            </a:endParaRPr>
          </a:p>
        </p:txBody>
      </p:sp>
      <p:grpSp>
        <p:nvGrpSpPr>
          <p:cNvPr id="2" name="object 2">
            <a:extLst>
              <a:ext uri="{FF2B5EF4-FFF2-40B4-BE49-F238E27FC236}">
                <a16:creationId xmlns:a16="http://schemas.microsoft.com/office/drawing/2014/main" id="{9FCE95FF-797B-0A4D-7E60-8D75665D61CD}"/>
              </a:ext>
            </a:extLst>
          </p:cNvPr>
          <p:cNvGrpSpPr/>
          <p:nvPr/>
        </p:nvGrpSpPr>
        <p:grpSpPr>
          <a:xfrm>
            <a:off x="5776595" y="4809689"/>
            <a:ext cx="6092825" cy="1467722"/>
            <a:chOff x="604519" y="2575560"/>
            <a:chExt cx="11061700" cy="1871980"/>
          </a:xfrm>
        </p:grpSpPr>
        <p:pic>
          <p:nvPicPr>
            <p:cNvPr id="4" name="object 3">
              <a:extLst>
                <a:ext uri="{FF2B5EF4-FFF2-40B4-BE49-F238E27FC236}">
                  <a16:creationId xmlns:a16="http://schemas.microsoft.com/office/drawing/2014/main" id="{E3BC26D7-FA43-98C8-7441-F86C887B2B9B}"/>
                </a:ext>
              </a:extLst>
            </p:cNvPr>
            <p:cNvPicPr/>
            <p:nvPr/>
          </p:nvPicPr>
          <p:blipFill>
            <a:blip r:embed="rId4" cstate="print"/>
            <a:stretch>
              <a:fillRect/>
            </a:stretch>
          </p:blipFill>
          <p:spPr>
            <a:xfrm>
              <a:off x="604519" y="2575560"/>
              <a:ext cx="11061700" cy="1871980"/>
            </a:xfrm>
            <a:prstGeom prst="rect">
              <a:avLst/>
            </a:prstGeom>
            <a:ln>
              <a:solidFill>
                <a:schemeClr val="accent1"/>
              </a:solidFill>
            </a:ln>
          </p:spPr>
        </p:pic>
        <p:pic>
          <p:nvPicPr>
            <p:cNvPr id="7" name="object 4">
              <a:extLst>
                <a:ext uri="{FF2B5EF4-FFF2-40B4-BE49-F238E27FC236}">
                  <a16:creationId xmlns:a16="http://schemas.microsoft.com/office/drawing/2014/main" id="{9D9F4605-C3E2-C28E-DDCE-DAA0D2D1450A}"/>
                </a:ext>
              </a:extLst>
            </p:cNvPr>
            <p:cNvPicPr/>
            <p:nvPr/>
          </p:nvPicPr>
          <p:blipFill>
            <a:blip r:embed="rId5" cstate="print"/>
            <a:stretch>
              <a:fillRect/>
            </a:stretch>
          </p:blipFill>
          <p:spPr>
            <a:xfrm>
              <a:off x="805179" y="3467100"/>
              <a:ext cx="2545080" cy="226060"/>
            </a:xfrm>
            <a:prstGeom prst="rect">
              <a:avLst/>
            </a:prstGeom>
            <a:ln>
              <a:solidFill>
                <a:schemeClr val="accent1"/>
              </a:solidFill>
            </a:ln>
          </p:spPr>
        </p:pic>
      </p:grpSp>
      <p:pic>
        <p:nvPicPr>
          <p:cNvPr id="8" name="Picture 7">
            <a:extLst>
              <a:ext uri="{FF2B5EF4-FFF2-40B4-BE49-F238E27FC236}">
                <a16:creationId xmlns:a16="http://schemas.microsoft.com/office/drawing/2014/main" id="{E049DAE2-8B51-D85B-3900-6FC7928D91B4}"/>
              </a:ext>
            </a:extLst>
          </p:cNvPr>
          <p:cNvPicPr>
            <a:picLocks noChangeAspect="1"/>
          </p:cNvPicPr>
          <p:nvPr/>
        </p:nvPicPr>
        <p:blipFill>
          <a:blip r:embed="rId6"/>
          <a:stretch>
            <a:fillRect/>
          </a:stretch>
        </p:blipFill>
        <p:spPr>
          <a:xfrm>
            <a:off x="5887119" y="3992980"/>
            <a:ext cx="5895340" cy="692150"/>
          </a:xfrm>
          <a:prstGeom prst="rect">
            <a:avLst/>
          </a:prstGeom>
        </p:spPr>
      </p:pic>
      <p:pic>
        <p:nvPicPr>
          <p:cNvPr id="9" name="Picture 2" descr="Fig. 1">
            <a:extLst>
              <a:ext uri="{FF2B5EF4-FFF2-40B4-BE49-F238E27FC236}">
                <a16:creationId xmlns:a16="http://schemas.microsoft.com/office/drawing/2014/main" id="{1FC8AC23-AED3-68F0-6A50-7ED1428AC6C8}"/>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54246"/>
          <a:stretch>
            <a:fillRect/>
          </a:stretch>
        </p:blipFill>
        <p:spPr bwMode="auto">
          <a:xfrm>
            <a:off x="6800850" y="337955"/>
            <a:ext cx="5068570" cy="142659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F9836BC7-19EB-3D79-09EF-E433D28B203C}"/>
              </a:ext>
            </a:extLst>
          </p:cNvPr>
          <p:cNvPicPr>
            <a:picLocks noChangeAspect="1"/>
          </p:cNvPicPr>
          <p:nvPr/>
        </p:nvPicPr>
        <p:blipFill>
          <a:blip r:embed="rId8" cstate="print">
            <a:extLst>
              <a:ext uri="{28A0092B-C50C-407E-A947-70E740481C1C}">
                <a14:useLocalDpi xmlns:a14="http://schemas.microsoft.com/office/drawing/2010/main" val="0"/>
              </a:ext>
            </a:extLst>
          </a:blip>
          <a:srcRect l="40222" t="16000" r="6334" b="57259"/>
          <a:stretch>
            <a:fillRect/>
          </a:stretch>
        </p:blipFill>
        <p:spPr>
          <a:xfrm>
            <a:off x="4818847" y="337955"/>
            <a:ext cx="1915496" cy="1426591"/>
          </a:xfrm>
          <a:prstGeom prst="rect">
            <a:avLst/>
          </a:prstGeom>
        </p:spPr>
      </p:pic>
    </p:spTree>
    <p:extLst>
      <p:ext uri="{BB962C8B-B14F-4D97-AF65-F5344CB8AC3E}">
        <p14:creationId xmlns:p14="http://schemas.microsoft.com/office/powerpoint/2010/main" val="3365675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2F0E01-C04F-6F85-7FF6-13CED31580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E609D7-64A6-FBED-9A1B-A305F36E6377}"/>
              </a:ext>
            </a:extLst>
          </p:cNvPr>
          <p:cNvSpPr txBox="1">
            <a:spLocks/>
          </p:cNvSpPr>
          <p:nvPr/>
        </p:nvSpPr>
        <p:spPr>
          <a:xfrm>
            <a:off x="555171" y="924614"/>
            <a:ext cx="11059886" cy="749952"/>
          </a:xfrm>
          <a:prstGeom prst="rect">
            <a:avLst/>
          </a:prstGeom>
          <a:solidFill>
            <a:srgbClr val="92D050"/>
          </a:solidFill>
        </p:spPr>
        <p:txBody>
          <a:bodyPr>
            <a:normAutofit/>
          </a:bodyPr>
          <a:lstStyle>
            <a:lvl1pPr algn="l" defTabSz="914400" rtl="0" eaLnBrk="1" latinLnBrk="0" hangingPunct="1">
              <a:lnSpc>
                <a:spcPct val="90000"/>
              </a:lnSpc>
              <a:spcBef>
                <a:spcPct val="0"/>
              </a:spcBef>
              <a:buNone/>
              <a:defRPr sz="3200" b="1" i="0" kern="1200">
                <a:solidFill>
                  <a:srgbClr val="00385B"/>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altLang="en-IN"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Monoallelic LGD leading to Neoplasia</a:t>
            </a:r>
            <a:endParaRPr kumimoji="0" lang="en-US"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sp>
        <p:nvSpPr>
          <p:cNvPr id="4" name="Text Box 3">
            <a:extLst>
              <a:ext uri="{FF2B5EF4-FFF2-40B4-BE49-F238E27FC236}">
                <a16:creationId xmlns:a16="http://schemas.microsoft.com/office/drawing/2014/main" id="{7458D0F0-5E48-6348-78DC-BCCEBE2F6843}"/>
              </a:ext>
            </a:extLst>
          </p:cNvPr>
          <p:cNvSpPr txBox="1"/>
          <p:nvPr/>
        </p:nvSpPr>
        <p:spPr>
          <a:xfrm>
            <a:off x="4819627" y="1863050"/>
            <a:ext cx="5899785" cy="829945"/>
          </a:xfrm>
          <a:prstGeom prst="rect">
            <a:avLst/>
          </a:prstGeom>
          <a:ln>
            <a:solidFill>
              <a:schemeClr val="accent1"/>
            </a:solidFill>
          </a:ln>
        </p:spPr>
        <p:txBody>
          <a:bodyPr wrap="square">
            <a:spAutoFit/>
          </a:bodyPr>
          <a:lstStyle/>
          <a:p>
            <a:pPr marL="0" marR="0" lvl="0" indent="0" algn="l" defTabSz="266700" rtl="0" eaLnBrk="1" fontAlgn="auto" latinLnBrk="0" hangingPunct="1">
              <a:lnSpc>
                <a:spcPct val="150000"/>
              </a:lnSpc>
              <a:spcBef>
                <a:spcPts val="0"/>
              </a:spcBef>
              <a:spcAft>
                <a:spcPct val="0"/>
              </a:spcAft>
              <a:buClrTx/>
              <a:buSzTx/>
              <a:buFontTx/>
              <a:buNone/>
              <a:tabLst/>
              <a:defRPr/>
            </a:pPr>
            <a:r>
              <a:rPr kumimoji="0" sz="1600" b="1" i="0" u="none" strike="noStrike" kern="1200" cap="none" spc="0" normalizeH="0" baseline="0" noProof="0" dirty="0">
                <a:ln>
                  <a:noFill/>
                </a:ln>
                <a:solidFill>
                  <a:srgbClr val="002060"/>
                </a:solidFill>
                <a:effectLst/>
                <a:uLnTx/>
                <a:uFillTx/>
                <a:latin typeface="Times New Roman" panose="02020603050405020304"/>
                <a:ea typeface="Calibri" panose="020F0502020204030204"/>
                <a:cs typeface="+mn-cs"/>
              </a:rPr>
              <a:t>Monoallelic Large Genomic Deletion: </a:t>
            </a:r>
            <a:r>
              <a:rPr kumimoji="0" sz="1600" b="1" i="1" u="none" strike="noStrike" kern="1200" cap="none" spc="0" normalizeH="0" baseline="0" noProof="0" dirty="0">
                <a:ln>
                  <a:noFill/>
                </a:ln>
                <a:solidFill>
                  <a:srgbClr val="002060"/>
                </a:solidFill>
                <a:effectLst/>
                <a:uLnTx/>
                <a:uFillTx/>
                <a:latin typeface="Times New Roman" panose="02020603050405020304"/>
                <a:ea typeface="Calibri" panose="020F0502020204030204"/>
                <a:cs typeface="+mn-cs"/>
              </a:rPr>
              <a:t>ATM</a:t>
            </a:r>
            <a:r>
              <a:rPr kumimoji="0" sz="1600" b="1" i="0" u="none" strike="noStrike" kern="1200" cap="none" spc="0" normalizeH="0" baseline="0" noProof="0" dirty="0">
                <a:ln>
                  <a:noFill/>
                </a:ln>
                <a:solidFill>
                  <a:srgbClr val="002060"/>
                </a:solidFill>
                <a:effectLst/>
                <a:uLnTx/>
                <a:uFillTx/>
                <a:latin typeface="Times New Roman" panose="02020603050405020304"/>
                <a:ea typeface="Calibri" panose="020F0502020204030204"/>
                <a:cs typeface="+mn-cs"/>
              </a:rPr>
              <a:t> Gene Mutation</a:t>
            </a:r>
          </a:p>
          <a:p>
            <a:pPr marL="0" marR="0" lvl="0" indent="0" algn="l" defTabSz="266700" rtl="0" eaLnBrk="1" fontAlgn="auto" latinLnBrk="0" hangingPunct="1">
              <a:lnSpc>
                <a:spcPct val="150000"/>
              </a:lnSpc>
              <a:spcBef>
                <a:spcPts val="0"/>
              </a:spcBef>
              <a:spcAft>
                <a:spcPct val="0"/>
              </a:spcAft>
              <a:buClrTx/>
              <a:buSzTx/>
              <a:buFontTx/>
              <a:buNone/>
              <a:tabLst/>
              <a:defRPr/>
            </a:pPr>
            <a:r>
              <a:rPr kumimoji="0" sz="1600" b="0" i="0" u="none" strike="noStrike" kern="1200" cap="none" spc="0" normalizeH="0" baseline="0" noProof="0" dirty="0">
                <a:ln>
                  <a:noFill/>
                </a:ln>
                <a:solidFill>
                  <a:srgbClr val="002060"/>
                </a:solidFill>
                <a:effectLst/>
                <a:uLnTx/>
                <a:uFillTx/>
                <a:latin typeface="Times New Roman" panose="02020603050405020304"/>
                <a:ea typeface="Calibri" panose="020F0502020204030204"/>
                <a:cs typeface="+mn-cs"/>
              </a:rPr>
              <a:t>Dharmagat Bhattarai</a:t>
            </a:r>
            <a:endParaRPr kumimoji="0" lang="en-US" sz="1600" b="0" i="0" u="none" strike="noStrike" kern="1200" cap="none" spc="0" normalizeH="0" baseline="0" noProof="0" dirty="0">
              <a:ln>
                <a:noFill/>
              </a:ln>
              <a:solidFill>
                <a:srgbClr val="002060"/>
              </a:solidFill>
              <a:effectLst/>
              <a:uLnTx/>
              <a:uFillTx/>
              <a:latin typeface="Times New Roman" panose="02020603050405020304"/>
              <a:ea typeface="Calibri" panose="020F0502020204030204"/>
              <a:cs typeface="+mn-cs"/>
            </a:endParaRPr>
          </a:p>
        </p:txBody>
      </p:sp>
      <p:sp>
        <p:nvSpPr>
          <p:cNvPr id="5" name="Text Box 4">
            <a:extLst>
              <a:ext uri="{FF2B5EF4-FFF2-40B4-BE49-F238E27FC236}">
                <a16:creationId xmlns:a16="http://schemas.microsoft.com/office/drawing/2014/main" id="{B1790156-12A5-02CB-7AE1-0DD58C94CD1E}"/>
              </a:ext>
            </a:extLst>
          </p:cNvPr>
          <p:cNvSpPr txBox="1"/>
          <p:nvPr/>
        </p:nvSpPr>
        <p:spPr>
          <a:xfrm>
            <a:off x="904240" y="3025140"/>
            <a:ext cx="10160000" cy="2676525"/>
          </a:xfrm>
          <a:prstGeom prst="rect">
            <a:avLst/>
          </a:prstGeom>
        </p:spPr>
        <p:txBody>
          <a:bodyPr wrap="square">
            <a:spAutoFit/>
          </a:bodyPr>
          <a:lstStyle/>
          <a:p>
            <a:pPr marL="0" marR="0" lvl="0" indent="0" algn="l" defTabSz="266700" rtl="0" eaLnBrk="1" fontAlgn="auto" latinLnBrk="0" hangingPunct="1">
              <a:lnSpc>
                <a:spcPct val="150000"/>
              </a:lnSpc>
              <a:spcBef>
                <a:spcPts val="0"/>
              </a:spcBef>
              <a:spcAft>
                <a:spcPts val="800"/>
              </a:spcAft>
              <a:buClrTx/>
              <a:buSzTx/>
              <a:buFontTx/>
              <a:buNone/>
              <a:tabLst/>
              <a:defRPr/>
            </a:pPr>
            <a:r>
              <a:rPr kumimoji="0" sz="1600" b="1" i="0" u="none" strike="noStrike" kern="1200" cap="none" spc="0" normalizeH="0" baseline="0" noProof="0">
                <a:ln>
                  <a:noFill/>
                </a:ln>
                <a:solidFill>
                  <a:prstClr val="black"/>
                </a:solidFill>
                <a:effectLst/>
                <a:uLnTx/>
                <a:uFillTx/>
                <a:latin typeface="Times New Roman" panose="02020603050405020304"/>
                <a:ea typeface="Calibri" panose="020F0502020204030204"/>
                <a:cs typeface="+mn-cs"/>
              </a:rPr>
              <a:t>Introduction:</a:t>
            </a:r>
            <a:r>
              <a:rPr kumimoji="0" sz="1600" b="0" i="0" u="none" strike="noStrike" kern="1200" cap="none" spc="0" normalizeH="0" baseline="0" noProof="0">
                <a:ln>
                  <a:noFill/>
                </a:ln>
                <a:solidFill>
                  <a:prstClr val="black"/>
                </a:solidFill>
                <a:effectLst/>
                <a:uLnTx/>
                <a:uFillTx/>
                <a:latin typeface="Times New Roman" panose="02020603050405020304"/>
                <a:ea typeface="Calibri" panose="020F0502020204030204"/>
                <a:cs typeface="+mn-cs"/>
              </a:rPr>
              <a:t> This case study describes a Caucasian woman referred for immunogenetic evaluation for autoimmunity, familial propensity of malignancy, and breast issues</a:t>
            </a:r>
            <a:r>
              <a:rPr kumimoji="0" lang="en-US" sz="1600" b="0" i="0" u="none" strike="noStrike" kern="1200" cap="none" spc="0" normalizeH="0" baseline="0" noProof="0">
                <a:ln>
                  <a:noFill/>
                </a:ln>
                <a:solidFill>
                  <a:prstClr val="black"/>
                </a:solidFill>
                <a:effectLst/>
                <a:uLnTx/>
                <a:uFillTx/>
                <a:latin typeface="Times New Roman" panose="02020603050405020304"/>
                <a:ea typeface="Calibri" panose="020F0502020204030204"/>
                <a:cs typeface="+mn-cs"/>
              </a:rPr>
              <a:t> later proven to be </a:t>
            </a:r>
            <a:r>
              <a:rPr kumimoji="0" lang="en-US" altLang="en-GB" sz="1600" b="1" i="0" u="none" strike="noStrike" kern="1200" cap="none" spc="0" normalizeH="0" baseline="0" noProof="0">
                <a:ln>
                  <a:noFill/>
                </a:ln>
                <a:solidFill>
                  <a:srgbClr val="002060"/>
                </a:solidFill>
                <a:effectLst/>
                <a:uLnTx/>
                <a:uFillTx/>
                <a:latin typeface="Times New Roman" panose="02020603050405020304"/>
                <a:ea typeface="Calibri" panose="020F0502020204030204"/>
                <a:cs typeface="+mn-cs"/>
              </a:rPr>
              <a:t>invasive ductal carcinoma</a:t>
            </a:r>
            <a:r>
              <a:rPr kumimoji="0" lang="en-US" altLang="en-GB" sz="1600" b="0" i="0" u="none" strike="noStrike" kern="1200" cap="none" spc="0" normalizeH="0" baseline="0" noProof="0">
                <a:ln>
                  <a:noFill/>
                </a:ln>
                <a:solidFill>
                  <a:prstClr val="black"/>
                </a:solidFill>
                <a:effectLst/>
                <a:uLnTx/>
                <a:uFillTx/>
                <a:latin typeface="Times New Roman" panose="02020603050405020304"/>
                <a:ea typeface="Calibri" panose="020F0502020204030204"/>
                <a:cs typeface="+mn-cs"/>
              </a:rPr>
              <a:t> (luminal B subtype)</a:t>
            </a:r>
            <a:r>
              <a:rPr kumimoji="0" sz="1600" b="0" i="0" u="none" strike="noStrike" kern="1200" cap="none" spc="0" normalizeH="0" baseline="0" noProof="0">
                <a:ln>
                  <a:noFill/>
                </a:ln>
                <a:solidFill>
                  <a:prstClr val="black"/>
                </a:solidFill>
                <a:effectLst/>
                <a:uLnTx/>
                <a:uFillTx/>
                <a:latin typeface="Times New Roman" panose="02020603050405020304"/>
                <a:ea typeface="Calibri" panose="020F0502020204030204"/>
                <a:cs typeface="+mn-cs"/>
              </a:rPr>
              <a:t>. The clinical presentation suggested the need for genetic panel analyses. It revealed a large </a:t>
            </a:r>
            <a:r>
              <a:rPr kumimoji="0" lang="en-US" sz="1600" b="1" i="0" u="none" strike="noStrike" kern="1200" cap="none" spc="0" normalizeH="0" baseline="0" noProof="0">
                <a:ln>
                  <a:noFill/>
                </a:ln>
                <a:solidFill>
                  <a:srgbClr val="002060"/>
                </a:solidFill>
                <a:effectLst/>
                <a:uLnTx/>
                <a:uFillTx/>
                <a:latin typeface="Times New Roman" panose="02020603050405020304"/>
                <a:ea typeface="Calibri" panose="020F0502020204030204"/>
                <a:cs typeface="+mn-cs"/>
              </a:rPr>
              <a:t>monoallelic </a:t>
            </a:r>
            <a:r>
              <a:rPr kumimoji="0" sz="1600" b="1" i="0" u="none" strike="noStrike" kern="1200" cap="none" spc="0" normalizeH="0" baseline="0" noProof="0">
                <a:ln>
                  <a:noFill/>
                </a:ln>
                <a:solidFill>
                  <a:srgbClr val="002060"/>
                </a:solidFill>
                <a:effectLst/>
                <a:uLnTx/>
                <a:uFillTx/>
                <a:latin typeface="Times New Roman" panose="02020603050405020304"/>
                <a:ea typeface="Calibri" panose="020F0502020204030204"/>
                <a:cs typeface="+mn-cs"/>
              </a:rPr>
              <a:t>genomic deletion</a:t>
            </a:r>
            <a:r>
              <a:rPr kumimoji="0" sz="1600" b="0" i="0" u="none" strike="noStrike" kern="1200" cap="none" spc="0" normalizeH="0" baseline="0" noProof="0">
                <a:ln>
                  <a:noFill/>
                </a:ln>
                <a:solidFill>
                  <a:prstClr val="black"/>
                </a:solidFill>
                <a:effectLst/>
                <a:uLnTx/>
                <a:uFillTx/>
                <a:latin typeface="Times New Roman" panose="02020603050405020304"/>
                <a:ea typeface="Calibri" panose="020F0502020204030204"/>
                <a:cs typeface="+mn-cs"/>
              </a:rPr>
              <a:t> (LGD) in the </a:t>
            </a:r>
            <a:r>
              <a:rPr kumimoji="0" sz="1600" b="0" i="1" u="none" strike="noStrike" kern="1200" cap="none" spc="0" normalizeH="0" baseline="0" noProof="0">
                <a:ln>
                  <a:noFill/>
                </a:ln>
                <a:solidFill>
                  <a:prstClr val="black"/>
                </a:solidFill>
                <a:effectLst/>
                <a:uLnTx/>
                <a:uFillTx/>
                <a:latin typeface="Times New Roman" panose="02020603050405020304"/>
                <a:ea typeface="Calibri" panose="020F0502020204030204"/>
                <a:cs typeface="+mn-cs"/>
              </a:rPr>
              <a:t>ATM</a:t>
            </a:r>
            <a:r>
              <a:rPr kumimoji="0" sz="1600" b="0" i="0" u="none" strike="noStrike" kern="1200" cap="none" spc="0" normalizeH="0" baseline="0" noProof="0">
                <a:ln>
                  <a:noFill/>
                </a:ln>
                <a:solidFill>
                  <a:prstClr val="black"/>
                </a:solidFill>
                <a:effectLst/>
                <a:uLnTx/>
                <a:uFillTx/>
                <a:latin typeface="Times New Roman" panose="02020603050405020304"/>
                <a:ea typeface="Calibri" panose="020F0502020204030204"/>
                <a:cs typeface="+mn-cs"/>
              </a:rPr>
              <a:t> gene exons 19-27, which confirmed the diagnosis of monoallelic LGD contributing to an increased propensity for</a:t>
            </a:r>
            <a:r>
              <a:rPr kumimoji="0" sz="1600" b="1" i="0" u="none" strike="noStrike" kern="1200" cap="none" spc="0" normalizeH="0" baseline="0" noProof="0">
                <a:ln>
                  <a:noFill/>
                </a:ln>
                <a:solidFill>
                  <a:srgbClr val="002060"/>
                </a:solidFill>
                <a:effectLst/>
                <a:uLnTx/>
                <a:uFillTx/>
                <a:latin typeface="Times New Roman" panose="02020603050405020304"/>
                <a:ea typeface="Calibri" panose="020F0502020204030204"/>
                <a:cs typeface="+mn-cs"/>
              </a:rPr>
              <a:t> neoplasia and immune dysregulation</a:t>
            </a:r>
            <a:r>
              <a:rPr kumimoji="0" sz="1600" b="0" i="0" u="none" strike="noStrike" kern="1200" cap="none" spc="0" normalizeH="0" baseline="0" noProof="0">
                <a:ln>
                  <a:noFill/>
                </a:ln>
                <a:solidFill>
                  <a:prstClr val="black"/>
                </a:solidFill>
                <a:effectLst/>
                <a:uLnTx/>
                <a:uFillTx/>
                <a:latin typeface="Times New Roman" panose="02020603050405020304"/>
                <a:ea typeface="Calibri" panose="020F0502020204030204"/>
                <a:cs typeface="+mn-cs"/>
              </a:rPr>
              <a:t>. Biallelic pathogenic germ-line mutation of the same gene causes ataxia telangiectasia (AT) [1]. This report highlights the use of comprehensive genetic analysis for all patients with a suggestive family history and a propensity for such immune aberrations. </a:t>
            </a:r>
          </a:p>
        </p:txBody>
      </p:sp>
      <p:sp>
        <p:nvSpPr>
          <p:cNvPr id="6" name="Text Box 5">
            <a:extLst>
              <a:ext uri="{FF2B5EF4-FFF2-40B4-BE49-F238E27FC236}">
                <a16:creationId xmlns:a16="http://schemas.microsoft.com/office/drawing/2014/main" id="{C8CC241F-B305-36C3-8FDF-F1416CADF8C0}"/>
              </a:ext>
            </a:extLst>
          </p:cNvPr>
          <p:cNvSpPr txBox="1"/>
          <p:nvPr/>
        </p:nvSpPr>
        <p:spPr>
          <a:xfrm>
            <a:off x="6742323" y="5824487"/>
            <a:ext cx="3977089" cy="338554"/>
          </a:xfrm>
          <a:prstGeom prst="rect">
            <a:avLst/>
          </a:prstGeom>
          <a:noFill/>
          <a:ln>
            <a:solidFill>
              <a:schemeClr val="accent1"/>
            </a:solidFill>
          </a:ln>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GB" sz="1600" b="0" i="0" u="none" strike="noStrike" kern="1200" cap="none" spc="0" normalizeH="0" baseline="0" noProof="0" dirty="0">
                <a:ln>
                  <a:noFill/>
                </a:ln>
                <a:solidFill>
                  <a:srgbClr val="00B050"/>
                </a:solidFill>
                <a:effectLst/>
                <a:uLnTx/>
                <a:uFillTx/>
                <a:latin typeface="Calibri" panose="020F0502020204030204"/>
                <a:ea typeface="+mn-ea"/>
                <a:cs typeface="+mn-cs"/>
              </a:rPr>
              <a:t>Genetics 101 for Immunologists, Elsevier, USA</a:t>
            </a:r>
          </a:p>
        </p:txBody>
      </p:sp>
      <p:pic>
        <p:nvPicPr>
          <p:cNvPr id="7" name="Picture 6">
            <a:extLst>
              <a:ext uri="{FF2B5EF4-FFF2-40B4-BE49-F238E27FC236}">
                <a16:creationId xmlns:a16="http://schemas.microsoft.com/office/drawing/2014/main" id="{7A2E6564-3E37-B4CB-B1E2-B01F3DD962F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47383" y="307341"/>
            <a:ext cx="1741392" cy="1665612"/>
          </a:xfrm>
          <a:prstGeom prst="rect">
            <a:avLst/>
          </a:prstGeom>
        </p:spPr>
      </p:pic>
    </p:spTree>
    <p:extLst>
      <p:ext uri="{BB962C8B-B14F-4D97-AF65-F5344CB8AC3E}">
        <p14:creationId xmlns:p14="http://schemas.microsoft.com/office/powerpoint/2010/main" val="176175766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59989" y="378756"/>
            <a:ext cx="10993835" cy="796901"/>
          </a:xfrm>
          <a:solidFill>
            <a:srgbClr val="92D050"/>
          </a:solidFill>
        </p:spPr>
        <p:txBody>
          <a:bodyPr>
            <a:normAutofit/>
          </a:bodyPr>
          <a:lstStyle/>
          <a:p>
            <a:r>
              <a:rPr lang="en-US" sz="4000" b="1" dirty="0">
                <a:solidFill>
                  <a:schemeClr val="bg1"/>
                </a:solidFill>
                <a:latin typeface="Arial" panose="020B0604020202020204" pitchFamily="34" charset="0"/>
                <a:cs typeface="Arial" panose="020B0604020202020204" pitchFamily="34" charset="0"/>
              </a:rPr>
              <a:t>Novel RAB27A Variant</a:t>
            </a:r>
          </a:p>
        </p:txBody>
      </p:sp>
      <p:pic>
        <p:nvPicPr>
          <p:cNvPr id="5" name="Picture 4"/>
          <p:cNvPicPr>
            <a:picLocks noChangeAspect="1"/>
          </p:cNvPicPr>
          <p:nvPr/>
        </p:nvPicPr>
        <p:blipFill rotWithShape="1">
          <a:blip r:embed="rId2"/>
          <a:srcRect l="8888" t="28704" r="23890" b="2037"/>
          <a:stretch>
            <a:fillRect/>
          </a:stretch>
        </p:blipFill>
        <p:spPr>
          <a:xfrm rot="5400000">
            <a:off x="-51827" y="1812836"/>
            <a:ext cx="2970678" cy="2143125"/>
          </a:xfrm>
          <a:prstGeom prst="rect">
            <a:avLst/>
          </a:prstGeom>
        </p:spPr>
      </p:pic>
      <p:pic>
        <p:nvPicPr>
          <p:cNvPr id="8" name="Picture 7"/>
          <p:cNvPicPr>
            <a:picLocks noChangeAspect="1"/>
          </p:cNvPicPr>
          <p:nvPr/>
        </p:nvPicPr>
        <p:blipFill rotWithShape="1">
          <a:blip r:embed="rId3"/>
          <a:srcRect l="522" b="30132"/>
          <a:stretch>
            <a:fillRect/>
          </a:stretch>
        </p:blipFill>
        <p:spPr>
          <a:xfrm>
            <a:off x="10525124" y="281058"/>
            <a:ext cx="1276351" cy="1081017"/>
          </a:xfrm>
          <a:prstGeom prst="rect">
            <a:avLst/>
          </a:prstGeom>
        </p:spPr>
      </p:pic>
      <p:sp>
        <p:nvSpPr>
          <p:cNvPr id="9" name="Rectangle 8"/>
          <p:cNvSpPr/>
          <p:nvPr/>
        </p:nvSpPr>
        <p:spPr>
          <a:xfrm>
            <a:off x="10772775" y="1028700"/>
            <a:ext cx="790575" cy="2190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2" name="Picture 11"/>
          <p:cNvPicPr>
            <a:picLocks noChangeAspect="1"/>
          </p:cNvPicPr>
          <p:nvPr/>
        </p:nvPicPr>
        <p:blipFill rotWithShape="1">
          <a:blip r:embed="rId4"/>
          <a:srcRect l="26481" t="37083" r="18333"/>
          <a:stretch>
            <a:fillRect/>
          </a:stretch>
        </p:blipFill>
        <p:spPr>
          <a:xfrm>
            <a:off x="2609849" y="1409699"/>
            <a:ext cx="1943101" cy="2953773"/>
          </a:xfrm>
          <a:prstGeom prst="rect">
            <a:avLst/>
          </a:prstGeom>
        </p:spPr>
      </p:pic>
      <p:pic>
        <p:nvPicPr>
          <p:cNvPr id="14" name="Picture 13"/>
          <p:cNvPicPr>
            <a:picLocks noChangeAspect="1"/>
          </p:cNvPicPr>
          <p:nvPr/>
        </p:nvPicPr>
        <p:blipFill rotWithShape="1">
          <a:blip r:embed="rId5"/>
          <a:srcRect t="24630" r="15000" b="18334"/>
          <a:stretch>
            <a:fillRect/>
          </a:stretch>
        </p:blipFill>
        <p:spPr>
          <a:xfrm rot="5400000">
            <a:off x="3967220" y="2157352"/>
            <a:ext cx="2933581" cy="1476377"/>
          </a:xfrm>
          <a:prstGeom prst="rect">
            <a:avLst/>
          </a:prstGeom>
        </p:spPr>
      </p:pic>
      <p:pic>
        <p:nvPicPr>
          <p:cNvPr id="16" name="Picture 15"/>
          <p:cNvPicPr>
            <a:picLocks noChangeAspect="1"/>
          </p:cNvPicPr>
          <p:nvPr/>
        </p:nvPicPr>
        <p:blipFill>
          <a:blip r:embed="rId6"/>
          <a:stretch>
            <a:fillRect/>
          </a:stretch>
        </p:blipFill>
        <p:spPr>
          <a:xfrm>
            <a:off x="8175625" y="1457325"/>
            <a:ext cx="3606799" cy="2905125"/>
          </a:xfrm>
          <a:prstGeom prst="rect">
            <a:avLst/>
          </a:prstGeom>
        </p:spPr>
      </p:pic>
      <p:pic>
        <p:nvPicPr>
          <p:cNvPr id="18" name="Picture 17"/>
          <p:cNvPicPr>
            <a:picLocks noChangeAspect="1"/>
          </p:cNvPicPr>
          <p:nvPr/>
        </p:nvPicPr>
        <p:blipFill>
          <a:blip r:embed="rId7"/>
          <a:stretch>
            <a:fillRect/>
          </a:stretch>
        </p:blipFill>
        <p:spPr>
          <a:xfrm rot="5400000">
            <a:off x="5705477" y="2019298"/>
            <a:ext cx="2924176" cy="1743077"/>
          </a:xfrm>
          <a:prstGeom prst="rect">
            <a:avLst/>
          </a:prstGeom>
        </p:spPr>
      </p:pic>
      <p:pic>
        <p:nvPicPr>
          <p:cNvPr id="4" name="Picture 3"/>
          <p:cNvPicPr>
            <a:picLocks noChangeAspect="1"/>
          </p:cNvPicPr>
          <p:nvPr/>
        </p:nvPicPr>
        <p:blipFill>
          <a:blip r:embed="rId8"/>
          <a:srcRect b="21521"/>
          <a:stretch>
            <a:fillRect/>
          </a:stretch>
        </p:blipFill>
        <p:spPr>
          <a:xfrm>
            <a:off x="1300480" y="4511040"/>
            <a:ext cx="9631680" cy="2202180"/>
          </a:xfrm>
          <a:prstGeom prst="rect">
            <a:avLst/>
          </a:prstGeom>
        </p:spPr>
      </p:pic>
    </p:spTree>
    <p:extLst>
      <p:ext uri="{BB962C8B-B14F-4D97-AF65-F5344CB8AC3E}">
        <p14:creationId xmlns:p14="http://schemas.microsoft.com/office/powerpoint/2010/main" val="18864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E892B4-3289-3C91-1CC3-67CA484721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485B2E9-EDAD-B434-1018-A70D18357CC5}"/>
              </a:ext>
            </a:extLst>
          </p:cNvPr>
          <p:cNvSpPr txBox="1"/>
          <p:nvPr/>
        </p:nvSpPr>
        <p:spPr>
          <a:xfrm>
            <a:off x="5573486" y="528335"/>
            <a:ext cx="6103223" cy="2059218"/>
          </a:xfrm>
          <a:prstGeom prst="rect">
            <a:avLst/>
          </a:prstGeom>
          <a:solidFill>
            <a:schemeClr val="accent3">
              <a:lumMod val="20000"/>
              <a:lumOff val="80000"/>
            </a:schemeClr>
          </a:solidFill>
          <a:ln w="28575">
            <a:solidFill>
              <a:schemeClr val="accent1"/>
            </a:solidFill>
          </a:ln>
        </p:spPr>
        <p:txBody>
          <a:bodyPr wrap="square">
            <a:spAutoFit/>
          </a:bodyPr>
          <a:lstStyle/>
          <a:p>
            <a:pPr marL="0" marR="0" lvl="0" indent="0" algn="l" defTabSz="914400" rtl="0" eaLnBrk="1" fontAlgn="auto" latinLnBrk="0" hangingPunct="1">
              <a:lnSpc>
                <a:spcPct val="25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In our part of the world, </a:t>
            </a:r>
            <a:r>
              <a:rPr kumimoji="0" lang="en-US" sz="28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rare</a:t>
            </a:r>
            <a:r>
              <a:rPr kumimoji="0" lang="en-US" sz="28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diseases are not rare; only the </a:t>
            </a:r>
            <a:r>
              <a:rPr kumimoji="0" lang="en-US" sz="28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diagnosis</a:t>
            </a:r>
            <a:r>
              <a:rPr kumimoji="0" lang="en-US" sz="28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is.</a:t>
            </a:r>
          </a:p>
        </p:txBody>
      </p:sp>
      <p:sp>
        <p:nvSpPr>
          <p:cNvPr id="4" name="TextBox 3">
            <a:extLst>
              <a:ext uri="{FF2B5EF4-FFF2-40B4-BE49-F238E27FC236}">
                <a16:creationId xmlns:a16="http://schemas.microsoft.com/office/drawing/2014/main" id="{F75CBCF3-C1CA-EFF8-6A9C-B66EEDD5305B}"/>
              </a:ext>
            </a:extLst>
          </p:cNvPr>
          <p:cNvSpPr txBox="1"/>
          <p:nvPr/>
        </p:nvSpPr>
        <p:spPr>
          <a:xfrm>
            <a:off x="5573486" y="3270559"/>
            <a:ext cx="6103223" cy="2932341"/>
          </a:xfrm>
          <a:prstGeom prst="rect">
            <a:avLst/>
          </a:prstGeom>
          <a:noFill/>
          <a:ln w="28575">
            <a:solidFill>
              <a:schemeClr val="accent1"/>
            </a:solidFill>
          </a:ln>
        </p:spPr>
        <p:txBody>
          <a:bodyPr wrap="square">
            <a:spAutoFit/>
          </a:body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A5A5A5">
                    <a:lumMod val="50000"/>
                  </a:srgbClr>
                </a:solidFill>
                <a:effectLst/>
                <a:uLnTx/>
                <a:uFillTx/>
                <a:latin typeface="Arial" panose="020B0604020202020204" pitchFamily="34" charset="0"/>
                <a:ea typeface="+mn-ea"/>
                <a:cs typeface="Arial" panose="020B0604020202020204" pitchFamily="34" charset="0"/>
              </a:rPr>
              <a:t>In our setting, we don’t just discover new diseases; we </a:t>
            </a:r>
            <a:r>
              <a:rPr kumimoji="0" lang="en-US" sz="24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discover forgotten people</a:t>
            </a:r>
            <a:r>
              <a:rPr kumimoji="0" lang="en-US" sz="2400" b="0" i="0" u="none" strike="noStrike" kern="1200" cap="none" spc="0" normalizeH="0" baseline="0" noProof="0" dirty="0">
                <a:ln>
                  <a:noFill/>
                </a:ln>
                <a:solidFill>
                  <a:srgbClr val="A5A5A5">
                    <a:lumMod val="50000"/>
                  </a:srgbClr>
                </a:solidFill>
                <a:effectLst/>
                <a:uLnTx/>
                <a:uFillTx/>
                <a:latin typeface="Arial" panose="020B0604020202020204" pitchFamily="34" charset="0"/>
                <a:ea typeface="+mn-ea"/>
                <a:cs typeface="Arial" panose="020B0604020202020204" pitchFamily="34" charset="0"/>
              </a:rPr>
              <a:t>. And perhaps, that’s the most important discovery of all</a:t>
            </a:r>
          </a:p>
        </p:txBody>
      </p:sp>
      <p:pic>
        <p:nvPicPr>
          <p:cNvPr id="5" name="Picture 4">
            <a:extLst>
              <a:ext uri="{FF2B5EF4-FFF2-40B4-BE49-F238E27FC236}">
                <a16:creationId xmlns:a16="http://schemas.microsoft.com/office/drawing/2014/main" id="{ED955462-3AA0-B01C-0265-17CA48C1B2B3}"/>
              </a:ext>
            </a:extLst>
          </p:cNvPr>
          <p:cNvPicPr>
            <a:picLocks noChangeAspect="1"/>
          </p:cNvPicPr>
          <p:nvPr/>
        </p:nvPicPr>
        <p:blipFill>
          <a:blip r:embed="rId2"/>
          <a:stretch>
            <a:fillRect/>
          </a:stretch>
        </p:blipFill>
        <p:spPr>
          <a:xfrm>
            <a:off x="515292" y="3270559"/>
            <a:ext cx="4715700" cy="2932341"/>
          </a:xfrm>
          <a:prstGeom prst="rect">
            <a:avLst/>
          </a:prstGeom>
          <a:ln>
            <a:solidFill>
              <a:schemeClr val="accent1"/>
            </a:solidFill>
          </a:ln>
        </p:spPr>
      </p:pic>
      <p:pic>
        <p:nvPicPr>
          <p:cNvPr id="4098" name="Picture 2" descr="What Are Rare Diseases? A Peek into Nature's Mysteries | by Professor  Roberto Grobman | Medium">
            <a:extLst>
              <a:ext uri="{FF2B5EF4-FFF2-40B4-BE49-F238E27FC236}">
                <a16:creationId xmlns:a16="http://schemas.microsoft.com/office/drawing/2014/main" id="{DF3EA16D-1B02-24F3-91A5-CADFE12C8C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291" y="528335"/>
            <a:ext cx="4715700" cy="2325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8728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rcRect b="31624"/>
          <a:stretch>
            <a:fillRect/>
          </a:stretch>
        </p:blipFill>
        <p:spPr>
          <a:xfrm>
            <a:off x="1938020" y="243840"/>
            <a:ext cx="8740140" cy="2267585"/>
          </a:xfrm>
          <a:prstGeom prst="rect">
            <a:avLst/>
          </a:prstGeom>
        </p:spPr>
      </p:pic>
      <p:pic>
        <p:nvPicPr>
          <p:cNvPr id="2" name="Picture 1"/>
          <p:cNvPicPr>
            <a:picLocks noChangeAspect="1"/>
          </p:cNvPicPr>
          <p:nvPr/>
        </p:nvPicPr>
        <p:blipFill>
          <a:blip r:embed="rId3"/>
          <a:stretch>
            <a:fillRect/>
          </a:stretch>
        </p:blipFill>
        <p:spPr>
          <a:xfrm>
            <a:off x="162560" y="2787015"/>
            <a:ext cx="5380355" cy="3202305"/>
          </a:xfrm>
          <a:prstGeom prst="rect">
            <a:avLst/>
          </a:prstGeom>
          <a:ln>
            <a:solidFill>
              <a:schemeClr val="accent1">
                <a:lumMod val="40000"/>
                <a:lumOff val="60000"/>
              </a:schemeClr>
            </a:solidFill>
          </a:ln>
        </p:spPr>
      </p:pic>
      <p:pic>
        <p:nvPicPr>
          <p:cNvPr id="4" name="Picture 3"/>
          <p:cNvPicPr>
            <a:picLocks noChangeAspect="1"/>
          </p:cNvPicPr>
          <p:nvPr/>
        </p:nvPicPr>
        <p:blipFill>
          <a:blip r:embed="rId4"/>
          <a:stretch>
            <a:fillRect/>
          </a:stretch>
        </p:blipFill>
        <p:spPr>
          <a:xfrm>
            <a:off x="5716270" y="3126740"/>
            <a:ext cx="6231255" cy="2635250"/>
          </a:xfrm>
          <a:prstGeom prst="rect">
            <a:avLst/>
          </a:prstGeom>
          <a:ln>
            <a:solidFill>
              <a:srgbClr val="FF0000"/>
            </a:solidFill>
          </a:ln>
        </p:spPr>
      </p:pic>
    </p:spTree>
    <p:extLst>
      <p:ext uri="{BB962C8B-B14F-4D97-AF65-F5344CB8AC3E}">
        <p14:creationId xmlns:p14="http://schemas.microsoft.com/office/powerpoint/2010/main" val="37647485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9046509-7545-DA10-EFA5-7392D894D4A4}"/>
              </a:ext>
            </a:extLst>
          </p:cNvPr>
          <p:cNvSpPr txBox="1"/>
          <p:nvPr/>
        </p:nvSpPr>
        <p:spPr>
          <a:xfrm>
            <a:off x="66099" y="6610120"/>
            <a:ext cx="848299" cy="214829"/>
          </a:xfrm>
          <a:prstGeom prst="rect">
            <a:avLst/>
          </a:prstGeom>
          <a:solidFill>
            <a:schemeClr val="bg1"/>
          </a:solidFill>
        </p:spPr>
        <p:txBody>
          <a:bodyPr wrap="square" rtlCol="0">
            <a:spAutoFit/>
          </a:bodyPr>
          <a:lstStyle/>
          <a:p>
            <a:endParaRPr lang="pt-PT" dirty="0"/>
          </a:p>
        </p:txBody>
      </p:sp>
      <p:pic>
        <p:nvPicPr>
          <p:cNvPr id="10" name="Picture 9">
            <a:extLst>
              <a:ext uri="{FF2B5EF4-FFF2-40B4-BE49-F238E27FC236}">
                <a16:creationId xmlns:a16="http://schemas.microsoft.com/office/drawing/2014/main" id="{B6386B78-A867-BF9B-4410-B462DD468D83}"/>
              </a:ext>
            </a:extLst>
          </p:cNvPr>
          <p:cNvPicPr>
            <a:picLocks noChangeAspect="1"/>
          </p:cNvPicPr>
          <p:nvPr/>
        </p:nvPicPr>
        <p:blipFill>
          <a:blip r:embed="rId2"/>
          <a:stretch>
            <a:fillRect/>
          </a:stretch>
        </p:blipFill>
        <p:spPr>
          <a:xfrm>
            <a:off x="634600" y="1048897"/>
            <a:ext cx="11491301" cy="5776051"/>
          </a:xfrm>
          <a:prstGeom prst="rect">
            <a:avLst/>
          </a:prstGeom>
        </p:spPr>
      </p:pic>
      <p:sp>
        <p:nvSpPr>
          <p:cNvPr id="3" name="Titre 2">
            <a:extLst>
              <a:ext uri="{FF2B5EF4-FFF2-40B4-BE49-F238E27FC236}">
                <a16:creationId xmlns:a16="http://schemas.microsoft.com/office/drawing/2014/main" id="{69EE14EA-39EF-547F-A639-0B41E20E5D10}"/>
              </a:ext>
            </a:extLst>
          </p:cNvPr>
          <p:cNvSpPr>
            <a:spLocks noGrp="1"/>
          </p:cNvSpPr>
          <p:nvPr>
            <p:ph type="title" idx="4294967295"/>
          </p:nvPr>
        </p:nvSpPr>
        <p:spPr>
          <a:xfrm>
            <a:off x="490248" y="386114"/>
            <a:ext cx="10515600" cy="1325563"/>
          </a:xfrm>
        </p:spPr>
        <p:txBody>
          <a:bodyPr/>
          <a:lstStyle/>
          <a:p>
            <a:r>
              <a:rPr lang="en-US" dirty="0">
                <a:solidFill>
                  <a:schemeClr val="bg1"/>
                </a:solidFill>
              </a:rPr>
              <a:t>IPOPI works as an umbrella </a:t>
            </a:r>
            <a:r>
              <a:rPr lang="en-US" dirty="0" err="1">
                <a:solidFill>
                  <a:schemeClr val="bg1"/>
                </a:solidFill>
              </a:rPr>
              <a:t>organisation</a:t>
            </a:r>
            <a:br>
              <a:rPr lang="fr-FR" dirty="0">
                <a:solidFill>
                  <a:schemeClr val="bg1"/>
                </a:solidFill>
              </a:rPr>
            </a:br>
            <a:endParaRPr lang="en-GB" dirty="0">
              <a:solidFill>
                <a:schemeClr val="bg1"/>
              </a:solidFill>
            </a:endParaRPr>
          </a:p>
        </p:txBody>
      </p:sp>
      <p:sp>
        <p:nvSpPr>
          <p:cNvPr id="4" name="Bande perforée 3">
            <a:extLst>
              <a:ext uri="{FF2B5EF4-FFF2-40B4-BE49-F238E27FC236}">
                <a16:creationId xmlns:a16="http://schemas.microsoft.com/office/drawing/2014/main" id="{12BFFF71-3B54-A8B6-F6A7-AF3A027CF1C1}"/>
              </a:ext>
            </a:extLst>
          </p:cNvPr>
          <p:cNvSpPr/>
          <p:nvPr/>
        </p:nvSpPr>
        <p:spPr>
          <a:xfrm>
            <a:off x="914398" y="3179299"/>
            <a:ext cx="1688126" cy="1024812"/>
          </a:xfrm>
          <a:prstGeom prst="flowChartPunchedTape">
            <a:avLst/>
          </a:prstGeom>
          <a:solidFill>
            <a:srgbClr val="006EA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latin typeface="Arial" panose="020B0604020202020204" pitchFamily="34" charset="0"/>
                <a:cs typeface="Arial" panose="020B0604020202020204" pitchFamily="34" charset="0"/>
              </a:rPr>
              <a:t>79 national members</a:t>
            </a:r>
          </a:p>
        </p:txBody>
      </p:sp>
      <p:sp>
        <p:nvSpPr>
          <p:cNvPr id="2" name="Ellipse 1">
            <a:extLst>
              <a:ext uri="{FF2B5EF4-FFF2-40B4-BE49-F238E27FC236}">
                <a16:creationId xmlns:a16="http://schemas.microsoft.com/office/drawing/2014/main" id="{5C7874FA-C26E-D1AE-DDAE-8557EC502A1F}"/>
              </a:ext>
            </a:extLst>
          </p:cNvPr>
          <p:cNvSpPr/>
          <p:nvPr/>
        </p:nvSpPr>
        <p:spPr>
          <a:xfrm>
            <a:off x="8147713" y="1978925"/>
            <a:ext cx="3794078" cy="2715904"/>
          </a:xfrm>
          <a:prstGeom prst="ellipse">
            <a:avLst/>
          </a:prstGeom>
          <a:noFill/>
          <a:ln w="34925">
            <a:solidFill>
              <a:srgbClr val="0072A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19466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F25B81-FF0E-7C56-6A4D-8658E086319A}"/>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27E66AB6-DC3D-82A4-9EF8-4DF811D49802}"/>
              </a:ext>
            </a:extLst>
          </p:cNvPr>
          <p:cNvSpPr txBox="1"/>
          <p:nvPr/>
        </p:nvSpPr>
        <p:spPr>
          <a:xfrm>
            <a:off x="420370" y="418465"/>
            <a:ext cx="11127740" cy="725805"/>
          </a:xfrm>
          <a:prstGeom prst="rect">
            <a:avLst/>
          </a:prstGeom>
          <a:solidFill>
            <a:srgbClr val="92D050"/>
          </a:solidFill>
        </p:spPr>
        <p:txBody>
          <a:bodyPr vert="horz" lIns="91440" tIns="45720" rIns="91440" bIns="45720" rtlCol="0" anchor="ctr">
            <a:noAutofit/>
          </a:bodyPr>
          <a:lstStyle>
            <a:lvl1pPr algn="l" defTabSz="914400" rtl="0" eaLnBrk="1" latinLnBrk="0" hangingPunct="1">
              <a:lnSpc>
                <a:spcPct val="90000"/>
              </a:lnSpc>
              <a:spcBef>
                <a:spcPct val="0"/>
              </a:spcBef>
              <a:buNone/>
              <a:defRPr sz="2400" b="1" i="0" kern="1200" spc="150" baseline="0">
                <a:solidFill>
                  <a:schemeClr val="tx1"/>
                </a:solidFill>
                <a:latin typeface="+mj-lt"/>
                <a:ea typeface="Meiryo UI" panose="020B0604030504040204" pitchFamily="34" charset="-128"/>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IN" sz="3600" b="1" i="0" u="none" strike="noStrike" kern="1200" cap="none" spc="150" normalizeH="0" baseline="0" noProof="0" dirty="0">
                <a:ln>
                  <a:noFill/>
                </a:ln>
                <a:solidFill>
                  <a:prstClr val="white"/>
                </a:solidFill>
                <a:effectLst/>
                <a:uLnTx/>
                <a:uFillTx/>
                <a:latin typeface="Calibri" panose="020F0502020204030204"/>
                <a:ea typeface="Meiryo UI" panose="020B0604030504040204" pitchFamily="34" charset="-128"/>
                <a:cs typeface="+mj-cs"/>
              </a:rPr>
              <a:t>Challenges- Low Index of Suspicion</a:t>
            </a:r>
          </a:p>
        </p:txBody>
      </p:sp>
      <p:pic>
        <p:nvPicPr>
          <p:cNvPr id="3074" name="Picture 2" descr="The Myth of Sisyphus - The Pilgrims' School">
            <a:extLst>
              <a:ext uri="{FF2B5EF4-FFF2-40B4-BE49-F238E27FC236}">
                <a16:creationId xmlns:a16="http://schemas.microsoft.com/office/drawing/2014/main" id="{6564216F-F1AA-9EEA-38FE-C23752E2301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25777" y="311393"/>
            <a:ext cx="1349663" cy="93248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0C8C7780-C525-67F6-835F-65378A75D8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643" y="1251342"/>
            <a:ext cx="10710127" cy="5504217"/>
          </a:xfrm>
          <a:prstGeom prst="rect">
            <a:avLst/>
          </a:prstGeom>
        </p:spPr>
      </p:pic>
      <p:pic>
        <p:nvPicPr>
          <p:cNvPr id="4" name="Picture 3">
            <a:extLst>
              <a:ext uri="{FF2B5EF4-FFF2-40B4-BE49-F238E27FC236}">
                <a16:creationId xmlns:a16="http://schemas.microsoft.com/office/drawing/2014/main" id="{2CE3D7A6-8FA6-9FE7-1309-E24476FC7FA6}"/>
              </a:ext>
            </a:extLst>
          </p:cNvPr>
          <p:cNvPicPr>
            <a:picLocks noChangeAspect="1"/>
          </p:cNvPicPr>
          <p:nvPr/>
        </p:nvPicPr>
        <p:blipFill>
          <a:blip r:embed="rId5"/>
          <a:stretch>
            <a:fillRect/>
          </a:stretch>
        </p:blipFill>
        <p:spPr>
          <a:xfrm>
            <a:off x="9777371" y="2490092"/>
            <a:ext cx="1998069" cy="454370"/>
          </a:xfrm>
          <a:prstGeom prst="rect">
            <a:avLst/>
          </a:prstGeom>
        </p:spPr>
      </p:pic>
    </p:spTree>
    <p:extLst>
      <p:ext uri="{BB962C8B-B14F-4D97-AF65-F5344CB8AC3E}">
        <p14:creationId xmlns:p14="http://schemas.microsoft.com/office/powerpoint/2010/main" val="28918174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FA81D-2CB2-0792-456C-DE68A97238AB}"/>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38031EB5-C2A2-59C3-28EB-D3D4B0A53967}"/>
              </a:ext>
            </a:extLst>
          </p:cNvPr>
          <p:cNvSpPr txBox="1"/>
          <p:nvPr/>
        </p:nvSpPr>
        <p:spPr>
          <a:xfrm>
            <a:off x="420370" y="418465"/>
            <a:ext cx="11127740" cy="725805"/>
          </a:xfrm>
          <a:prstGeom prst="rect">
            <a:avLst/>
          </a:prstGeom>
          <a:solidFill>
            <a:srgbClr val="92D050"/>
          </a:solidFill>
        </p:spPr>
        <p:txBody>
          <a:bodyPr vert="horz" lIns="91440" tIns="45720" rIns="91440" bIns="45720" rtlCol="0" anchor="ctr">
            <a:noAutofit/>
          </a:bodyPr>
          <a:lstStyle>
            <a:lvl1pPr algn="l" defTabSz="914400" rtl="0" eaLnBrk="1" latinLnBrk="0" hangingPunct="1">
              <a:lnSpc>
                <a:spcPct val="90000"/>
              </a:lnSpc>
              <a:spcBef>
                <a:spcPct val="0"/>
              </a:spcBef>
              <a:buNone/>
              <a:defRPr sz="2400" b="1" i="0" kern="1200" spc="150" baseline="0">
                <a:solidFill>
                  <a:schemeClr val="tx1"/>
                </a:solidFill>
                <a:latin typeface="+mj-lt"/>
                <a:ea typeface="Meiryo UI" panose="020B0604030504040204" pitchFamily="34" charset="-128"/>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IN" sz="3600" b="1" i="0" u="none" strike="noStrike" kern="1200" cap="none" spc="150" normalizeH="0" baseline="0" noProof="0" dirty="0">
                <a:ln>
                  <a:noFill/>
                </a:ln>
                <a:solidFill>
                  <a:prstClr val="white"/>
                </a:solidFill>
                <a:effectLst/>
                <a:uLnTx/>
                <a:uFillTx/>
                <a:latin typeface="Calibri" panose="020F0502020204030204"/>
                <a:ea typeface="Meiryo UI" panose="020B0604030504040204" pitchFamily="34" charset="-128"/>
                <a:cs typeface="+mj-cs"/>
              </a:rPr>
              <a:t>Challenges- Mentality &amp; Taboo</a:t>
            </a:r>
          </a:p>
        </p:txBody>
      </p:sp>
      <p:pic>
        <p:nvPicPr>
          <p:cNvPr id="3074" name="Picture 2" descr="The Myth of Sisyphus - The Pilgrims' School">
            <a:extLst>
              <a:ext uri="{FF2B5EF4-FFF2-40B4-BE49-F238E27FC236}">
                <a16:creationId xmlns:a16="http://schemas.microsoft.com/office/drawing/2014/main" id="{CC98AF7B-463C-9EDA-4CAD-EF439982BAA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25777" y="311393"/>
            <a:ext cx="1349663" cy="93248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39732D77-5FFC-186F-C98E-4C28E283588E}"/>
              </a:ext>
            </a:extLst>
          </p:cNvPr>
          <p:cNvPicPr>
            <a:picLocks noChangeAspect="1"/>
          </p:cNvPicPr>
          <p:nvPr/>
        </p:nvPicPr>
        <p:blipFill>
          <a:blip r:embed="rId4">
            <a:extLst>
              <a:ext uri="{28A0092B-C50C-407E-A947-70E740481C1C}">
                <a14:useLocalDpi xmlns:a14="http://schemas.microsoft.com/office/drawing/2010/main" val="0"/>
              </a:ext>
            </a:extLst>
          </a:blip>
          <a:srcRect t="10963" r="283" b="12593"/>
          <a:stretch>
            <a:fillRect/>
          </a:stretch>
        </p:blipFill>
        <p:spPr>
          <a:xfrm>
            <a:off x="375920" y="1251342"/>
            <a:ext cx="3158570" cy="5135488"/>
          </a:xfrm>
          <a:prstGeom prst="rect">
            <a:avLst/>
          </a:prstGeom>
        </p:spPr>
      </p:pic>
      <p:pic>
        <p:nvPicPr>
          <p:cNvPr id="8" name="Picture 7">
            <a:extLst>
              <a:ext uri="{FF2B5EF4-FFF2-40B4-BE49-F238E27FC236}">
                <a16:creationId xmlns:a16="http://schemas.microsoft.com/office/drawing/2014/main" id="{BB17C723-20E6-577A-148D-BCE37EC7546A}"/>
              </a:ext>
            </a:extLst>
          </p:cNvPr>
          <p:cNvPicPr>
            <a:picLocks noChangeAspect="1"/>
          </p:cNvPicPr>
          <p:nvPr/>
        </p:nvPicPr>
        <p:blipFill>
          <a:blip r:embed="rId5">
            <a:extLst>
              <a:ext uri="{28A0092B-C50C-407E-A947-70E740481C1C}">
                <a14:useLocalDpi xmlns:a14="http://schemas.microsoft.com/office/drawing/2010/main" val="0"/>
              </a:ext>
            </a:extLst>
          </a:blip>
          <a:srcRect t="8889" b="32889"/>
          <a:stretch>
            <a:fillRect/>
          </a:stretch>
        </p:blipFill>
        <p:spPr>
          <a:xfrm>
            <a:off x="3810002" y="1243876"/>
            <a:ext cx="3755390" cy="4733903"/>
          </a:xfrm>
          <a:prstGeom prst="rect">
            <a:avLst/>
          </a:prstGeom>
        </p:spPr>
      </p:pic>
      <p:pic>
        <p:nvPicPr>
          <p:cNvPr id="12" name="Picture 11">
            <a:extLst>
              <a:ext uri="{FF2B5EF4-FFF2-40B4-BE49-F238E27FC236}">
                <a16:creationId xmlns:a16="http://schemas.microsoft.com/office/drawing/2014/main" id="{FC2351C2-E275-2D05-4D0B-E5E8ED429D97}"/>
              </a:ext>
            </a:extLst>
          </p:cNvPr>
          <p:cNvPicPr>
            <a:picLocks noChangeAspect="1"/>
          </p:cNvPicPr>
          <p:nvPr/>
        </p:nvPicPr>
        <p:blipFill>
          <a:blip r:embed="rId6">
            <a:extLst>
              <a:ext uri="{28A0092B-C50C-407E-A947-70E740481C1C}">
                <a14:useLocalDpi xmlns:a14="http://schemas.microsoft.com/office/drawing/2010/main" val="0"/>
              </a:ext>
            </a:extLst>
          </a:blip>
          <a:srcRect t="9333" b="12592"/>
          <a:stretch>
            <a:fillRect/>
          </a:stretch>
        </p:blipFill>
        <p:spPr>
          <a:xfrm>
            <a:off x="7792721" y="1243876"/>
            <a:ext cx="3755390" cy="5354320"/>
          </a:xfrm>
          <a:prstGeom prst="rect">
            <a:avLst/>
          </a:prstGeom>
        </p:spPr>
      </p:pic>
      <p:pic>
        <p:nvPicPr>
          <p:cNvPr id="14" name="Picture 13">
            <a:extLst>
              <a:ext uri="{FF2B5EF4-FFF2-40B4-BE49-F238E27FC236}">
                <a16:creationId xmlns:a16="http://schemas.microsoft.com/office/drawing/2014/main" id="{F5FF6551-3684-7AC7-D880-CB0E142E2452}"/>
              </a:ext>
            </a:extLst>
          </p:cNvPr>
          <p:cNvPicPr>
            <a:picLocks noChangeAspect="1"/>
          </p:cNvPicPr>
          <p:nvPr/>
        </p:nvPicPr>
        <p:blipFill>
          <a:blip r:embed="rId7">
            <a:extLst>
              <a:ext uri="{28A0092B-C50C-407E-A947-70E740481C1C}">
                <a14:useLocalDpi xmlns:a14="http://schemas.microsoft.com/office/drawing/2010/main" val="0"/>
              </a:ext>
            </a:extLst>
          </a:blip>
          <a:srcRect l="-1" t="31941" r="-358" b="56889"/>
          <a:stretch>
            <a:fillRect/>
          </a:stretch>
        </p:blipFill>
        <p:spPr>
          <a:xfrm>
            <a:off x="375920" y="3819086"/>
            <a:ext cx="3158570" cy="766027"/>
          </a:xfrm>
          <a:prstGeom prst="rect">
            <a:avLst/>
          </a:prstGeom>
          <a:ln w="28575">
            <a:solidFill>
              <a:srgbClr val="FF0000"/>
            </a:solidFill>
          </a:ln>
        </p:spPr>
      </p:pic>
      <p:pic>
        <p:nvPicPr>
          <p:cNvPr id="15" name="Picture 14">
            <a:extLst>
              <a:ext uri="{FF2B5EF4-FFF2-40B4-BE49-F238E27FC236}">
                <a16:creationId xmlns:a16="http://schemas.microsoft.com/office/drawing/2014/main" id="{CB002044-A20D-0ECA-1345-F6165779BD04}"/>
              </a:ext>
            </a:extLst>
          </p:cNvPr>
          <p:cNvPicPr>
            <a:picLocks noChangeAspect="1"/>
          </p:cNvPicPr>
          <p:nvPr/>
        </p:nvPicPr>
        <p:blipFill>
          <a:blip r:embed="rId7">
            <a:extLst>
              <a:ext uri="{28A0092B-C50C-407E-A947-70E740481C1C}">
                <a14:useLocalDpi xmlns:a14="http://schemas.microsoft.com/office/drawing/2010/main" val="0"/>
              </a:ext>
            </a:extLst>
          </a:blip>
          <a:srcRect l="-1" t="22370" r="-358" b="71680"/>
          <a:stretch>
            <a:fillRect/>
          </a:stretch>
        </p:blipFill>
        <p:spPr>
          <a:xfrm>
            <a:off x="355601" y="6394165"/>
            <a:ext cx="3178889" cy="408062"/>
          </a:xfrm>
          <a:prstGeom prst="rect">
            <a:avLst/>
          </a:prstGeom>
        </p:spPr>
      </p:pic>
      <p:sp>
        <p:nvSpPr>
          <p:cNvPr id="16" name="Rectangle 15">
            <a:extLst>
              <a:ext uri="{FF2B5EF4-FFF2-40B4-BE49-F238E27FC236}">
                <a16:creationId xmlns:a16="http://schemas.microsoft.com/office/drawing/2014/main" id="{1DC718DF-B25A-EABE-DC54-F9948B0CE93C}"/>
              </a:ext>
            </a:extLst>
          </p:cNvPr>
          <p:cNvSpPr/>
          <p:nvPr/>
        </p:nvSpPr>
        <p:spPr>
          <a:xfrm>
            <a:off x="420370" y="5110480"/>
            <a:ext cx="3114120" cy="76602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E44B68EE-B785-5998-2D9B-66EA55E9CF3C}"/>
              </a:ext>
            </a:extLst>
          </p:cNvPr>
          <p:cNvSpPr/>
          <p:nvPr/>
        </p:nvSpPr>
        <p:spPr>
          <a:xfrm>
            <a:off x="3925570" y="3921036"/>
            <a:ext cx="3409950" cy="76602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4D371E30-1814-C100-5379-67B546FA3E0D}"/>
              </a:ext>
            </a:extLst>
          </p:cNvPr>
          <p:cNvSpPr/>
          <p:nvPr/>
        </p:nvSpPr>
        <p:spPr>
          <a:xfrm>
            <a:off x="7965441" y="1243876"/>
            <a:ext cx="3409950" cy="76602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94677FF9-4004-F3CC-7517-7324EA8F7F29}"/>
              </a:ext>
            </a:extLst>
          </p:cNvPr>
          <p:cNvSpPr/>
          <p:nvPr/>
        </p:nvSpPr>
        <p:spPr>
          <a:xfrm>
            <a:off x="7965441" y="2460953"/>
            <a:ext cx="3409950" cy="76602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065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E4EAF1-77C1-B4E6-6B4F-19BF885233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9C0850-213A-2425-1140-7E0FB13B91B4}"/>
              </a:ext>
            </a:extLst>
          </p:cNvPr>
          <p:cNvSpPr txBox="1">
            <a:spLocks/>
          </p:cNvSpPr>
          <p:nvPr/>
        </p:nvSpPr>
        <p:spPr>
          <a:xfrm>
            <a:off x="555171" y="957665"/>
            <a:ext cx="11059886" cy="704616"/>
          </a:xfrm>
          <a:prstGeom prst="rect">
            <a:avLst/>
          </a:prstGeom>
          <a:solidFill>
            <a:srgbClr val="92D050"/>
          </a:solidFill>
        </p:spPr>
        <p:txBody>
          <a:bodyPr>
            <a:normAutofit/>
          </a:bodyPr>
          <a:lstStyle>
            <a:lvl1pPr algn="l" defTabSz="914400" rtl="0" eaLnBrk="1" latinLnBrk="0" hangingPunct="1">
              <a:lnSpc>
                <a:spcPct val="90000"/>
              </a:lnSpc>
              <a:spcBef>
                <a:spcPct val="0"/>
              </a:spcBef>
              <a:buNone/>
              <a:defRPr sz="3200" b="1" i="0" kern="1200">
                <a:solidFill>
                  <a:srgbClr val="00385B"/>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Diagnostic Challenges</a:t>
            </a:r>
          </a:p>
        </p:txBody>
      </p:sp>
      <p:pic>
        <p:nvPicPr>
          <p:cNvPr id="20" name="Picture 2" descr="Geography of Nepal - Wikipedia">
            <a:extLst>
              <a:ext uri="{FF2B5EF4-FFF2-40B4-BE49-F238E27FC236}">
                <a16:creationId xmlns:a16="http://schemas.microsoft.com/office/drawing/2014/main" id="{E528EB07-9D25-2B16-DE59-1FEB4F4000B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718" t="7437" r="2467" b="12988"/>
          <a:stretch>
            <a:fillRect/>
          </a:stretch>
        </p:blipFill>
        <p:spPr bwMode="auto">
          <a:xfrm>
            <a:off x="9525000" y="348345"/>
            <a:ext cx="2111829" cy="116477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34F1A8E3-FF5F-937F-AF30-1FEDE08B228E}"/>
              </a:ext>
            </a:extLst>
          </p:cNvPr>
          <p:cNvPicPr>
            <a:picLocks noChangeAspect="1"/>
          </p:cNvPicPr>
          <p:nvPr/>
        </p:nvPicPr>
        <p:blipFill>
          <a:blip r:embed="rId3"/>
          <a:stretch>
            <a:fillRect/>
          </a:stretch>
        </p:blipFill>
        <p:spPr>
          <a:xfrm>
            <a:off x="8449937" y="1801691"/>
            <a:ext cx="3165120" cy="2131330"/>
          </a:xfrm>
          <a:prstGeom prst="rect">
            <a:avLst/>
          </a:prstGeom>
          <a:ln>
            <a:solidFill>
              <a:srgbClr val="FF0000"/>
            </a:solidFill>
          </a:ln>
        </p:spPr>
      </p:pic>
      <p:sp>
        <p:nvSpPr>
          <p:cNvPr id="5" name="Rectangle 4">
            <a:extLst>
              <a:ext uri="{FF2B5EF4-FFF2-40B4-BE49-F238E27FC236}">
                <a16:creationId xmlns:a16="http://schemas.microsoft.com/office/drawing/2014/main" id="{E6FE26CF-058F-E15E-C514-F9C52FC4E9A0}"/>
              </a:ext>
            </a:extLst>
          </p:cNvPr>
          <p:cNvSpPr/>
          <p:nvPr/>
        </p:nvSpPr>
        <p:spPr>
          <a:xfrm rot="9373590" flipV="1">
            <a:off x="9768559" y="925359"/>
            <a:ext cx="1984246" cy="78976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800" b="1" i="0" u="none" strike="noStrike" kern="1200" cap="none" spc="0" normalizeH="0" baseline="0" noProof="0" dirty="0">
                <a:ln>
                  <a:noFill/>
                </a:ln>
                <a:solidFill>
                  <a:srgbClr val="FF0000"/>
                </a:solidFill>
                <a:effectLst/>
                <a:uLnTx/>
                <a:uFillTx/>
                <a:latin typeface="Calibri" panose="020F0502020204030204"/>
                <a:ea typeface="+mn-ea"/>
                <a:cs typeface="+mn-cs"/>
              </a:rPr>
              <a:t>Gene Lab @ 2500 Km/ 4 hour flight</a:t>
            </a:r>
          </a:p>
        </p:txBody>
      </p:sp>
      <p:sp>
        <p:nvSpPr>
          <p:cNvPr id="6" name="Arrow: Curved Right 5">
            <a:extLst>
              <a:ext uri="{FF2B5EF4-FFF2-40B4-BE49-F238E27FC236}">
                <a16:creationId xmlns:a16="http://schemas.microsoft.com/office/drawing/2014/main" id="{88792E54-D537-F095-6A59-8008167D6D4F}"/>
              </a:ext>
            </a:extLst>
          </p:cNvPr>
          <p:cNvSpPr/>
          <p:nvPr/>
        </p:nvSpPr>
        <p:spPr>
          <a:xfrm rot="1059335">
            <a:off x="9085626" y="2059693"/>
            <a:ext cx="630193" cy="1130165"/>
          </a:xfrm>
          <a:prstGeom prst="curved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FF0000"/>
              </a:solidFill>
              <a:effectLst/>
              <a:uLnTx/>
              <a:uFillTx/>
              <a:latin typeface="Calibri" panose="020F0502020204030204"/>
              <a:ea typeface="+mn-ea"/>
              <a:cs typeface="+mn-cs"/>
            </a:endParaRPr>
          </a:p>
        </p:txBody>
      </p:sp>
      <p:sp>
        <p:nvSpPr>
          <p:cNvPr id="7" name="Content Placeholder 2">
            <a:extLst>
              <a:ext uri="{FF2B5EF4-FFF2-40B4-BE49-F238E27FC236}">
                <a16:creationId xmlns:a16="http://schemas.microsoft.com/office/drawing/2014/main" id="{38F3C4E1-F358-F8C9-D0D5-2E760586D922}"/>
              </a:ext>
            </a:extLst>
          </p:cNvPr>
          <p:cNvSpPr txBox="1"/>
          <p:nvPr/>
        </p:nvSpPr>
        <p:spPr>
          <a:xfrm>
            <a:off x="567159" y="1801692"/>
            <a:ext cx="7692064" cy="2131330"/>
          </a:xfrm>
          <a:prstGeom prst="rect">
            <a:avLst/>
          </a:prstGeom>
          <a:solidFill>
            <a:srgbClr val="F5FCFD"/>
          </a:solidFill>
          <a:ln>
            <a:solidFill>
              <a:srgbClr val="FFC000"/>
            </a:solidFill>
          </a:ln>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marR="0" lvl="0" indent="0" algn="l" defTabSz="457200" rtl="0" eaLnBrk="1" fontAlgn="auto" latinLnBrk="0" hangingPunct="1">
              <a:lnSpc>
                <a:spcPct val="100000"/>
              </a:lnSpc>
              <a:spcBef>
                <a:spcPts val="1000"/>
              </a:spcBef>
              <a:spcAft>
                <a:spcPts val="0"/>
              </a:spcAft>
              <a:buClr>
                <a:srgbClr val="4472C4"/>
              </a:buClr>
              <a:buSzTx/>
              <a:buFont typeface="Wingdings 3" panose="05040102010807070707" charset="2"/>
              <a:buNone/>
              <a:tabLst/>
              <a:defRPr/>
            </a:pPr>
            <a:r>
              <a:rPr kumimoji="0" lang="en-IN" sz="20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Available tests in-house</a:t>
            </a:r>
          </a:p>
          <a:p>
            <a:pPr marL="342900" marR="0" lvl="0" indent="-342900" algn="l" defTabSz="457200" rtl="0" eaLnBrk="1" fontAlgn="auto" latinLnBrk="0" hangingPunct="1">
              <a:lnSpc>
                <a:spcPct val="100000"/>
              </a:lnSpc>
              <a:spcBef>
                <a:spcPts val="1000"/>
              </a:spcBef>
              <a:spcAft>
                <a:spcPts val="0"/>
              </a:spcAft>
              <a:buClr>
                <a:srgbClr val="4472C4"/>
              </a:buClr>
              <a:buSzTx/>
              <a:buFont typeface="Wingdings" panose="05000000000000000000" pitchFamily="2" charset="2"/>
              <a:buChar char="§"/>
              <a:tabLst/>
              <a:defRPr/>
            </a:pPr>
            <a:r>
              <a:rPr kumimoji="0" 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Preliminary tests like Cell count &amp; structural analysis</a:t>
            </a:r>
          </a:p>
          <a:p>
            <a:pPr marL="342900" marR="0" lvl="0" indent="-342900" algn="l" defTabSz="457200" rtl="0" eaLnBrk="1" fontAlgn="auto" latinLnBrk="0" hangingPunct="1">
              <a:lnSpc>
                <a:spcPct val="100000"/>
              </a:lnSpc>
              <a:spcBef>
                <a:spcPts val="1000"/>
              </a:spcBef>
              <a:spcAft>
                <a:spcPts val="0"/>
              </a:spcAft>
              <a:buClr>
                <a:srgbClr val="4472C4"/>
              </a:buClr>
              <a:buSzTx/>
              <a:buFont typeface="Wingdings" panose="05000000000000000000" pitchFamily="2" charset="2"/>
              <a:buChar char="§"/>
              <a:tabLst/>
              <a:defRPr/>
            </a:pPr>
            <a:r>
              <a:rPr kumimoji="0" 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Biochemistry, Serum assays, Inflammatory markers, Basic Imaging</a:t>
            </a:r>
          </a:p>
          <a:p>
            <a:pPr marL="342900" marR="0" lvl="0" indent="-342900" algn="l" defTabSz="457200" rtl="0" eaLnBrk="1" fontAlgn="auto" latinLnBrk="0" hangingPunct="1">
              <a:lnSpc>
                <a:spcPct val="100000"/>
              </a:lnSpc>
              <a:spcBef>
                <a:spcPts val="1000"/>
              </a:spcBef>
              <a:spcAft>
                <a:spcPts val="0"/>
              </a:spcAft>
              <a:buClr>
                <a:srgbClr val="4472C4"/>
              </a:buClr>
              <a:buSzTx/>
              <a:buFont typeface="Wingdings" panose="05000000000000000000" pitchFamily="2" charset="2"/>
              <a:buChar char="§"/>
              <a:tabLst/>
              <a:defRPr/>
            </a:pPr>
            <a:r>
              <a:rPr kumimoji="0" 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NBT, ELISA, immunoassays, and immunofluorescence</a:t>
            </a:r>
          </a:p>
          <a:p>
            <a:pPr marL="342900" marR="0" lvl="0" indent="-342900" algn="l" defTabSz="457200" rtl="0" eaLnBrk="1" fontAlgn="auto" latinLnBrk="0" hangingPunct="1">
              <a:lnSpc>
                <a:spcPct val="100000"/>
              </a:lnSpc>
              <a:spcBef>
                <a:spcPts val="1000"/>
              </a:spcBef>
              <a:spcAft>
                <a:spcPts val="0"/>
              </a:spcAft>
              <a:buClr>
                <a:srgbClr val="4472C4"/>
              </a:buClr>
              <a:buSzTx/>
              <a:buFont typeface="Wingdings" panose="05000000000000000000" pitchFamily="2" charset="2"/>
              <a:buChar char="§"/>
              <a:tabLst/>
              <a:defRPr/>
            </a:pPr>
            <a:r>
              <a:rPr kumimoji="0" 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Functional antibody level, complements, basic flow cytometry</a:t>
            </a:r>
          </a:p>
        </p:txBody>
      </p:sp>
      <p:sp>
        <p:nvSpPr>
          <p:cNvPr id="8" name="Content Placeholder 2">
            <a:extLst>
              <a:ext uri="{FF2B5EF4-FFF2-40B4-BE49-F238E27FC236}">
                <a16:creationId xmlns:a16="http://schemas.microsoft.com/office/drawing/2014/main" id="{ACCDE004-BE54-B290-9C77-B79F0A05B52E}"/>
              </a:ext>
            </a:extLst>
          </p:cNvPr>
          <p:cNvSpPr txBox="1"/>
          <p:nvPr/>
        </p:nvSpPr>
        <p:spPr>
          <a:xfrm>
            <a:off x="567159" y="4104219"/>
            <a:ext cx="7692064" cy="2075478"/>
          </a:xfrm>
          <a:prstGeom prst="rect">
            <a:avLst/>
          </a:prstGeom>
          <a:solidFill>
            <a:srgbClr val="F5FCFD"/>
          </a:solidFill>
          <a:ln>
            <a:solidFill>
              <a:srgbClr val="FFC000"/>
            </a:solidFill>
          </a:ln>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marR="0" lvl="0" indent="0" algn="l" defTabSz="457200" rtl="0" eaLnBrk="1" fontAlgn="auto" latinLnBrk="0" hangingPunct="1">
              <a:lnSpc>
                <a:spcPct val="100000"/>
              </a:lnSpc>
              <a:spcBef>
                <a:spcPts val="1000"/>
              </a:spcBef>
              <a:spcAft>
                <a:spcPts val="0"/>
              </a:spcAft>
              <a:buClr>
                <a:srgbClr val="4472C4"/>
              </a:buClr>
              <a:buSzTx/>
              <a:buFont typeface="Wingdings 3" panose="05040102010807070707" charset="2"/>
              <a:buNone/>
              <a:tabLst/>
              <a:defRPr/>
            </a:pPr>
            <a:r>
              <a:rPr kumimoji="0" lang="en-IN" sz="20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Unavailable/Outsourced</a:t>
            </a:r>
          </a:p>
          <a:p>
            <a:pPr marL="342900" marR="0" lvl="0" indent="-342900" algn="l" defTabSz="457200" rtl="0" eaLnBrk="1" fontAlgn="auto" latinLnBrk="0" hangingPunct="1">
              <a:lnSpc>
                <a:spcPct val="100000"/>
              </a:lnSpc>
              <a:spcBef>
                <a:spcPts val="1000"/>
              </a:spcBef>
              <a:spcAft>
                <a:spcPts val="0"/>
              </a:spcAft>
              <a:buClr>
                <a:srgbClr val="4472C4"/>
              </a:buClr>
              <a:buSzTx/>
              <a:buFont typeface="Wingdings" panose="05000000000000000000" pitchFamily="2" charset="2"/>
              <a:buChar char="§"/>
              <a:tabLst/>
              <a:defRPr/>
            </a:pPr>
            <a:r>
              <a:rPr kumimoji="0" 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Functional testing (e.g., C1-INH functional assay), Functional assays</a:t>
            </a:r>
          </a:p>
          <a:p>
            <a:pPr marL="342900" marR="0" lvl="0" indent="-342900" algn="l" defTabSz="457200" rtl="0" eaLnBrk="1" fontAlgn="auto" latinLnBrk="0" hangingPunct="1">
              <a:lnSpc>
                <a:spcPct val="100000"/>
              </a:lnSpc>
              <a:spcBef>
                <a:spcPts val="1000"/>
              </a:spcBef>
              <a:spcAft>
                <a:spcPts val="0"/>
              </a:spcAft>
              <a:buClr>
                <a:srgbClr val="4472C4"/>
              </a:buClr>
              <a:buSzTx/>
              <a:buFont typeface="Wingdings" panose="05000000000000000000" pitchFamily="2" charset="2"/>
              <a:buChar char="§"/>
              <a:tabLst/>
              <a:defRPr/>
            </a:pPr>
            <a:r>
              <a:rPr kumimoji="0" 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Most of the flow-based assays, including DHR</a:t>
            </a:r>
          </a:p>
          <a:p>
            <a:pPr marL="342900" marR="0" lvl="0" indent="-342900" algn="l" defTabSz="457200" rtl="0" eaLnBrk="1" fontAlgn="auto" latinLnBrk="0" hangingPunct="1">
              <a:lnSpc>
                <a:spcPct val="100000"/>
              </a:lnSpc>
              <a:spcBef>
                <a:spcPts val="1000"/>
              </a:spcBef>
              <a:spcAft>
                <a:spcPts val="0"/>
              </a:spcAft>
              <a:buClr>
                <a:srgbClr val="4472C4"/>
              </a:buClr>
              <a:buSzTx/>
              <a:buFont typeface="Wingdings" panose="05000000000000000000" pitchFamily="2" charset="2"/>
              <a:buChar char="§"/>
              <a:tabLst/>
              <a:defRPr/>
            </a:pPr>
            <a:r>
              <a:rPr kumimoji="0" 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Genetic testing (all kinds), Segregation analysis</a:t>
            </a:r>
          </a:p>
          <a:p>
            <a:pPr marL="342900" marR="0" lvl="0" indent="-342900" algn="l" defTabSz="457200" rtl="0" eaLnBrk="1" fontAlgn="auto" latinLnBrk="0" hangingPunct="1">
              <a:lnSpc>
                <a:spcPct val="100000"/>
              </a:lnSpc>
              <a:spcBef>
                <a:spcPts val="1000"/>
              </a:spcBef>
              <a:spcAft>
                <a:spcPts val="0"/>
              </a:spcAft>
              <a:buClr>
                <a:srgbClr val="4472C4"/>
              </a:buClr>
              <a:buSzTx/>
              <a:buFont typeface="Wingdings" panose="05000000000000000000" pitchFamily="2" charset="2"/>
              <a:buChar char="§"/>
              <a:tabLst/>
              <a:defRPr/>
            </a:pPr>
            <a:r>
              <a:rPr kumimoji="0" 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Advanced Immunological tests; Newborn screening</a:t>
            </a:r>
          </a:p>
        </p:txBody>
      </p:sp>
      <p:sp>
        <p:nvSpPr>
          <p:cNvPr id="9" name="Téglalap 24">
            <a:extLst>
              <a:ext uri="{FF2B5EF4-FFF2-40B4-BE49-F238E27FC236}">
                <a16:creationId xmlns:a16="http://schemas.microsoft.com/office/drawing/2014/main" id="{A590F528-1F6C-E152-2C6A-71005C6682BB}"/>
              </a:ext>
            </a:extLst>
          </p:cNvPr>
          <p:cNvSpPr/>
          <p:nvPr/>
        </p:nvSpPr>
        <p:spPr>
          <a:xfrm>
            <a:off x="10188847" y="2911425"/>
            <a:ext cx="1426210" cy="1014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Outsourcing to commercial lab in India</a:t>
            </a:r>
            <a:r>
              <a:rPr kumimoji="0" lang="en-US" altLang="en-IN" sz="12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&amp; academic institutes abroad</a:t>
            </a:r>
          </a:p>
        </p:txBody>
      </p:sp>
      <p:sp>
        <p:nvSpPr>
          <p:cNvPr id="10" name="Téglalap 24">
            <a:extLst>
              <a:ext uri="{FF2B5EF4-FFF2-40B4-BE49-F238E27FC236}">
                <a16:creationId xmlns:a16="http://schemas.microsoft.com/office/drawing/2014/main" id="{AF34B2CF-0C05-2A44-3CE1-CC05A803F7C8}"/>
              </a:ext>
            </a:extLst>
          </p:cNvPr>
          <p:cNvSpPr/>
          <p:nvPr/>
        </p:nvSpPr>
        <p:spPr>
          <a:xfrm>
            <a:off x="8449936" y="4104220"/>
            <a:ext cx="3165120" cy="207547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All tests are done with patients’ own expenses due to the lack of a nationalized health system or accessible health insurance</a:t>
            </a:r>
            <a:endParaRPr kumimoji="0" lang="en-US" altLang="en-IN" sz="1600" b="1"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4224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stretch>
            <a:fillRect/>
          </a:stretch>
        </p:blipFill>
        <p:spPr>
          <a:xfrm>
            <a:off x="8199782" y="4418235"/>
            <a:ext cx="3838161" cy="2324223"/>
          </a:xfrm>
          <a:prstGeom prst="rect">
            <a:avLst/>
          </a:prstGeom>
        </p:spPr>
      </p:pic>
      <p:pic>
        <p:nvPicPr>
          <p:cNvPr id="13" name="Picture 12"/>
          <p:cNvPicPr>
            <a:picLocks noChangeAspect="1"/>
          </p:cNvPicPr>
          <p:nvPr/>
        </p:nvPicPr>
        <p:blipFill>
          <a:blip r:embed="rId3"/>
          <a:stretch>
            <a:fillRect/>
          </a:stretch>
        </p:blipFill>
        <p:spPr>
          <a:xfrm>
            <a:off x="8199782" y="144532"/>
            <a:ext cx="3699313" cy="2474844"/>
          </a:xfrm>
          <a:prstGeom prst="rect">
            <a:avLst/>
          </a:prstGeom>
        </p:spPr>
      </p:pic>
      <p:pic>
        <p:nvPicPr>
          <p:cNvPr id="3" name="Picture 2"/>
          <p:cNvPicPr>
            <a:picLocks noChangeAspect="1"/>
          </p:cNvPicPr>
          <p:nvPr/>
        </p:nvPicPr>
        <p:blipFill>
          <a:blip r:embed="rId4"/>
          <a:stretch>
            <a:fillRect/>
          </a:stretch>
        </p:blipFill>
        <p:spPr>
          <a:xfrm>
            <a:off x="292735" y="145415"/>
            <a:ext cx="5664200" cy="2354580"/>
          </a:xfrm>
          <a:prstGeom prst="rect">
            <a:avLst/>
          </a:prstGeom>
        </p:spPr>
      </p:pic>
      <p:pic>
        <p:nvPicPr>
          <p:cNvPr id="6" name="Picture 5"/>
          <p:cNvPicPr>
            <a:picLocks noChangeAspect="1"/>
          </p:cNvPicPr>
          <p:nvPr/>
        </p:nvPicPr>
        <p:blipFill>
          <a:blip r:embed="rId5"/>
          <a:stretch>
            <a:fillRect/>
          </a:stretch>
        </p:blipFill>
        <p:spPr>
          <a:xfrm>
            <a:off x="292735" y="4417695"/>
            <a:ext cx="5092700" cy="2324735"/>
          </a:xfrm>
          <a:prstGeom prst="rect">
            <a:avLst/>
          </a:prstGeom>
        </p:spPr>
      </p:pic>
      <p:pic>
        <p:nvPicPr>
          <p:cNvPr id="2" name="Picture 4" descr="MP Horror: 5-year-old dies outside hospital because of no doctors; Viral  video shows hapless mother trying to revive s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95190" y="2295063"/>
            <a:ext cx="3425988" cy="21231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599FEF8-9615-7876-E96E-5923E8D2C182}"/>
              </a:ext>
            </a:extLst>
          </p:cNvPr>
          <p:cNvSpPr txBox="1"/>
          <p:nvPr/>
        </p:nvSpPr>
        <p:spPr>
          <a:xfrm>
            <a:off x="4735286" y="1348141"/>
            <a:ext cx="6837680" cy="4161717"/>
          </a:xfrm>
          <a:prstGeom prst="rect">
            <a:avLst/>
          </a:prstGeom>
          <a:noFill/>
          <a:ln w="38100">
            <a:solidFill>
              <a:schemeClr val="accent1"/>
            </a:solidFill>
          </a:ln>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Every time I diagnose a child, it’s a victory — and a heartbreak. Because after diagnosis, I realize the</a:t>
            </a:r>
            <a:r>
              <a:rPr kumimoji="0" lang="ne-NP" sz="30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30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hardship of treatment for parents, lack of policy and plan from government. It’s just me, and the family’s hope</a:t>
            </a:r>
          </a:p>
        </p:txBody>
      </p:sp>
      <p:pic>
        <p:nvPicPr>
          <p:cNvPr id="4098" name="Picture 2" descr="121 Heart Bandage Emoji Stock Vectors and Vector Art | Shutterstock">
            <a:extLst>
              <a:ext uri="{FF2B5EF4-FFF2-40B4-BE49-F238E27FC236}">
                <a16:creationId xmlns:a16="http://schemas.microsoft.com/office/drawing/2014/main" id="{DFB4E179-0297-3E51-26F9-F8761FC3A9B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3645"/>
          <a:stretch>
            <a:fillRect/>
          </a:stretch>
        </p:blipFill>
        <p:spPr bwMode="auto">
          <a:xfrm>
            <a:off x="276889" y="2515044"/>
            <a:ext cx="4262454" cy="1578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8850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custDataLst>
              <p:tags r:id="rId1"/>
            </p:custDataLst>
          </p:nvPr>
        </p:nvGraphicFramePr>
        <p:xfrm>
          <a:off x="572770" y="941705"/>
          <a:ext cx="11090275" cy="5540430"/>
        </p:xfrm>
        <a:graphic>
          <a:graphicData uri="http://schemas.openxmlformats.org/drawingml/2006/table">
            <a:tbl>
              <a:tblPr firstRow="1" bandRow="1">
                <a:tableStyleId>{5C22544A-7EE6-4342-B048-85BDC9FD1C3A}</a:tableStyleId>
              </a:tblPr>
              <a:tblGrid>
                <a:gridCol w="1756410">
                  <a:extLst>
                    <a:ext uri="{9D8B030D-6E8A-4147-A177-3AD203B41FA5}">
                      <a16:colId xmlns:a16="http://schemas.microsoft.com/office/drawing/2014/main" val="20000"/>
                    </a:ext>
                  </a:extLst>
                </a:gridCol>
                <a:gridCol w="1835785">
                  <a:extLst>
                    <a:ext uri="{9D8B030D-6E8A-4147-A177-3AD203B41FA5}">
                      <a16:colId xmlns:a16="http://schemas.microsoft.com/office/drawing/2014/main" val="20001"/>
                    </a:ext>
                  </a:extLst>
                </a:gridCol>
                <a:gridCol w="2028190">
                  <a:extLst>
                    <a:ext uri="{9D8B030D-6E8A-4147-A177-3AD203B41FA5}">
                      <a16:colId xmlns:a16="http://schemas.microsoft.com/office/drawing/2014/main" val="20002"/>
                    </a:ext>
                  </a:extLst>
                </a:gridCol>
                <a:gridCol w="2018030">
                  <a:extLst>
                    <a:ext uri="{9D8B030D-6E8A-4147-A177-3AD203B41FA5}">
                      <a16:colId xmlns:a16="http://schemas.microsoft.com/office/drawing/2014/main" val="20003"/>
                    </a:ext>
                  </a:extLst>
                </a:gridCol>
                <a:gridCol w="1772285">
                  <a:extLst>
                    <a:ext uri="{9D8B030D-6E8A-4147-A177-3AD203B41FA5}">
                      <a16:colId xmlns:a16="http://schemas.microsoft.com/office/drawing/2014/main" val="20004"/>
                    </a:ext>
                  </a:extLst>
                </a:gridCol>
                <a:gridCol w="1679575">
                  <a:extLst>
                    <a:ext uri="{9D8B030D-6E8A-4147-A177-3AD203B41FA5}">
                      <a16:colId xmlns:a16="http://schemas.microsoft.com/office/drawing/2014/main" val="20005"/>
                    </a:ext>
                  </a:extLst>
                </a:gridCol>
              </a:tblGrid>
              <a:tr h="504825">
                <a:tc>
                  <a:txBody>
                    <a:bodyPr/>
                    <a:lstStyle/>
                    <a:p>
                      <a:pPr marL="0" marR="0">
                        <a:lnSpc>
                          <a:spcPct val="107000"/>
                        </a:lnSpc>
                        <a:spcAft>
                          <a:spcPts val="800"/>
                        </a:spcAft>
                        <a:buNone/>
                      </a:pPr>
                      <a:r>
                        <a:rPr lang="en-IN" sz="2200" kern="1200">
                          <a:solidFill>
                            <a:srgbClr val="002060"/>
                          </a:solidFill>
                          <a:effectLst/>
                        </a:rPr>
                        <a:t>Details</a:t>
                      </a:r>
                      <a:endParaRPr 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IN" sz="2200" kern="1200">
                          <a:solidFill>
                            <a:srgbClr val="002060"/>
                          </a:solidFill>
                          <a:effectLst/>
                        </a:rPr>
                        <a:t>Case 1 (P1)</a:t>
                      </a:r>
                      <a:endParaRPr 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IN" sz="2200" kern="1200">
                          <a:solidFill>
                            <a:srgbClr val="002060"/>
                          </a:solidFill>
                          <a:effectLst/>
                        </a:rPr>
                        <a:t>Case </a:t>
                      </a:r>
                      <a:r>
                        <a:rPr lang="en-US" altLang="en-IN" sz="2200" kern="1200">
                          <a:solidFill>
                            <a:srgbClr val="002060"/>
                          </a:solidFill>
                          <a:effectLst/>
                        </a:rPr>
                        <a:t>2</a:t>
                      </a:r>
                      <a:r>
                        <a:rPr lang="en-IN" sz="2200" kern="1200">
                          <a:solidFill>
                            <a:srgbClr val="002060"/>
                          </a:solidFill>
                          <a:effectLst/>
                        </a:rPr>
                        <a:t> (P</a:t>
                      </a:r>
                      <a:r>
                        <a:rPr lang="en-US" altLang="en-IN" sz="2200" kern="1200">
                          <a:solidFill>
                            <a:srgbClr val="002060"/>
                          </a:solidFill>
                          <a:effectLst/>
                        </a:rPr>
                        <a:t>2</a:t>
                      </a:r>
                      <a:r>
                        <a:rPr lang="en-IN" sz="2200" kern="1200">
                          <a:solidFill>
                            <a:srgbClr val="002060"/>
                          </a:solidFill>
                          <a:effectLst/>
                        </a:rPr>
                        <a:t>)</a:t>
                      </a:r>
                      <a:endParaRPr 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IN" sz="2200" kern="1200">
                          <a:solidFill>
                            <a:srgbClr val="002060"/>
                          </a:solidFill>
                          <a:effectLst/>
                        </a:rPr>
                        <a:t>Case </a:t>
                      </a:r>
                      <a:r>
                        <a:rPr lang="en-US" altLang="en-IN" sz="2200" kern="1200">
                          <a:solidFill>
                            <a:srgbClr val="002060"/>
                          </a:solidFill>
                          <a:effectLst/>
                        </a:rPr>
                        <a:t>3</a:t>
                      </a:r>
                      <a:r>
                        <a:rPr lang="en-IN" sz="2200" kern="1200">
                          <a:solidFill>
                            <a:srgbClr val="002060"/>
                          </a:solidFill>
                          <a:effectLst/>
                        </a:rPr>
                        <a:t> (P</a:t>
                      </a:r>
                      <a:r>
                        <a:rPr lang="en-US" altLang="en-IN" sz="2200" kern="1200">
                          <a:solidFill>
                            <a:srgbClr val="002060"/>
                          </a:solidFill>
                          <a:effectLst/>
                        </a:rPr>
                        <a:t>3</a:t>
                      </a:r>
                      <a:r>
                        <a:rPr lang="en-IN" sz="2200" kern="1200">
                          <a:solidFill>
                            <a:srgbClr val="002060"/>
                          </a:solidFill>
                          <a:effectLst/>
                        </a:rPr>
                        <a:t>)</a:t>
                      </a:r>
                      <a:endParaRPr 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64703" marR="64703" marT="32351" marB="32351">
                    <a:solidFill>
                      <a:schemeClr val="accent2">
                        <a:lumMod val="20000"/>
                        <a:lumOff val="80000"/>
                      </a:schemeClr>
                    </a:solidFill>
                  </a:tcPr>
                </a:tc>
                <a:tc>
                  <a:txBody>
                    <a:bodyPr/>
                    <a:lstStyle/>
                    <a:p>
                      <a:pPr marL="76835" marR="0">
                        <a:lnSpc>
                          <a:spcPct val="107000"/>
                        </a:lnSpc>
                        <a:spcAft>
                          <a:spcPts val="800"/>
                        </a:spcAft>
                        <a:buNone/>
                      </a:pPr>
                      <a:r>
                        <a:rPr lang="en-IN" sz="2200" kern="1200">
                          <a:solidFill>
                            <a:srgbClr val="002060"/>
                          </a:solidFill>
                          <a:effectLst/>
                        </a:rPr>
                        <a:t>Case </a:t>
                      </a:r>
                      <a:r>
                        <a:rPr lang="en-US" altLang="en-IN" sz="2200" kern="1200">
                          <a:solidFill>
                            <a:srgbClr val="002060"/>
                          </a:solidFill>
                          <a:effectLst/>
                        </a:rPr>
                        <a:t>4</a:t>
                      </a:r>
                      <a:r>
                        <a:rPr lang="en-IN" sz="2200" kern="1200">
                          <a:solidFill>
                            <a:srgbClr val="002060"/>
                          </a:solidFill>
                          <a:effectLst/>
                        </a:rPr>
                        <a:t> (P</a:t>
                      </a:r>
                      <a:r>
                        <a:rPr lang="en-US" altLang="en-IN" sz="2200" kern="1200">
                          <a:solidFill>
                            <a:srgbClr val="002060"/>
                          </a:solidFill>
                          <a:effectLst/>
                        </a:rPr>
                        <a:t>4</a:t>
                      </a:r>
                      <a:r>
                        <a:rPr lang="en-IN" sz="2200" kern="1200">
                          <a:solidFill>
                            <a:srgbClr val="002060"/>
                          </a:solidFill>
                          <a:effectLst/>
                        </a:rPr>
                        <a:t>)</a:t>
                      </a:r>
                      <a:endParaRPr 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solidFill>
                      <a:schemeClr val="accent2">
                        <a:lumMod val="20000"/>
                        <a:lumOff val="80000"/>
                      </a:schemeClr>
                    </a:solidFill>
                  </a:tcPr>
                </a:tc>
                <a:tc>
                  <a:txBody>
                    <a:bodyPr/>
                    <a:lstStyle/>
                    <a:p>
                      <a:pPr marL="76835" marR="0">
                        <a:lnSpc>
                          <a:spcPct val="107000"/>
                        </a:lnSpc>
                        <a:spcAft>
                          <a:spcPts val="800"/>
                        </a:spcAft>
                        <a:buNone/>
                      </a:pPr>
                      <a:r>
                        <a:rPr lang="en-IN" sz="2200" kern="1200">
                          <a:solidFill>
                            <a:srgbClr val="002060"/>
                          </a:solidFill>
                          <a:effectLst/>
                        </a:rPr>
                        <a:t>Case </a:t>
                      </a:r>
                      <a:r>
                        <a:rPr lang="en-US" altLang="en-IN" sz="2200" kern="1200">
                          <a:solidFill>
                            <a:srgbClr val="002060"/>
                          </a:solidFill>
                          <a:effectLst/>
                        </a:rPr>
                        <a:t>5</a:t>
                      </a:r>
                      <a:r>
                        <a:rPr lang="en-IN" sz="2200" kern="1200">
                          <a:solidFill>
                            <a:srgbClr val="002060"/>
                          </a:solidFill>
                          <a:effectLst/>
                        </a:rPr>
                        <a:t> (P</a:t>
                      </a:r>
                      <a:r>
                        <a:rPr lang="en-US" altLang="en-IN" sz="2200" kern="1200">
                          <a:solidFill>
                            <a:srgbClr val="002060"/>
                          </a:solidFill>
                          <a:effectLst/>
                        </a:rPr>
                        <a:t>5</a:t>
                      </a:r>
                      <a:r>
                        <a:rPr lang="en-IN" sz="2200" kern="1200">
                          <a:solidFill>
                            <a:srgbClr val="002060"/>
                          </a:solidFill>
                          <a:effectLst/>
                        </a:rPr>
                        <a:t>)</a:t>
                      </a:r>
                      <a:endParaRPr 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solidFill>
                      <a:schemeClr val="accent2">
                        <a:lumMod val="20000"/>
                        <a:lumOff val="80000"/>
                      </a:schemeClr>
                    </a:solidFill>
                  </a:tcPr>
                </a:tc>
                <a:extLst>
                  <a:ext uri="{0D108BD9-81ED-4DB2-BD59-A6C34878D82A}">
                    <a16:rowId xmlns:a16="http://schemas.microsoft.com/office/drawing/2014/main" val="10000"/>
                  </a:ext>
                </a:extLst>
              </a:tr>
              <a:tr h="531495">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Age at HSCT</a:t>
                      </a:r>
                    </a:p>
                    <a:p>
                      <a:pPr marL="0" marR="0">
                        <a:lnSpc>
                          <a:spcPct val="107000"/>
                        </a:lnSpc>
                        <a:spcAft>
                          <a:spcPts val="800"/>
                        </a:spcAft>
                        <a:buNone/>
                      </a:pPr>
                      <a:r>
                        <a:rPr lang="en-US" altLang="en-IN" sz="1600" kern="1200">
                          <a:solidFill>
                            <a:srgbClr val="7030A0"/>
                          </a:solidFill>
                          <a:effectLst/>
                          <a:latin typeface="Calibri" panose="020F0502020204030204" pitchFamily="34" charset="0"/>
                          <a:ea typeface="Calibri" panose="020F0502020204030204" pitchFamily="34" charset="0"/>
                          <a:cs typeface="Mangal" panose="02040503050203030202" pitchFamily="18" charset="0"/>
                        </a:rPr>
                        <a:t>(Mean age 6 years)</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 6 years</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 3 years</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 9 years</a:t>
                      </a:r>
                    </a:p>
                  </a:txBody>
                  <a:tcPr marL="64703" marR="64703" marT="32351" marB="32351">
                    <a:solidFill>
                      <a:schemeClr val="accent2">
                        <a:lumMod val="20000"/>
                        <a:lumOff val="80000"/>
                      </a:schemeClr>
                    </a:solidFill>
                  </a:tcPr>
                </a:tc>
                <a:tc>
                  <a:txBody>
                    <a:bodyPr/>
                    <a:lstStyle/>
                    <a:p>
                      <a:pPr marL="76835"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 9.2 years</a:t>
                      </a:r>
                    </a:p>
                  </a:txBody>
                  <a:tcPr marL="0" marR="0" marT="0" marB="0">
                    <a:solidFill>
                      <a:schemeClr val="accent2">
                        <a:lumMod val="20000"/>
                        <a:lumOff val="80000"/>
                      </a:schemeClr>
                    </a:solidFill>
                  </a:tcPr>
                </a:tc>
                <a:tc>
                  <a:txBody>
                    <a:bodyPr/>
                    <a:lstStyle/>
                    <a:p>
                      <a:pPr marL="76835"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 2.8 years</a:t>
                      </a:r>
                    </a:p>
                  </a:txBody>
                  <a:tcPr marL="0" marR="0" marT="0" marB="0">
                    <a:solidFill>
                      <a:schemeClr val="accent2">
                        <a:lumMod val="20000"/>
                        <a:lumOff val="80000"/>
                      </a:schemeClr>
                    </a:solidFill>
                  </a:tcPr>
                </a:tc>
                <a:extLst>
                  <a:ext uri="{0D108BD9-81ED-4DB2-BD59-A6C34878D82A}">
                    <a16:rowId xmlns:a16="http://schemas.microsoft.com/office/drawing/2014/main" val="10001"/>
                  </a:ext>
                </a:extLst>
              </a:tr>
              <a:tr h="572135">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Donor type</a:t>
                      </a:r>
                    </a:p>
                  </a:txBody>
                  <a:tcPr marL="64703" marR="64703" marT="32351" marB="32351">
                    <a:solidFill>
                      <a:schemeClr val="accent4">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MUD (10/10)</a:t>
                      </a:r>
                    </a:p>
                  </a:txBody>
                  <a:tcPr marL="64703" marR="64703" marT="32351" marB="32351">
                    <a:solidFill>
                      <a:schemeClr val="accent4">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Matched Sibling</a:t>
                      </a:r>
                    </a:p>
                  </a:txBody>
                  <a:tcPr marL="64703" marR="64703" marT="32351" marB="32351">
                    <a:solidFill>
                      <a:schemeClr val="accent4">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Haplo </a:t>
                      </a:r>
                      <a:r>
                        <a:rPr lang="en-US" altLang="en-IN" sz="18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(Father)</a:t>
                      </a:r>
                    </a:p>
                  </a:txBody>
                  <a:tcPr marL="64703" marR="64703" marT="32351" marB="32351">
                    <a:solidFill>
                      <a:schemeClr val="accent4">
                        <a:lumMod val="20000"/>
                        <a:lumOff val="80000"/>
                      </a:schemeClr>
                    </a:solidFill>
                  </a:tcPr>
                </a:tc>
                <a:tc>
                  <a:txBody>
                    <a:bodyPr/>
                    <a:lstStyle/>
                    <a:p>
                      <a:pPr marL="76835"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MUD (9/10)</a:t>
                      </a:r>
                    </a:p>
                  </a:txBody>
                  <a:tcPr marL="0" marR="0" marT="0" marB="0">
                    <a:solidFill>
                      <a:schemeClr val="accent4">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  Haplo </a:t>
                      </a:r>
                      <a:r>
                        <a:rPr lang="en-US" altLang="en-IN" sz="18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(Mother)</a:t>
                      </a:r>
                    </a:p>
                  </a:txBody>
                  <a:tcPr marL="0" marR="0" marT="0" marB="0">
                    <a:solidFill>
                      <a:schemeClr val="accent4">
                        <a:lumMod val="20000"/>
                        <a:lumOff val="80000"/>
                      </a:schemeClr>
                    </a:solidFill>
                  </a:tcPr>
                </a:tc>
                <a:extLst>
                  <a:ext uri="{0D108BD9-81ED-4DB2-BD59-A6C34878D82A}">
                    <a16:rowId xmlns:a16="http://schemas.microsoft.com/office/drawing/2014/main" val="10002"/>
                  </a:ext>
                </a:extLst>
              </a:tr>
              <a:tr h="530860">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SC source</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 Bone marrow</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Bone marrow</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Peripheral blood</a:t>
                      </a:r>
                    </a:p>
                  </a:txBody>
                  <a:tcPr marL="64703" marR="64703" marT="32351" marB="32351">
                    <a:solidFill>
                      <a:schemeClr val="accent2">
                        <a:lumMod val="20000"/>
                        <a:lumOff val="80000"/>
                      </a:schemeClr>
                    </a:solidFill>
                  </a:tcPr>
                </a:tc>
                <a:tc>
                  <a:txBody>
                    <a:bodyPr/>
                    <a:lstStyle/>
                    <a:p>
                      <a:pPr marL="76835"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Bone marrow</a:t>
                      </a:r>
                    </a:p>
                  </a:txBody>
                  <a:tcPr marL="0" marR="0" marT="0" marB="0">
                    <a:solidFill>
                      <a:schemeClr val="accent2">
                        <a:lumMod val="20000"/>
                        <a:lumOff val="80000"/>
                      </a:schemeClr>
                    </a:solidFill>
                  </a:tcPr>
                </a:tc>
                <a:tc>
                  <a:txBody>
                    <a:bodyPr/>
                    <a:lstStyle/>
                    <a:p>
                      <a:pPr marL="76835" marR="0">
                        <a:lnSpc>
                          <a:spcPct val="107000"/>
                        </a:lnSpc>
                        <a:spcAft>
                          <a:spcPts val="800"/>
                        </a:spcAft>
                        <a:buNone/>
                      </a:pPr>
                      <a:r>
                        <a:rPr lang="en-US" altLang="en-IN" sz="2200" kern="0">
                          <a:solidFill>
                            <a:srgbClr val="002060"/>
                          </a:solidFill>
                          <a:effectLst/>
                          <a:latin typeface="Calibri" panose="020F0502020204030204" pitchFamily="34" charset="0"/>
                          <a:ea typeface="Calibri" panose="020F0502020204030204" pitchFamily="34" charset="0"/>
                          <a:cs typeface="Mangal" panose="02040503050203030202" pitchFamily="18" charset="0"/>
                        </a:rPr>
                        <a:t>Bone marrow</a:t>
                      </a:r>
                    </a:p>
                  </a:txBody>
                  <a:tcPr marL="0" marR="0" marT="0" marB="0">
                    <a:solidFill>
                      <a:schemeClr val="accent2">
                        <a:lumMod val="20000"/>
                        <a:lumOff val="80000"/>
                      </a:schemeClr>
                    </a:solidFill>
                  </a:tcPr>
                </a:tc>
                <a:extLst>
                  <a:ext uri="{0D108BD9-81ED-4DB2-BD59-A6C34878D82A}">
                    <a16:rowId xmlns:a16="http://schemas.microsoft.com/office/drawing/2014/main" val="10003"/>
                  </a:ext>
                </a:extLst>
              </a:tr>
              <a:tr h="530860">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Total CD34/kg </a:t>
                      </a:r>
                    </a:p>
                  </a:txBody>
                  <a:tcPr marL="64703" marR="64703" marT="32351" marB="32351">
                    <a:solidFill>
                      <a:schemeClr val="accent4">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4.1 million/kg</a:t>
                      </a:r>
                    </a:p>
                  </a:txBody>
                  <a:tcPr marL="64703" marR="64703" marT="32351" marB="32351">
                    <a:solidFill>
                      <a:schemeClr val="accent4">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8 million/kg</a:t>
                      </a:r>
                    </a:p>
                  </a:txBody>
                  <a:tcPr marL="64703" marR="64703" marT="32351" marB="32351">
                    <a:solidFill>
                      <a:schemeClr val="accent4">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a:t>
                      </a:r>
                    </a:p>
                  </a:txBody>
                  <a:tcPr marL="64703" marR="64703" marT="32351" marB="32351">
                    <a:solidFill>
                      <a:schemeClr val="accent4">
                        <a:lumMod val="20000"/>
                        <a:lumOff val="80000"/>
                      </a:schemeClr>
                    </a:solidFill>
                  </a:tcPr>
                </a:tc>
                <a:tc>
                  <a:txBody>
                    <a:bodyPr/>
                    <a:lstStyle/>
                    <a:p>
                      <a:pPr marL="76835"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sym typeface="+mn-ea"/>
                        </a:rPr>
                        <a:t>11 million/kg</a:t>
                      </a:r>
                      <a:endPar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solidFill>
                      <a:schemeClr val="accent4">
                        <a:lumMod val="20000"/>
                        <a:lumOff val="80000"/>
                      </a:schemeClr>
                    </a:solidFill>
                  </a:tcPr>
                </a:tc>
                <a:tc>
                  <a:txBody>
                    <a:bodyPr/>
                    <a:lstStyle/>
                    <a:p>
                      <a:pPr marL="76835"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sym typeface="+mn-ea"/>
                        </a:rPr>
                        <a:t>4.1 million/kg</a:t>
                      </a:r>
                      <a:endParaRPr lang="en-US" altLang="en-IN" sz="2200" kern="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solidFill>
                      <a:schemeClr val="accent4">
                        <a:lumMod val="20000"/>
                        <a:lumOff val="80000"/>
                      </a:schemeClr>
                    </a:solidFill>
                  </a:tcPr>
                </a:tc>
                <a:extLst>
                  <a:ext uri="{0D108BD9-81ED-4DB2-BD59-A6C34878D82A}">
                    <a16:rowId xmlns:a16="http://schemas.microsoft.com/office/drawing/2014/main" val="10004"/>
                  </a:ext>
                </a:extLst>
              </a:tr>
              <a:tr h="1903730">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Peri-HSCT complications</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Febrile Neutropenia, mucositis, CINV, Dyspepsia, Diarrhoea</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Grade 3 Mucositis, CINV, Dyspepsia</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GB" sz="2200" kern="1200" noProof="0" dirty="0">
                          <a:ln>
                            <a:noFill/>
                          </a:ln>
                          <a:solidFill>
                            <a:srgbClr val="002060"/>
                          </a:solidFill>
                          <a:effectLst/>
                          <a:uLnTx/>
                          <a:uFillTx/>
                          <a:latin typeface="Calibri" panose="020F0502020204030204" pitchFamily="34" charset="0"/>
                          <a:cs typeface="Calibri" panose="020F0502020204030204" pitchFamily="34" charset="0"/>
                          <a:sym typeface="+mn-ea"/>
                        </a:rPr>
                        <a:t>Uveo-retinitis, cutaneous vasculitis, and intestinal obstruction, &amp; multi-drug-resistant sepsis </a:t>
                      </a:r>
                      <a:endParaRPr lang="en-US" sz="2200" kern="1200">
                        <a:solidFill>
                          <a:srgbClr val="002060"/>
                        </a:solidFill>
                        <a:effectLst/>
                        <a:latin typeface="Calibri" panose="020F0502020204030204" pitchFamily="34" charset="0"/>
                        <a:ea typeface="Calibri" panose="020F0502020204030204" pitchFamily="34" charset="0"/>
                        <a:cs typeface="Calibri" panose="020F0502020204030204" pitchFamily="34" charset="0"/>
                      </a:endParaRPr>
                    </a:p>
                  </a:txBody>
                  <a:tcPr marL="64703" marR="64703" marT="32351" marB="32351">
                    <a:solidFill>
                      <a:schemeClr val="accent2">
                        <a:lumMod val="20000"/>
                        <a:lumOff val="80000"/>
                      </a:schemeClr>
                    </a:solidFill>
                  </a:tcPr>
                </a:tc>
                <a:tc>
                  <a:txBody>
                    <a:bodyPr/>
                    <a:lstStyle/>
                    <a:p>
                      <a:pPr marL="76835"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sym typeface="+mn-ea"/>
                        </a:rPr>
                        <a:t>Febrile Neutropenia, mucositis, Dyspepsia, Diarrhoea</a:t>
                      </a:r>
                      <a:endParaRPr lang="en-US" altLang="en-IN" sz="2200" kern="1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solidFill>
                      <a:schemeClr val="accent2">
                        <a:lumMod val="20000"/>
                        <a:lumOff val="80000"/>
                      </a:schemeClr>
                    </a:solidFill>
                  </a:tcPr>
                </a:tc>
                <a:tc>
                  <a:txBody>
                    <a:bodyPr/>
                    <a:lstStyle/>
                    <a:p>
                      <a:pPr marL="76835" marR="0">
                        <a:lnSpc>
                          <a:spcPct val="107000"/>
                        </a:lnSpc>
                        <a:spcAft>
                          <a:spcPts val="800"/>
                        </a:spcAft>
                        <a:buNone/>
                      </a:pPr>
                      <a:r>
                        <a:rPr lang="en-US"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Mucositis, Diarrhoea, Dyspepsia, skin lesions </a:t>
                      </a:r>
                    </a:p>
                  </a:txBody>
                  <a:tcPr marL="0" marR="0" marT="0" marB="0">
                    <a:solidFill>
                      <a:schemeClr val="accent2">
                        <a:lumMod val="20000"/>
                        <a:lumOff val="80000"/>
                      </a:schemeClr>
                    </a:solidFill>
                  </a:tcPr>
                </a:tc>
                <a:extLst>
                  <a:ext uri="{0D108BD9-81ED-4DB2-BD59-A6C34878D82A}">
                    <a16:rowId xmlns:a16="http://schemas.microsoft.com/office/drawing/2014/main" val="10005"/>
                  </a:ext>
                </a:extLst>
              </a:tr>
            </a:tbl>
          </a:graphicData>
        </a:graphic>
      </p:graphicFrame>
      <p:sp>
        <p:nvSpPr>
          <p:cNvPr id="6" name="Title 1"/>
          <p:cNvSpPr>
            <a:spLocks noGrp="1"/>
          </p:cNvSpPr>
          <p:nvPr/>
        </p:nvSpPr>
        <p:spPr>
          <a:xfrm>
            <a:off x="572770" y="207010"/>
            <a:ext cx="11090275" cy="663575"/>
          </a:xfrm>
          <a:prstGeom prst="rect">
            <a:avLst/>
          </a:prstGeom>
          <a:solidFill>
            <a:srgbClr val="CCFFFF"/>
          </a:solidFill>
          <a:ln>
            <a:noFill/>
          </a:ln>
        </p:spPr>
        <p:txBody>
          <a:bodyPr wrap="square" lIns="91425" tIns="45700" rIns="91425" bIns="45700" anchor="b" anchorCtr="0">
            <a:norm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panose="020F0502020204030204"/>
              <a:buNone/>
              <a:defRPr sz="60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marR="0" lvl="1" algn="l" rtl="0">
              <a:lnSpc>
                <a:spcPct val="100000"/>
              </a:lnSpc>
              <a:spcBef>
                <a:spcPts val="0"/>
              </a:spcBef>
              <a:spcAft>
                <a:spcPts val="0"/>
              </a:spcAft>
              <a:buClr>
                <a:srgbClr val="000000"/>
              </a:buClr>
              <a:buSzPts val="1400"/>
              <a:buFont typeface="Arial" panose="020B0604020202020204"/>
              <a:buNone/>
              <a:defRPr sz="18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SzPts val="1400"/>
              <a:buFont typeface="Arial" panose="020B0604020202020204"/>
              <a:buNone/>
              <a:defRPr sz="18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SzPts val="1400"/>
              <a:buFont typeface="Arial" panose="020B0604020202020204"/>
              <a:buNone/>
              <a:defRPr sz="18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SzPts val="1400"/>
              <a:buFont typeface="Arial" panose="020B0604020202020204"/>
              <a:buNone/>
              <a:defRPr sz="18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SzPts val="1400"/>
              <a:buFont typeface="Arial" panose="020B0604020202020204"/>
              <a:buNone/>
              <a:defRPr sz="18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SzPts val="1400"/>
              <a:buFont typeface="Arial" panose="020B0604020202020204"/>
              <a:buNone/>
              <a:defRPr sz="18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SzPts val="1400"/>
              <a:buFont typeface="Arial" panose="020B0604020202020204"/>
              <a:buNone/>
              <a:defRPr sz="18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SzPts val="1400"/>
              <a:buFont typeface="Arial" panose="020B0604020202020204"/>
              <a:buNone/>
              <a:defRPr sz="18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pPr marL="0" marR="0" lvl="0" indent="0" algn="ctr" defTabSz="914400" rtl="0" eaLnBrk="1" fontAlgn="auto" latinLnBrk="0" hangingPunct="1">
              <a:lnSpc>
                <a:spcPct val="90000"/>
              </a:lnSpc>
              <a:spcBef>
                <a:spcPts val="0"/>
              </a:spcBef>
              <a:spcAft>
                <a:spcPts val="0"/>
              </a:spcAft>
              <a:buClr>
                <a:prstClr val="black"/>
              </a:buClr>
              <a:buSzPts val="6000"/>
              <a:buFont typeface="Calibri" panose="020F0502020204030204"/>
              <a:buNone/>
              <a:tabLst/>
              <a:defRPr/>
            </a:pPr>
            <a:r>
              <a:rPr kumimoji="0" lang="en-US" sz="3600" b="1"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a:cs typeface="Arial" panose="020B0604020202020204" pitchFamily="34" charset="0"/>
                <a:sym typeface="Calibri" panose="020F0502020204030204"/>
              </a:rPr>
              <a:t>Transplantion Features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custDataLst>
              <p:tags r:id="rId1"/>
            </p:custDataLst>
          </p:nvPr>
        </p:nvGraphicFramePr>
        <p:xfrm>
          <a:off x="572770" y="941705"/>
          <a:ext cx="11090275" cy="5645150"/>
        </p:xfrm>
        <a:graphic>
          <a:graphicData uri="http://schemas.openxmlformats.org/drawingml/2006/table">
            <a:tbl>
              <a:tblPr firstRow="1" bandRow="1">
                <a:tableStyleId>{5C22544A-7EE6-4342-B048-85BDC9FD1C3A}</a:tableStyleId>
              </a:tblPr>
              <a:tblGrid>
                <a:gridCol w="1756410">
                  <a:extLst>
                    <a:ext uri="{9D8B030D-6E8A-4147-A177-3AD203B41FA5}">
                      <a16:colId xmlns:a16="http://schemas.microsoft.com/office/drawing/2014/main" val="20000"/>
                    </a:ext>
                  </a:extLst>
                </a:gridCol>
                <a:gridCol w="1835785">
                  <a:extLst>
                    <a:ext uri="{9D8B030D-6E8A-4147-A177-3AD203B41FA5}">
                      <a16:colId xmlns:a16="http://schemas.microsoft.com/office/drawing/2014/main" val="20001"/>
                    </a:ext>
                  </a:extLst>
                </a:gridCol>
                <a:gridCol w="1560830">
                  <a:extLst>
                    <a:ext uri="{9D8B030D-6E8A-4147-A177-3AD203B41FA5}">
                      <a16:colId xmlns:a16="http://schemas.microsoft.com/office/drawing/2014/main" val="20002"/>
                    </a:ext>
                  </a:extLst>
                </a:gridCol>
                <a:gridCol w="2050415">
                  <a:extLst>
                    <a:ext uri="{9D8B030D-6E8A-4147-A177-3AD203B41FA5}">
                      <a16:colId xmlns:a16="http://schemas.microsoft.com/office/drawing/2014/main" val="20003"/>
                    </a:ext>
                  </a:extLst>
                </a:gridCol>
                <a:gridCol w="2207260">
                  <a:extLst>
                    <a:ext uri="{9D8B030D-6E8A-4147-A177-3AD203B41FA5}">
                      <a16:colId xmlns:a16="http://schemas.microsoft.com/office/drawing/2014/main" val="20004"/>
                    </a:ext>
                  </a:extLst>
                </a:gridCol>
                <a:gridCol w="1679575">
                  <a:extLst>
                    <a:ext uri="{9D8B030D-6E8A-4147-A177-3AD203B41FA5}">
                      <a16:colId xmlns:a16="http://schemas.microsoft.com/office/drawing/2014/main" val="20005"/>
                    </a:ext>
                  </a:extLst>
                </a:gridCol>
              </a:tblGrid>
              <a:tr h="478155">
                <a:tc>
                  <a:txBody>
                    <a:bodyPr/>
                    <a:lstStyle/>
                    <a:p>
                      <a:pPr marL="0" marR="0">
                        <a:lnSpc>
                          <a:spcPct val="107000"/>
                        </a:lnSpc>
                        <a:spcAft>
                          <a:spcPts val="800"/>
                        </a:spcAft>
                        <a:buNone/>
                      </a:pPr>
                      <a:r>
                        <a:rPr lang="en-IN" sz="2200" kern="1200">
                          <a:solidFill>
                            <a:srgbClr val="002060"/>
                          </a:solidFill>
                          <a:effectLst/>
                        </a:rPr>
                        <a:t>Details</a:t>
                      </a:r>
                      <a:endParaRPr 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IN" sz="2200" kern="1200">
                          <a:solidFill>
                            <a:srgbClr val="002060"/>
                          </a:solidFill>
                          <a:effectLst/>
                        </a:rPr>
                        <a:t>Case 1</a:t>
                      </a:r>
                      <a:endParaRPr 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IN" sz="2200" kern="1200">
                          <a:solidFill>
                            <a:srgbClr val="002060"/>
                          </a:solidFill>
                          <a:effectLst/>
                        </a:rPr>
                        <a:t>Case </a:t>
                      </a:r>
                      <a:r>
                        <a:rPr lang="en-US" altLang="en-IN" sz="2200" kern="1200">
                          <a:solidFill>
                            <a:srgbClr val="002060"/>
                          </a:solidFill>
                          <a:effectLst/>
                        </a:rPr>
                        <a:t>2</a:t>
                      </a:r>
                      <a:endParaRPr 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IN" sz="2200" kern="1200">
                          <a:solidFill>
                            <a:srgbClr val="002060"/>
                          </a:solidFill>
                          <a:effectLst/>
                        </a:rPr>
                        <a:t>Case </a:t>
                      </a:r>
                      <a:r>
                        <a:rPr lang="en-US" altLang="en-IN" sz="2200" kern="1200">
                          <a:solidFill>
                            <a:srgbClr val="002060"/>
                          </a:solidFill>
                          <a:effectLst/>
                        </a:rPr>
                        <a:t>3</a:t>
                      </a:r>
                      <a:endParaRPr 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64703" marR="64703" marT="32351" marB="32351">
                    <a:solidFill>
                      <a:schemeClr val="accent2">
                        <a:lumMod val="20000"/>
                        <a:lumOff val="80000"/>
                      </a:schemeClr>
                    </a:solidFill>
                  </a:tcPr>
                </a:tc>
                <a:tc>
                  <a:txBody>
                    <a:bodyPr/>
                    <a:lstStyle/>
                    <a:p>
                      <a:pPr marL="76835" marR="0">
                        <a:lnSpc>
                          <a:spcPct val="107000"/>
                        </a:lnSpc>
                        <a:spcAft>
                          <a:spcPts val="800"/>
                        </a:spcAft>
                        <a:buNone/>
                      </a:pPr>
                      <a:r>
                        <a:rPr lang="en-IN" sz="2200" kern="1200">
                          <a:solidFill>
                            <a:srgbClr val="002060"/>
                          </a:solidFill>
                          <a:effectLst/>
                        </a:rPr>
                        <a:t>Case </a:t>
                      </a:r>
                      <a:r>
                        <a:rPr lang="en-US" altLang="en-IN" sz="2200" kern="1200">
                          <a:solidFill>
                            <a:srgbClr val="002060"/>
                          </a:solidFill>
                          <a:effectLst/>
                        </a:rPr>
                        <a:t>4</a:t>
                      </a:r>
                      <a:endParaRPr 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solidFill>
                      <a:schemeClr val="accent2">
                        <a:lumMod val="20000"/>
                        <a:lumOff val="80000"/>
                      </a:schemeClr>
                    </a:solidFill>
                  </a:tcPr>
                </a:tc>
                <a:tc>
                  <a:txBody>
                    <a:bodyPr/>
                    <a:lstStyle/>
                    <a:p>
                      <a:pPr marL="76835" marR="0">
                        <a:lnSpc>
                          <a:spcPct val="107000"/>
                        </a:lnSpc>
                        <a:spcAft>
                          <a:spcPts val="800"/>
                        </a:spcAft>
                        <a:buNone/>
                      </a:pPr>
                      <a:r>
                        <a:rPr lang="en-IN" sz="2200" kern="1200">
                          <a:solidFill>
                            <a:srgbClr val="002060"/>
                          </a:solidFill>
                          <a:effectLst/>
                        </a:rPr>
                        <a:t>Case </a:t>
                      </a:r>
                      <a:r>
                        <a:rPr lang="en-US" altLang="en-IN" sz="2200" kern="1200">
                          <a:solidFill>
                            <a:srgbClr val="002060"/>
                          </a:solidFill>
                          <a:effectLst/>
                        </a:rPr>
                        <a:t>5</a:t>
                      </a:r>
                      <a:endParaRPr 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solidFill>
                      <a:schemeClr val="accent2">
                        <a:lumMod val="20000"/>
                        <a:lumOff val="80000"/>
                      </a:schemeClr>
                    </a:solidFill>
                  </a:tcPr>
                </a:tc>
                <a:extLst>
                  <a:ext uri="{0D108BD9-81ED-4DB2-BD59-A6C34878D82A}">
                    <a16:rowId xmlns:a16="http://schemas.microsoft.com/office/drawing/2014/main" val="10000"/>
                  </a:ext>
                </a:extLst>
              </a:tr>
              <a:tr h="477520">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Engraftment</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Neutro = D13</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 N = 13</a:t>
                      </a:r>
                    </a:p>
                  </a:txBody>
                  <a:tcPr marL="64703" marR="64703" marT="32351" marB="32351">
                    <a:solidFill>
                      <a:schemeClr val="accent4">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a:t>
                      </a:r>
                    </a:p>
                  </a:txBody>
                  <a:tcPr marL="64703" marR="64703" marT="32351" marB="32351">
                    <a:solidFill>
                      <a:schemeClr val="accent2">
                        <a:lumMod val="20000"/>
                        <a:lumOff val="80000"/>
                      </a:schemeClr>
                    </a:solidFill>
                  </a:tcPr>
                </a:tc>
                <a:tc>
                  <a:txBody>
                    <a:bodyPr/>
                    <a:lstStyle/>
                    <a:p>
                      <a:pPr marL="76835"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 N = 13</a:t>
                      </a:r>
                    </a:p>
                  </a:txBody>
                  <a:tcPr marL="0" marR="0" marT="0" marB="0">
                    <a:solidFill>
                      <a:schemeClr val="accent4">
                        <a:lumMod val="20000"/>
                        <a:lumOff val="80000"/>
                      </a:schemeClr>
                    </a:solidFill>
                  </a:tcPr>
                </a:tc>
                <a:tc>
                  <a:txBody>
                    <a:bodyPr/>
                    <a:lstStyle/>
                    <a:p>
                      <a:pPr marL="76835"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 N = 16</a:t>
                      </a:r>
                    </a:p>
                  </a:txBody>
                  <a:tcPr marL="0" marR="0" marT="0" marB="0">
                    <a:solidFill>
                      <a:schemeClr val="accent2">
                        <a:lumMod val="20000"/>
                        <a:lumOff val="80000"/>
                      </a:schemeClr>
                    </a:solidFill>
                  </a:tcPr>
                </a:tc>
                <a:extLst>
                  <a:ext uri="{0D108BD9-81ED-4DB2-BD59-A6C34878D82A}">
                    <a16:rowId xmlns:a16="http://schemas.microsoft.com/office/drawing/2014/main" val="10001"/>
                  </a:ext>
                </a:extLst>
              </a:tr>
              <a:tr h="478155">
                <a:tc>
                  <a:txBody>
                    <a:bodyPr/>
                    <a:lstStyle/>
                    <a:p>
                      <a:pPr marL="0" marR="0">
                        <a:lnSpc>
                          <a:spcPct val="107000"/>
                        </a:lnSpc>
                        <a:spcAft>
                          <a:spcPts val="800"/>
                        </a:spcAft>
                        <a:buNone/>
                      </a:pPr>
                      <a:endPar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Platelets = D13</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 P =  12</a:t>
                      </a:r>
                    </a:p>
                  </a:txBody>
                  <a:tcPr marL="64703" marR="64703" marT="32351" marB="32351">
                    <a:solidFill>
                      <a:schemeClr val="accent4">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a:t>
                      </a:r>
                    </a:p>
                  </a:txBody>
                  <a:tcPr marL="64703" marR="64703" marT="32351" marB="32351">
                    <a:solidFill>
                      <a:schemeClr val="accent2">
                        <a:lumMod val="20000"/>
                        <a:lumOff val="80000"/>
                      </a:schemeClr>
                    </a:solidFill>
                  </a:tcPr>
                </a:tc>
                <a:tc>
                  <a:txBody>
                    <a:bodyPr/>
                    <a:lstStyle/>
                    <a:p>
                      <a:pPr marL="76835"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 P = 13</a:t>
                      </a:r>
                    </a:p>
                  </a:txBody>
                  <a:tcPr marL="0" marR="0" marT="0" marB="0">
                    <a:solidFill>
                      <a:schemeClr val="accent4">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  P =  20</a:t>
                      </a:r>
                    </a:p>
                  </a:txBody>
                  <a:tcPr marL="0" marR="0" marT="0" marB="0">
                    <a:solidFill>
                      <a:schemeClr val="accent2">
                        <a:lumMod val="20000"/>
                        <a:lumOff val="80000"/>
                      </a:schemeClr>
                    </a:solidFill>
                  </a:tcPr>
                </a:tc>
                <a:extLst>
                  <a:ext uri="{0D108BD9-81ED-4DB2-BD59-A6C34878D82A}">
                    <a16:rowId xmlns:a16="http://schemas.microsoft.com/office/drawing/2014/main" val="10002"/>
                  </a:ext>
                </a:extLst>
              </a:tr>
              <a:tr h="477520">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Chimerism</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96-99%</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100%</a:t>
                      </a:r>
                    </a:p>
                  </a:txBody>
                  <a:tcPr marL="64703" marR="64703" marT="32351" marB="32351">
                    <a:solidFill>
                      <a:schemeClr val="accent4">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a:t>
                      </a:r>
                    </a:p>
                  </a:txBody>
                  <a:tcPr marL="64703" marR="64703" marT="32351" marB="32351">
                    <a:solidFill>
                      <a:schemeClr val="accent2">
                        <a:lumMod val="20000"/>
                        <a:lumOff val="80000"/>
                      </a:schemeClr>
                    </a:solidFill>
                  </a:tcPr>
                </a:tc>
                <a:tc>
                  <a:txBody>
                    <a:bodyPr/>
                    <a:lstStyle/>
                    <a:p>
                      <a:pPr marL="76835"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99%</a:t>
                      </a:r>
                    </a:p>
                  </a:txBody>
                  <a:tcPr marL="0" marR="0" marT="0" marB="0">
                    <a:solidFill>
                      <a:schemeClr val="accent4">
                        <a:lumMod val="20000"/>
                        <a:lumOff val="80000"/>
                      </a:schemeClr>
                    </a:solidFill>
                  </a:tcPr>
                </a:tc>
                <a:tc>
                  <a:txBody>
                    <a:bodyPr/>
                    <a:lstStyle/>
                    <a:p>
                      <a:pPr marL="76835" marR="0">
                        <a:lnSpc>
                          <a:spcPct val="107000"/>
                        </a:lnSpc>
                        <a:spcAft>
                          <a:spcPts val="800"/>
                        </a:spcAft>
                        <a:buNone/>
                      </a:pPr>
                      <a:r>
                        <a:rPr lang="en-US" altLang="en-IN" sz="2200" kern="0">
                          <a:solidFill>
                            <a:srgbClr val="002060"/>
                          </a:solidFill>
                          <a:effectLst/>
                          <a:latin typeface="Calibri" panose="020F0502020204030204" pitchFamily="34" charset="0"/>
                          <a:ea typeface="Calibri" panose="020F0502020204030204" pitchFamily="34" charset="0"/>
                          <a:cs typeface="Mangal" panose="02040503050203030202" pitchFamily="18" charset="0"/>
                        </a:rPr>
                        <a:t>94-96%</a:t>
                      </a:r>
                    </a:p>
                  </a:txBody>
                  <a:tcPr marL="0" marR="0" marT="0" marB="0">
                    <a:solidFill>
                      <a:schemeClr val="accent2">
                        <a:lumMod val="20000"/>
                        <a:lumOff val="80000"/>
                      </a:schemeClr>
                    </a:solidFill>
                  </a:tcPr>
                </a:tc>
                <a:extLst>
                  <a:ext uri="{0D108BD9-81ED-4DB2-BD59-A6C34878D82A}">
                    <a16:rowId xmlns:a16="http://schemas.microsoft.com/office/drawing/2014/main" val="10003"/>
                  </a:ext>
                </a:extLst>
              </a:tr>
              <a:tr h="478155">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Acute GvHD</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No</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No</a:t>
                      </a:r>
                    </a:p>
                  </a:txBody>
                  <a:tcPr marL="64703" marR="64703" marT="32351" marB="32351">
                    <a:solidFill>
                      <a:schemeClr val="accent4">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a:t>
                      </a:r>
                    </a:p>
                  </a:txBody>
                  <a:tcPr marL="64703" marR="64703" marT="32351" marB="32351">
                    <a:solidFill>
                      <a:schemeClr val="accent2">
                        <a:lumMod val="20000"/>
                        <a:lumOff val="80000"/>
                      </a:schemeClr>
                    </a:solidFill>
                  </a:tcPr>
                </a:tc>
                <a:tc>
                  <a:txBody>
                    <a:bodyPr/>
                    <a:lstStyle/>
                    <a:p>
                      <a:pPr marL="76835"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PT-Diarrheoa</a:t>
                      </a:r>
                    </a:p>
                  </a:txBody>
                  <a:tcPr marL="0" marR="0" marT="0" marB="0">
                    <a:solidFill>
                      <a:schemeClr val="accent4">
                        <a:lumMod val="20000"/>
                        <a:lumOff val="80000"/>
                      </a:schemeClr>
                    </a:solidFill>
                  </a:tcPr>
                </a:tc>
                <a:tc>
                  <a:txBody>
                    <a:bodyPr/>
                    <a:lstStyle/>
                    <a:p>
                      <a:pPr marL="76835" marR="0">
                        <a:lnSpc>
                          <a:spcPct val="107000"/>
                        </a:lnSpc>
                        <a:spcAft>
                          <a:spcPts val="800"/>
                        </a:spcAft>
                        <a:buNone/>
                      </a:pPr>
                      <a:r>
                        <a:rPr lang="en-US" altLang="en-IN" sz="2200" kern="0">
                          <a:solidFill>
                            <a:srgbClr val="002060"/>
                          </a:solidFill>
                          <a:effectLst/>
                          <a:latin typeface="Calibri" panose="020F0502020204030204" pitchFamily="34" charset="0"/>
                          <a:ea typeface="Calibri" panose="020F0502020204030204" pitchFamily="34" charset="0"/>
                          <a:cs typeface="Mangal" panose="02040503050203030202" pitchFamily="18" charset="0"/>
                        </a:rPr>
                        <a:t>Skin (Gr 1)</a:t>
                      </a:r>
                    </a:p>
                  </a:txBody>
                  <a:tcPr marL="0" marR="0" marT="0" marB="0">
                    <a:solidFill>
                      <a:schemeClr val="accent2">
                        <a:lumMod val="20000"/>
                        <a:lumOff val="80000"/>
                      </a:schemeClr>
                    </a:solidFill>
                  </a:tcPr>
                </a:tc>
                <a:extLst>
                  <a:ext uri="{0D108BD9-81ED-4DB2-BD59-A6C34878D82A}">
                    <a16:rowId xmlns:a16="http://schemas.microsoft.com/office/drawing/2014/main" val="10004"/>
                  </a:ext>
                </a:extLst>
              </a:tr>
              <a:tr h="608330">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Chronic GvHD</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No</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No</a:t>
                      </a:r>
                    </a:p>
                  </a:txBody>
                  <a:tcPr marL="64703" marR="64703" marT="32351" marB="32351">
                    <a:solidFill>
                      <a:schemeClr val="accent4">
                        <a:lumMod val="20000"/>
                        <a:lumOff val="80000"/>
                      </a:schemeClr>
                    </a:solidFill>
                  </a:tcPr>
                </a:tc>
                <a:tc>
                  <a:txBody>
                    <a:bodyPr/>
                    <a:lstStyle/>
                    <a:p>
                      <a:pPr marL="0" marR="0">
                        <a:lnSpc>
                          <a:spcPct val="107000"/>
                        </a:lnSpc>
                        <a:spcAft>
                          <a:spcPts val="800"/>
                        </a:spcAft>
                        <a:buNone/>
                      </a:pPr>
                      <a:r>
                        <a:rPr lang="en-US" sz="2200" kern="1200">
                          <a:solidFill>
                            <a:srgbClr val="002060"/>
                          </a:solidFill>
                          <a:effectLst/>
                          <a:latin typeface="Calibri" panose="020F0502020204030204" pitchFamily="34" charset="0"/>
                          <a:ea typeface="Calibri" panose="020F0502020204030204" pitchFamily="34" charset="0"/>
                          <a:cs typeface="Calibri" panose="020F0502020204030204" pitchFamily="34" charset="0"/>
                        </a:rPr>
                        <a:t>-</a:t>
                      </a:r>
                    </a:p>
                  </a:txBody>
                  <a:tcPr marL="64703" marR="64703" marT="32351" marB="32351">
                    <a:solidFill>
                      <a:schemeClr val="accent2">
                        <a:lumMod val="20000"/>
                        <a:lumOff val="80000"/>
                      </a:schemeClr>
                    </a:solidFill>
                  </a:tcPr>
                </a:tc>
                <a:tc>
                  <a:txBody>
                    <a:bodyPr/>
                    <a:lstStyle/>
                    <a:p>
                      <a:pPr marL="76835" marR="0">
                        <a:lnSpc>
                          <a:spcPct val="107000"/>
                        </a:lnSpc>
                        <a:spcAft>
                          <a:spcPts val="800"/>
                        </a:spcAft>
                        <a:buNone/>
                      </a:pPr>
                      <a:r>
                        <a:rPr lang="en-US" altLang="en-IN" sz="2200" kern="100" dirty="0">
                          <a:solidFill>
                            <a:srgbClr val="002060"/>
                          </a:solidFill>
                          <a:effectLst/>
                          <a:latin typeface="Calibri" panose="020F0502020204030204" pitchFamily="34" charset="0"/>
                          <a:ea typeface="Calibri" panose="020F0502020204030204" pitchFamily="34" charset="0"/>
                          <a:cs typeface="Mangal" panose="02040503050203030202" pitchFamily="18" charset="0"/>
                        </a:rPr>
                        <a:t>No</a:t>
                      </a:r>
                    </a:p>
                  </a:txBody>
                  <a:tcPr marL="0" marR="0" marT="0" marB="0">
                    <a:solidFill>
                      <a:schemeClr val="accent4">
                        <a:lumMod val="20000"/>
                        <a:lumOff val="80000"/>
                      </a:schemeClr>
                    </a:solidFill>
                  </a:tcPr>
                </a:tc>
                <a:tc>
                  <a:txBody>
                    <a:bodyPr/>
                    <a:lstStyle/>
                    <a:p>
                      <a:pPr marL="76835" marR="0">
                        <a:lnSpc>
                          <a:spcPct val="107000"/>
                        </a:lnSpc>
                        <a:spcAft>
                          <a:spcPts val="800"/>
                        </a:spcAft>
                        <a:buNone/>
                      </a:pPr>
                      <a:r>
                        <a:rPr lang="en-US"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Skin (Gr 2)</a:t>
                      </a:r>
                    </a:p>
                  </a:txBody>
                  <a:tcPr marL="0" marR="0" marT="0" marB="0">
                    <a:solidFill>
                      <a:schemeClr val="accent2">
                        <a:lumMod val="20000"/>
                        <a:lumOff val="80000"/>
                      </a:schemeClr>
                    </a:solidFill>
                  </a:tcPr>
                </a:tc>
                <a:extLst>
                  <a:ext uri="{0D108BD9-81ED-4DB2-BD59-A6C34878D82A}">
                    <a16:rowId xmlns:a16="http://schemas.microsoft.com/office/drawing/2014/main" val="10005"/>
                  </a:ext>
                </a:extLst>
              </a:tr>
              <a:tr h="1691640">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Infections</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CMV</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US"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No</a:t>
                      </a:r>
                    </a:p>
                  </a:txBody>
                  <a:tcPr marL="64703" marR="64703" marT="32351" marB="32351">
                    <a:solidFill>
                      <a:schemeClr val="accent4">
                        <a:lumMod val="20000"/>
                        <a:lumOff val="80000"/>
                      </a:schemeClr>
                    </a:solidFill>
                  </a:tcPr>
                </a:tc>
                <a:tc>
                  <a:txBody>
                    <a:bodyPr/>
                    <a:lstStyle/>
                    <a:p>
                      <a:pPr marL="0" marR="0">
                        <a:lnSpc>
                          <a:spcPct val="107000"/>
                        </a:lnSpc>
                        <a:spcAft>
                          <a:spcPts val="800"/>
                        </a:spcAft>
                        <a:buNone/>
                      </a:pPr>
                      <a:r>
                        <a:rPr lang="en-US" altLang="en-GB" sz="2200" kern="1200">
                          <a:solidFill>
                            <a:srgbClr val="002060"/>
                          </a:solidFill>
                          <a:effectLst/>
                          <a:latin typeface="Calibri" panose="020F0502020204030204" pitchFamily="34" charset="0"/>
                          <a:ea typeface="Calibri" panose="020F0502020204030204" pitchFamily="34" charset="0"/>
                          <a:cs typeface="Calibri" panose="020F0502020204030204" pitchFamily="34" charset="0"/>
                        </a:rPr>
                        <a:t>Klebsiella, Enterococcus, and Pseudomonas</a:t>
                      </a:r>
                    </a:p>
                  </a:txBody>
                  <a:tcPr marL="64703" marR="64703" marT="32351" marB="32351">
                    <a:solidFill>
                      <a:schemeClr val="accent2">
                        <a:lumMod val="20000"/>
                        <a:lumOff val="80000"/>
                      </a:schemeClr>
                    </a:solidFill>
                  </a:tcPr>
                </a:tc>
                <a:tc>
                  <a:txBody>
                    <a:bodyPr/>
                    <a:lstStyle/>
                    <a:p>
                      <a:pPr marL="76835" marR="0">
                        <a:lnSpc>
                          <a:spcPct val="107000"/>
                        </a:lnSpc>
                        <a:spcAft>
                          <a:spcPts val="800"/>
                        </a:spcAft>
                        <a:buNone/>
                      </a:pPr>
                      <a:r>
                        <a:rPr lang="en-US" altLang="en-IN" sz="2200" kern="100" dirty="0">
                          <a:solidFill>
                            <a:srgbClr val="002060"/>
                          </a:solidFill>
                          <a:effectLst/>
                          <a:latin typeface="Calibri" panose="020F0502020204030204" pitchFamily="34" charset="0"/>
                          <a:ea typeface="Calibri" panose="020F0502020204030204" pitchFamily="34" charset="0"/>
                          <a:cs typeface="Mangal" panose="02040503050203030202" pitchFamily="18" charset="0"/>
                        </a:rPr>
                        <a:t>Proteus, CMV, Metapneumovirus</a:t>
                      </a:r>
                    </a:p>
                  </a:txBody>
                  <a:tcPr marL="0" marR="0" marT="0" marB="0">
                    <a:solidFill>
                      <a:schemeClr val="accent4">
                        <a:lumMod val="20000"/>
                        <a:lumOff val="80000"/>
                      </a:schemeClr>
                    </a:solidFill>
                  </a:tcPr>
                </a:tc>
                <a:tc>
                  <a:txBody>
                    <a:bodyPr/>
                    <a:lstStyle/>
                    <a:p>
                      <a:pPr marL="76835" marR="0">
                        <a:lnSpc>
                          <a:spcPct val="107000"/>
                        </a:lnSpc>
                        <a:spcAft>
                          <a:spcPts val="800"/>
                        </a:spcAft>
                        <a:buNone/>
                      </a:pPr>
                      <a:r>
                        <a:rPr lang="en-US" altLang="en-US"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Staph, CMV, EBV, HHV6</a:t>
                      </a:r>
                    </a:p>
                  </a:txBody>
                  <a:tcPr marL="0" marR="0" marT="0" marB="0">
                    <a:solidFill>
                      <a:schemeClr val="accent2">
                        <a:lumMod val="20000"/>
                        <a:lumOff val="80000"/>
                      </a:schemeClr>
                    </a:solidFill>
                  </a:tcPr>
                </a:tc>
                <a:extLst>
                  <a:ext uri="{0D108BD9-81ED-4DB2-BD59-A6C34878D82A}">
                    <a16:rowId xmlns:a16="http://schemas.microsoft.com/office/drawing/2014/main" val="10006"/>
                  </a:ext>
                </a:extLst>
              </a:tr>
              <a:tr h="477520">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Follow up</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2 yr, well</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US"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1 yr, well</a:t>
                      </a:r>
                    </a:p>
                  </a:txBody>
                  <a:tcPr marL="64703" marR="64703" marT="32351" marB="32351">
                    <a:solidFill>
                      <a:schemeClr val="accent4">
                        <a:lumMod val="20000"/>
                        <a:lumOff val="80000"/>
                      </a:schemeClr>
                    </a:solidFill>
                  </a:tcPr>
                </a:tc>
                <a:tc>
                  <a:txBody>
                    <a:bodyPr/>
                    <a:lstStyle/>
                    <a:p>
                      <a:pPr marL="0" marR="0">
                        <a:lnSpc>
                          <a:spcPct val="107000"/>
                        </a:lnSpc>
                        <a:spcAft>
                          <a:spcPts val="800"/>
                        </a:spcAft>
                        <a:buNone/>
                      </a:pPr>
                      <a:r>
                        <a:rPr lang="en-US" altLang="en-US" sz="2200" kern="1200">
                          <a:solidFill>
                            <a:srgbClr val="002060"/>
                          </a:solidFill>
                          <a:effectLst/>
                          <a:latin typeface="Calibri" panose="020F0502020204030204" pitchFamily="34" charset="0"/>
                          <a:ea typeface="Calibri" panose="020F0502020204030204" pitchFamily="34" charset="0"/>
                          <a:cs typeface="Calibri" panose="020F0502020204030204" pitchFamily="34" charset="0"/>
                        </a:rPr>
                        <a:t>Died</a:t>
                      </a:r>
                    </a:p>
                  </a:txBody>
                  <a:tcPr marL="64703" marR="64703" marT="32351" marB="32351">
                    <a:solidFill>
                      <a:schemeClr val="accent2">
                        <a:lumMod val="20000"/>
                        <a:lumOff val="80000"/>
                      </a:schemeClr>
                    </a:solidFill>
                  </a:tcPr>
                </a:tc>
                <a:tc>
                  <a:txBody>
                    <a:bodyPr/>
                    <a:lstStyle/>
                    <a:p>
                      <a:pPr marL="76835" marR="0">
                        <a:lnSpc>
                          <a:spcPct val="107000"/>
                        </a:lnSpc>
                        <a:spcAft>
                          <a:spcPts val="800"/>
                        </a:spcAft>
                        <a:buNone/>
                      </a:pPr>
                      <a:r>
                        <a:rPr lang="en-US" altLang="en-IN" sz="2200" kern="100" dirty="0">
                          <a:solidFill>
                            <a:srgbClr val="002060"/>
                          </a:solidFill>
                          <a:effectLst/>
                          <a:latin typeface="Calibri" panose="020F0502020204030204" pitchFamily="34" charset="0"/>
                          <a:ea typeface="Calibri" panose="020F0502020204030204" pitchFamily="34" charset="0"/>
                          <a:cs typeface="Mangal" panose="02040503050203030202" pitchFamily="18" charset="0"/>
                        </a:rPr>
                        <a:t> 6 mo, well</a:t>
                      </a:r>
                    </a:p>
                  </a:txBody>
                  <a:tcPr marL="0" marR="0" marT="0" marB="0">
                    <a:solidFill>
                      <a:schemeClr val="accent4">
                        <a:lumMod val="20000"/>
                        <a:lumOff val="80000"/>
                      </a:schemeClr>
                    </a:solidFill>
                  </a:tcPr>
                </a:tc>
                <a:tc>
                  <a:txBody>
                    <a:bodyPr/>
                    <a:lstStyle/>
                    <a:p>
                      <a:pPr marL="76835" marR="0">
                        <a:lnSpc>
                          <a:spcPct val="107000"/>
                        </a:lnSpc>
                        <a:spcAft>
                          <a:spcPts val="800"/>
                        </a:spcAft>
                        <a:buNone/>
                      </a:pPr>
                      <a:r>
                        <a:rPr lang="en-US" altLang="en-US"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6mo, well</a:t>
                      </a:r>
                    </a:p>
                  </a:txBody>
                  <a:tcPr marL="0" marR="0" marT="0" marB="0">
                    <a:solidFill>
                      <a:schemeClr val="accent2">
                        <a:lumMod val="20000"/>
                        <a:lumOff val="80000"/>
                      </a:schemeClr>
                    </a:solidFill>
                  </a:tcPr>
                </a:tc>
                <a:extLst>
                  <a:ext uri="{0D108BD9-81ED-4DB2-BD59-A6C34878D82A}">
                    <a16:rowId xmlns:a16="http://schemas.microsoft.com/office/drawing/2014/main" val="10007"/>
                  </a:ext>
                </a:extLst>
              </a:tr>
              <a:tr h="478155">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Current Rx</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IN"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IVIg, GH</a:t>
                      </a:r>
                    </a:p>
                  </a:txBody>
                  <a:tcPr marL="64703" marR="64703" marT="32351" marB="32351">
                    <a:solidFill>
                      <a:schemeClr val="accent2">
                        <a:lumMod val="20000"/>
                        <a:lumOff val="80000"/>
                      </a:schemeClr>
                    </a:solidFill>
                  </a:tcPr>
                </a:tc>
                <a:tc>
                  <a:txBody>
                    <a:bodyPr/>
                    <a:lstStyle/>
                    <a:p>
                      <a:pPr marL="0" marR="0">
                        <a:lnSpc>
                          <a:spcPct val="107000"/>
                        </a:lnSpc>
                        <a:spcAft>
                          <a:spcPts val="800"/>
                        </a:spcAft>
                        <a:buNone/>
                      </a:pPr>
                      <a:r>
                        <a:rPr lang="en-US" altLang="en-US"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Vitamin</a:t>
                      </a:r>
                    </a:p>
                  </a:txBody>
                  <a:tcPr marL="64703" marR="64703" marT="32351" marB="32351">
                    <a:solidFill>
                      <a:schemeClr val="accent4">
                        <a:lumMod val="20000"/>
                        <a:lumOff val="80000"/>
                      </a:schemeClr>
                    </a:solidFill>
                  </a:tcPr>
                </a:tc>
                <a:tc>
                  <a:txBody>
                    <a:bodyPr/>
                    <a:lstStyle/>
                    <a:p>
                      <a:pPr marL="0" marR="0">
                        <a:lnSpc>
                          <a:spcPct val="107000"/>
                        </a:lnSpc>
                        <a:spcAft>
                          <a:spcPts val="800"/>
                        </a:spcAft>
                        <a:buNone/>
                      </a:pPr>
                      <a:r>
                        <a:rPr lang="en-US" altLang="en-US" sz="2200" kern="1200">
                          <a:solidFill>
                            <a:srgbClr val="002060"/>
                          </a:solidFill>
                          <a:effectLst/>
                          <a:latin typeface="Calibri" panose="020F0502020204030204" pitchFamily="34" charset="0"/>
                          <a:ea typeface="Calibri" panose="020F0502020204030204" pitchFamily="34" charset="0"/>
                          <a:cs typeface="Calibri" panose="020F0502020204030204" pitchFamily="34" charset="0"/>
                        </a:rPr>
                        <a:t>-</a:t>
                      </a:r>
                    </a:p>
                  </a:txBody>
                  <a:tcPr marL="64703" marR="64703" marT="32351" marB="32351">
                    <a:solidFill>
                      <a:schemeClr val="accent2">
                        <a:lumMod val="20000"/>
                        <a:lumOff val="80000"/>
                      </a:schemeClr>
                    </a:solidFill>
                  </a:tcPr>
                </a:tc>
                <a:tc>
                  <a:txBody>
                    <a:bodyPr/>
                    <a:lstStyle/>
                    <a:p>
                      <a:pPr marL="76835" marR="0">
                        <a:lnSpc>
                          <a:spcPct val="107000"/>
                        </a:lnSpc>
                        <a:spcAft>
                          <a:spcPts val="800"/>
                        </a:spcAft>
                        <a:buNone/>
                      </a:pPr>
                      <a:r>
                        <a:rPr lang="en-US" altLang="en-IN" sz="2200" kern="100" dirty="0">
                          <a:solidFill>
                            <a:srgbClr val="002060"/>
                          </a:solidFill>
                          <a:effectLst/>
                          <a:latin typeface="Calibri" panose="020F0502020204030204" pitchFamily="34" charset="0"/>
                          <a:ea typeface="Calibri" panose="020F0502020204030204" pitchFamily="34" charset="0"/>
                          <a:cs typeface="Mangal" panose="02040503050203030202" pitchFamily="18" charset="0"/>
                        </a:rPr>
                        <a:t> IVIg, Cotrimoxa</a:t>
                      </a:r>
                    </a:p>
                  </a:txBody>
                  <a:tcPr marL="0" marR="0" marT="0" marB="0">
                    <a:solidFill>
                      <a:schemeClr val="accent4">
                        <a:lumMod val="20000"/>
                        <a:lumOff val="80000"/>
                      </a:schemeClr>
                    </a:solidFill>
                  </a:tcPr>
                </a:tc>
                <a:tc>
                  <a:txBody>
                    <a:bodyPr/>
                    <a:lstStyle/>
                    <a:p>
                      <a:pPr marL="76835" marR="0">
                        <a:lnSpc>
                          <a:spcPct val="107000"/>
                        </a:lnSpc>
                        <a:spcAft>
                          <a:spcPts val="800"/>
                        </a:spcAft>
                        <a:buNone/>
                      </a:pPr>
                      <a:r>
                        <a:rPr lang="en-US" altLang="en-US" sz="2200" kern="1200">
                          <a:solidFill>
                            <a:srgbClr val="002060"/>
                          </a:solidFill>
                          <a:effectLst/>
                          <a:latin typeface="Calibri" panose="020F0502020204030204" pitchFamily="34" charset="0"/>
                          <a:ea typeface="Calibri" panose="020F0502020204030204" pitchFamily="34" charset="0"/>
                          <a:cs typeface="Mangal" panose="02040503050203030202" pitchFamily="18" charset="0"/>
                        </a:rPr>
                        <a:t>IVIg, Cotrim</a:t>
                      </a:r>
                    </a:p>
                  </a:txBody>
                  <a:tcPr marL="0" marR="0" marT="0" marB="0">
                    <a:solidFill>
                      <a:schemeClr val="accent2">
                        <a:lumMod val="20000"/>
                        <a:lumOff val="80000"/>
                      </a:schemeClr>
                    </a:solidFill>
                  </a:tcPr>
                </a:tc>
                <a:extLst>
                  <a:ext uri="{0D108BD9-81ED-4DB2-BD59-A6C34878D82A}">
                    <a16:rowId xmlns:a16="http://schemas.microsoft.com/office/drawing/2014/main" val="10008"/>
                  </a:ext>
                </a:extLst>
              </a:tr>
            </a:tbl>
          </a:graphicData>
        </a:graphic>
      </p:graphicFrame>
      <p:sp>
        <p:nvSpPr>
          <p:cNvPr id="6" name="Title 1"/>
          <p:cNvSpPr>
            <a:spLocks noGrp="1"/>
          </p:cNvSpPr>
          <p:nvPr/>
        </p:nvSpPr>
        <p:spPr>
          <a:xfrm>
            <a:off x="572770" y="207010"/>
            <a:ext cx="11090275" cy="663575"/>
          </a:xfrm>
          <a:prstGeom prst="rect">
            <a:avLst/>
          </a:prstGeom>
          <a:solidFill>
            <a:srgbClr val="CCFFFF"/>
          </a:solidFill>
          <a:ln>
            <a:noFill/>
          </a:ln>
        </p:spPr>
        <p:txBody>
          <a:bodyPr wrap="square" lIns="91425" tIns="45700" rIns="91425" bIns="45700" anchor="b" anchorCtr="0">
            <a:norm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panose="020F0502020204030204"/>
              <a:buNone/>
              <a:defRPr sz="60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marR="0" lvl="1" algn="l" rtl="0">
              <a:lnSpc>
                <a:spcPct val="100000"/>
              </a:lnSpc>
              <a:spcBef>
                <a:spcPts val="0"/>
              </a:spcBef>
              <a:spcAft>
                <a:spcPts val="0"/>
              </a:spcAft>
              <a:buClr>
                <a:srgbClr val="000000"/>
              </a:buClr>
              <a:buSzPts val="1400"/>
              <a:buFont typeface="Arial" panose="020B0604020202020204"/>
              <a:buNone/>
              <a:defRPr sz="18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SzPts val="1400"/>
              <a:buFont typeface="Arial" panose="020B0604020202020204"/>
              <a:buNone/>
              <a:defRPr sz="18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SzPts val="1400"/>
              <a:buFont typeface="Arial" panose="020B0604020202020204"/>
              <a:buNone/>
              <a:defRPr sz="18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SzPts val="1400"/>
              <a:buFont typeface="Arial" panose="020B0604020202020204"/>
              <a:buNone/>
              <a:defRPr sz="18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SzPts val="1400"/>
              <a:buFont typeface="Arial" panose="020B0604020202020204"/>
              <a:buNone/>
              <a:defRPr sz="18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SzPts val="1400"/>
              <a:buFont typeface="Arial" panose="020B0604020202020204"/>
              <a:buNone/>
              <a:defRPr sz="18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SzPts val="1400"/>
              <a:buFont typeface="Arial" panose="020B0604020202020204"/>
              <a:buNone/>
              <a:defRPr sz="18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SzPts val="1400"/>
              <a:buFont typeface="Arial" panose="020B0604020202020204"/>
              <a:buNone/>
              <a:defRPr sz="18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pPr marL="0" marR="0" lvl="0" indent="0" algn="ctr" defTabSz="914400" rtl="0" eaLnBrk="1" fontAlgn="auto" latinLnBrk="0" hangingPunct="1">
              <a:lnSpc>
                <a:spcPct val="90000"/>
              </a:lnSpc>
              <a:spcBef>
                <a:spcPts val="0"/>
              </a:spcBef>
              <a:spcAft>
                <a:spcPts val="0"/>
              </a:spcAft>
              <a:buClr>
                <a:prstClr val="black"/>
              </a:buClr>
              <a:buSzPts val="6000"/>
              <a:buFont typeface="Calibri" panose="020F0502020204030204"/>
              <a:buNone/>
              <a:tabLst/>
              <a:defRPr/>
            </a:pPr>
            <a:r>
              <a:rPr kumimoji="0" lang="en-US" sz="3600" b="1"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a:cs typeface="Arial" panose="020B0604020202020204" pitchFamily="34" charset="0"/>
                <a:sym typeface="Calibri" panose="020F0502020204030204"/>
              </a:rPr>
              <a:t>Transplantion Outcomes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8F2CD4-2162-BF1E-A7E7-0D97F05881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EF33E9-B887-3DF1-5BE0-E510977867F2}"/>
              </a:ext>
            </a:extLst>
          </p:cNvPr>
          <p:cNvSpPr txBox="1">
            <a:spLocks/>
          </p:cNvSpPr>
          <p:nvPr/>
        </p:nvSpPr>
        <p:spPr>
          <a:xfrm>
            <a:off x="555171" y="957665"/>
            <a:ext cx="11059886" cy="704616"/>
          </a:xfrm>
          <a:prstGeom prst="rect">
            <a:avLst/>
          </a:prstGeom>
          <a:solidFill>
            <a:srgbClr val="92D050"/>
          </a:solidFill>
        </p:spPr>
        <p:txBody>
          <a:bodyPr>
            <a:normAutofit/>
          </a:bodyPr>
          <a:lstStyle>
            <a:lvl1pPr algn="l" defTabSz="914400" rtl="0" eaLnBrk="1" latinLnBrk="0" hangingPunct="1">
              <a:lnSpc>
                <a:spcPct val="90000"/>
              </a:lnSpc>
              <a:spcBef>
                <a:spcPct val="0"/>
              </a:spcBef>
              <a:buNone/>
              <a:defRPr sz="3200" b="1" i="0" kern="1200">
                <a:solidFill>
                  <a:srgbClr val="00385B"/>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Management Challenges</a:t>
            </a:r>
          </a:p>
        </p:txBody>
      </p:sp>
      <p:pic>
        <p:nvPicPr>
          <p:cNvPr id="20" name="Picture 2" descr="Geography of Nepal - Wikipedia">
            <a:extLst>
              <a:ext uri="{FF2B5EF4-FFF2-40B4-BE49-F238E27FC236}">
                <a16:creationId xmlns:a16="http://schemas.microsoft.com/office/drawing/2014/main" id="{C91C521B-2310-00DC-C3A8-4C2BD8C0B55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718" t="7437" r="2467" b="12988"/>
          <a:stretch>
            <a:fillRect/>
          </a:stretch>
        </p:blipFill>
        <p:spPr bwMode="auto">
          <a:xfrm>
            <a:off x="9525000" y="348345"/>
            <a:ext cx="2111829" cy="116477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1">
            <a:extLst>
              <a:ext uri="{FF2B5EF4-FFF2-40B4-BE49-F238E27FC236}">
                <a16:creationId xmlns:a16="http://schemas.microsoft.com/office/drawing/2014/main" id="{12A2932D-425E-1F26-483E-90D944D2879A}"/>
              </a:ext>
            </a:extLst>
          </p:cNvPr>
          <p:cNvSpPr txBox="1"/>
          <p:nvPr/>
        </p:nvSpPr>
        <p:spPr>
          <a:xfrm>
            <a:off x="555171" y="1883885"/>
            <a:ext cx="11059886" cy="4331862"/>
          </a:xfrm>
          <a:prstGeom prst="rect">
            <a:avLst/>
          </a:prstGeom>
          <a:solidFill>
            <a:schemeClr val="accent4">
              <a:lumMod val="20000"/>
              <a:lumOff val="80000"/>
            </a:schemeClr>
          </a:solidFill>
          <a:ln w="12700">
            <a:solidFill>
              <a:srgbClr val="FF000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27348B"/>
              </a:buClr>
              <a:buFontTx/>
              <a:buBlip>
                <a:blip r:embed="rId3"/>
              </a:buBlip>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27348B"/>
              </a:buClr>
              <a:buFontTx/>
              <a:buBlip>
                <a:blip r:embed="rId3"/>
              </a:buBlip>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27348B"/>
              </a:buClr>
              <a:buFontTx/>
              <a:buBlip>
                <a:blip r:embed="rId3"/>
              </a:buBlip>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27348B"/>
              </a:buClr>
              <a:buFontTx/>
              <a:buBlip>
                <a:blip r:embed="rId3"/>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27348B"/>
              </a:buClr>
              <a:buFontTx/>
              <a:buBlip>
                <a:blip r:embed="rId3"/>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50000"/>
              </a:lnSpc>
              <a:spcBef>
                <a:spcPts val="1000"/>
              </a:spcBef>
              <a:spcAft>
                <a:spcPts val="0"/>
              </a:spcAft>
              <a:buClr>
                <a:srgbClr val="27348B"/>
              </a:buClr>
              <a:buSzTx/>
              <a:buFontTx/>
              <a:buBlip>
                <a:blip r:embed="rId3"/>
              </a:buBlip>
              <a:tabLst/>
              <a:defRPr/>
            </a:pPr>
            <a:r>
              <a:rPr kumimoji="0" lang="en-IN"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sym typeface="+mn-ea"/>
              </a:rPr>
              <a:t>Antimicrobial</a:t>
            </a:r>
            <a:r>
              <a:rPr kumimoji="0" lang="en-US" sz="2300" b="0" i="0" u="none" strike="noStrike" kern="1200" cap="none" spc="-45"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sym typeface="+mn-ea"/>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sym typeface="+mn-ea"/>
              </a:rPr>
              <a:t>prophylaxis</a:t>
            </a:r>
            <a:r>
              <a:rPr kumimoji="0" lang="en-US" sz="2300" b="0" i="0" u="none" strike="noStrike" kern="1200" cap="none" spc="-3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sym typeface="+mn-ea"/>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sym typeface="+mn-ea"/>
              </a:rPr>
              <a:t>was</a:t>
            </a:r>
            <a:r>
              <a:rPr kumimoji="0" lang="en-US" sz="2300" b="0" i="0" u="none" strike="noStrike" kern="1200" cap="none" spc="-7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sym typeface="+mn-ea"/>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sym typeface="+mn-ea"/>
              </a:rPr>
              <a:t>administered</a:t>
            </a:r>
            <a:r>
              <a:rPr kumimoji="0" lang="en-US" sz="2300" b="0" i="0" u="none" strike="noStrike" kern="1200" cap="none" spc="-65"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sym typeface="+mn-ea"/>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sym typeface="+mn-ea"/>
              </a:rPr>
              <a:t>in</a:t>
            </a:r>
            <a:r>
              <a:rPr kumimoji="0" lang="en-US" sz="2300" b="0" i="0" u="none" strike="noStrike" kern="1200" cap="none" spc="-45"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sym typeface="+mn-ea"/>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sym typeface="+mn-ea"/>
              </a:rPr>
              <a:t>all</a:t>
            </a:r>
            <a:r>
              <a:rPr kumimoji="0" lang="en-US" sz="2300" b="0" i="0" u="none" strike="noStrike" kern="1200" cap="none" spc="-3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sym typeface="+mn-ea"/>
              </a:rPr>
              <a:t> </a:t>
            </a:r>
            <a:r>
              <a:rPr kumimoji="0" lang="en-US" sz="2300" b="0" i="0" u="none" strike="noStrike" kern="1200" cap="none" spc="-1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sym typeface="+mn-ea"/>
              </a:rPr>
              <a:t>patients.</a:t>
            </a:r>
            <a:endPar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150000"/>
              </a:lnSpc>
              <a:spcBef>
                <a:spcPts val="1000"/>
              </a:spcBef>
              <a:spcAft>
                <a:spcPts val="0"/>
              </a:spcAft>
              <a:buClr>
                <a:srgbClr val="27348B"/>
              </a:buClr>
              <a:buSzTx/>
              <a:buFontTx/>
              <a:buBlip>
                <a:blip r:embed="rId3"/>
              </a:buBlip>
              <a:tabLst/>
              <a:defRPr/>
            </a:pP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1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sym typeface="+mn-ea"/>
              </a:rPr>
              <a:t>Regular immunoglobulin replacement therapy </a:t>
            </a:r>
            <a:r>
              <a:rPr kumimoji="0" lang="en-US" sz="2300" b="0" i="0" u="none" strike="noStrike" kern="1200" cap="none" spc="-1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sym typeface="+mn-ea"/>
              </a:rPr>
              <a:t>(</a:t>
            </a:r>
            <a:r>
              <a:rPr kumimoji="0" lang="en-US" sz="2300" b="0" i="0" u="none" strike="noStrike" kern="1200" cap="none" spc="-10" normalizeH="0" baseline="0" noProof="0" dirty="0" err="1">
                <a:ln>
                  <a:noFill/>
                </a:ln>
                <a:solidFill>
                  <a:srgbClr val="7030A0"/>
                </a:solidFill>
                <a:effectLst/>
                <a:uLnTx/>
                <a:uFillTx/>
                <a:latin typeface="Arial" panose="020B0604020202020204" pitchFamily="34" charset="0"/>
                <a:ea typeface="+mn-ea"/>
                <a:cs typeface="Arial" panose="020B0604020202020204" pitchFamily="34" charset="0"/>
                <a:sym typeface="+mn-ea"/>
              </a:rPr>
              <a:t>IgRT</a:t>
            </a:r>
            <a:r>
              <a:rPr kumimoji="0" lang="en-US" sz="2300" b="0" i="0" u="none" strike="noStrike" kern="1200" cap="none" spc="-1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sym typeface="+mn-ea"/>
              </a:rPr>
              <a:t>) </a:t>
            </a:r>
            <a:r>
              <a:rPr kumimoji="0" lang="en-US" sz="2300" b="0" i="0" u="none" strike="noStrike" kern="1200" cap="none" spc="-1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sym typeface="+mn-ea"/>
              </a:rPr>
              <a:t>could not be given to all the needful due to a lack of funds</a:t>
            </a:r>
          </a:p>
          <a:p>
            <a:pPr marL="12700" marR="5080" lvl="0" indent="-228600" algn="just" defTabSz="914400" rtl="0" eaLnBrk="1" fontAlgn="auto" latinLnBrk="0" hangingPunct="1">
              <a:lnSpc>
                <a:spcPct val="150000"/>
              </a:lnSpc>
              <a:spcBef>
                <a:spcPts val="1000"/>
              </a:spcBef>
              <a:spcAft>
                <a:spcPts val="0"/>
              </a:spcAft>
              <a:buClr>
                <a:srgbClr val="27348B"/>
              </a:buClr>
              <a:buSzTx/>
              <a:buFontTx/>
              <a:buBlip>
                <a:blip r:embed="rId3"/>
              </a:buBlip>
              <a:tabLst/>
              <a:defRPr/>
            </a:pPr>
            <a:r>
              <a:rPr kumimoji="0" lang="en-US" sz="2300" b="0" i="0" u="none" strike="noStrike" kern="1200" cap="none" spc="-1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sym typeface="+mn-ea"/>
              </a:rPr>
              <a:t> </a:t>
            </a:r>
            <a:r>
              <a:rPr kumimoji="0" lang="en-US" sz="2300" b="0"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Regular</a:t>
            </a:r>
            <a:r>
              <a:rPr kumimoji="0" lang="en-US" sz="2300" b="0" i="0" u="none" strike="noStrike" kern="1200" cap="none" spc="459"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err="1">
                <a:ln>
                  <a:noFill/>
                </a:ln>
                <a:solidFill>
                  <a:srgbClr val="7030A0"/>
                </a:solidFill>
                <a:effectLst/>
                <a:uLnTx/>
                <a:uFillTx/>
                <a:latin typeface="Arial" panose="020B0604020202020204" pitchFamily="34" charset="0"/>
                <a:ea typeface="+mn-ea"/>
                <a:cs typeface="Arial" panose="020B0604020202020204" pitchFamily="34" charset="0"/>
              </a:rPr>
              <a:t>IgRT</a:t>
            </a:r>
            <a:r>
              <a:rPr kumimoji="0" lang="en-US" sz="2300" b="0" i="0" u="none" strike="noStrike" kern="1200" cap="none" spc="455"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&amp;</a:t>
            </a:r>
            <a:r>
              <a:rPr kumimoji="0" lang="en-US" sz="2300" b="0" i="0" u="none" strike="noStrike" kern="1200" cap="none" spc="475"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routine</a:t>
            </a:r>
            <a:r>
              <a:rPr kumimoji="0" lang="en-US" sz="2300" b="0" i="0" u="none" strike="noStrike" kern="1200" cap="none" spc="459"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employment</a:t>
            </a:r>
            <a:r>
              <a:rPr kumimoji="0" lang="en-US" sz="2300" b="0" i="0" u="none" strike="noStrike" kern="1200" cap="none" spc="465"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of</a:t>
            </a:r>
            <a:r>
              <a:rPr kumimoji="0" lang="en-US" sz="2300" b="0" i="0" u="none" strike="noStrike" kern="1200" cap="none" spc="459"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HSCT</a:t>
            </a:r>
            <a:r>
              <a:rPr kumimoji="0" lang="en-US" sz="2300" b="0" i="0" u="none" strike="noStrike" kern="1200" cap="none" spc="44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is</a:t>
            </a:r>
            <a:r>
              <a:rPr kumimoji="0" lang="en-US" sz="2300" b="0" i="0" u="none" strike="noStrike" kern="1200" cap="none" spc="465"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specifically</a:t>
            </a:r>
            <a:r>
              <a:rPr kumimoji="0" lang="en-US" sz="2300" b="0" i="0" u="none" strike="noStrike" kern="1200" cap="none" spc="44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1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hindered,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given</a:t>
            </a:r>
            <a:r>
              <a:rPr kumimoji="0" lang="en-US" sz="2300" b="0" i="0" u="none" strike="noStrike" kern="1200" cap="none" spc="105"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the</a:t>
            </a:r>
            <a:r>
              <a:rPr kumimoji="0" lang="en-US" sz="2300" b="0" i="0" u="none" strike="noStrike" kern="1200" cap="none" spc="105"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substantial</a:t>
            </a:r>
            <a:r>
              <a:rPr kumimoji="0" lang="en-US" sz="2300" b="0" i="0" u="none" strike="noStrike" kern="1200" cap="none" spc="105"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costs</a:t>
            </a:r>
            <a:r>
              <a:rPr kumimoji="0" lang="en-US" sz="2300" b="0" i="0" u="none" strike="noStrike" kern="1200" cap="none" spc="10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borne</a:t>
            </a:r>
            <a:r>
              <a:rPr kumimoji="0" lang="en-US" sz="2300" b="0" i="0" u="none" strike="noStrike" kern="1200" cap="none" spc="105"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by</a:t>
            </a:r>
            <a:r>
              <a:rPr kumimoji="0" lang="en-US" sz="2300" b="0" i="0" u="none" strike="noStrike" kern="1200" cap="none" spc="95"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the</a:t>
            </a:r>
            <a:r>
              <a:rPr kumimoji="0" lang="en-US" sz="2300" b="0" i="0" u="none" strike="noStrike" kern="1200" cap="none" spc="95"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patients’</a:t>
            </a:r>
            <a:r>
              <a:rPr kumimoji="0" lang="en-US" sz="2300" b="0" i="0" u="none" strike="noStrike" kern="1200" cap="none" spc="95"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caregivers</a:t>
            </a:r>
            <a:r>
              <a:rPr kumimoji="0" lang="en-US" sz="2300" b="0" i="0" u="none" strike="noStrike" kern="1200" cap="none" spc="105"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in</a:t>
            </a:r>
            <a:r>
              <a:rPr kumimoji="0" lang="en-US" sz="2300" b="0" i="0" u="none" strike="noStrike" kern="1200" cap="none" spc="11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25"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the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absence</a:t>
            </a:r>
            <a:r>
              <a:rPr kumimoji="0" lang="en-US" sz="2300" b="0" i="0" u="none" strike="noStrike" kern="1200" cap="none" spc="-7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of</a:t>
            </a:r>
            <a:r>
              <a:rPr kumimoji="0" lang="en-US" sz="2300" b="0" i="0" u="none" strike="noStrike" kern="1200" cap="none" spc="-75"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universal</a:t>
            </a:r>
            <a:r>
              <a:rPr kumimoji="0" lang="en-US" sz="2300" b="0" i="0" u="none" strike="noStrike" kern="1200" cap="none" spc="-45"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health</a:t>
            </a:r>
            <a:r>
              <a:rPr kumimoji="0" lang="en-US" sz="2300" b="0" i="0" u="none" strike="noStrike" kern="1200" cap="none" spc="-8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insurance</a:t>
            </a:r>
            <a:r>
              <a:rPr kumimoji="0" lang="en-US" sz="2300" b="0" i="0" u="none" strike="noStrike" kern="1200" cap="none" spc="-7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or</a:t>
            </a:r>
            <a:r>
              <a:rPr kumimoji="0" lang="en-US" sz="2300" b="0" i="0" u="none" strike="noStrike" kern="1200" cap="none" spc="-55"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federal</a:t>
            </a:r>
            <a:r>
              <a:rPr kumimoji="0" lang="en-US" sz="2300" b="0" i="0" u="none" strike="noStrike" kern="1200" cap="none" spc="-8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1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support.</a:t>
            </a:r>
            <a:endPar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a:p>
            <a:pPr marL="12700" marR="5080" lvl="0" indent="-228600" algn="just" defTabSz="914400" rtl="0" eaLnBrk="1" fontAlgn="auto" latinLnBrk="0" hangingPunct="1">
              <a:lnSpc>
                <a:spcPct val="150000"/>
              </a:lnSpc>
              <a:spcBef>
                <a:spcPts val="1005"/>
              </a:spcBef>
              <a:spcAft>
                <a:spcPts val="0"/>
              </a:spcAft>
              <a:buClr>
                <a:srgbClr val="27348B"/>
              </a:buClr>
              <a:buSzTx/>
              <a:buFontTx/>
              <a:buBlip>
                <a:blip r:embed="rId3"/>
              </a:buBlip>
              <a:tabLst/>
              <a:defRPr/>
            </a:pP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Only</a:t>
            </a:r>
            <a:r>
              <a:rPr kumimoji="0" lang="en-US" sz="2300" b="0" i="0" u="none" strike="noStrike" kern="1200" cap="none" spc="-6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a</a:t>
            </a:r>
            <a:r>
              <a:rPr kumimoji="0" lang="en-US" sz="2300" b="0" i="0" u="none" strike="noStrike" kern="1200" cap="none" spc="-55"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few</a:t>
            </a:r>
            <a:r>
              <a:rPr kumimoji="0" lang="en-US" sz="2300" b="0" i="0" u="none" strike="noStrike" kern="1200" cap="none" spc="-6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targeted</a:t>
            </a:r>
            <a:r>
              <a:rPr kumimoji="0" lang="en-US" sz="2300" b="0" i="0" u="none" strike="noStrike" kern="1200" cap="none" spc="-55"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therapeutics</a:t>
            </a:r>
            <a:r>
              <a:rPr kumimoji="0" lang="en-US" sz="2300" b="0" i="0" u="none" strike="noStrike" kern="1200" cap="none" spc="-6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are</a:t>
            </a:r>
            <a:r>
              <a:rPr kumimoji="0" lang="en-US" sz="2300" b="0" i="0" u="none" strike="noStrike" kern="1200" cap="none" spc="-65"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available</a:t>
            </a:r>
            <a:r>
              <a:rPr kumimoji="0" lang="en-US" sz="2300" b="0" i="0" u="none" strike="noStrike" kern="1200" cap="none" spc="-6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at</a:t>
            </a:r>
            <a:r>
              <a:rPr kumimoji="0" lang="en-US" sz="2300" b="0" i="0" u="none" strike="noStrike" kern="1200" cap="none" spc="-8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1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affordable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costs</a:t>
            </a:r>
            <a:r>
              <a:rPr kumimoji="0" lang="en-US" sz="2300" b="0" i="0" u="none" strike="noStrike" kern="1200" cap="none" spc="-15"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in</a:t>
            </a:r>
            <a:r>
              <a:rPr kumimoji="0" lang="en-US" sz="2300" b="0" i="0" u="none" strike="noStrike" kern="1200" cap="none" spc="-2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our</a:t>
            </a:r>
            <a:r>
              <a:rPr kumimoji="0" lang="en-US" sz="2300" b="0" i="0" u="none" strike="noStrike" kern="1200" cap="none" spc="-25"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300" b="0" i="0" u="none" strike="noStrike" kern="1200" cap="none" spc="-1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region</a:t>
            </a:r>
            <a:endParaRPr kumimoji="0" lang="en-US" sz="23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95732269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0"/>
          <p:cNvSpPr/>
          <p:nvPr/>
        </p:nvSpPr>
        <p:spPr>
          <a:xfrm rot="10800000" flipV="1">
            <a:off x="9568815" y="137160"/>
            <a:ext cx="2435860" cy="1860550"/>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IN" sz="1800" b="1" i="0" u="none" strike="noStrike" kern="1200" cap="none" spc="0" normalizeH="0" baseline="0" noProof="0" dirty="0">
                <a:ln>
                  <a:noFill/>
                </a:ln>
                <a:solidFill>
                  <a:srgbClr val="FFFF00"/>
                </a:solidFill>
                <a:effectLst/>
                <a:uLnTx/>
                <a:uFillTx/>
                <a:latin typeface="Arial" panose="020B0604020202020204" pitchFamily="34" charset="0"/>
                <a:ea typeface="+mn-ea"/>
                <a:cs typeface="Arial" panose="020B0604020202020204" pitchFamily="34" charset="0"/>
              </a:rPr>
              <a:t>Occasional courtesy from academic institutes across the globe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IN" sz="1800" b="1" i="0" u="none" strike="noStrike" kern="1200" cap="none" spc="0" normalizeH="0" baseline="0" noProof="0" dirty="0">
                <a:ln>
                  <a:noFill/>
                </a:ln>
                <a:solidFill>
                  <a:srgbClr val="FFFF00"/>
                </a:solidFill>
                <a:effectLst/>
                <a:uLnTx/>
                <a:uFillTx/>
                <a:latin typeface="Arial" panose="020B0604020202020204" pitchFamily="34" charset="0"/>
                <a:ea typeface="+mn-ea"/>
                <a:cs typeface="Arial" panose="020B0604020202020204" pitchFamily="34" charset="0"/>
              </a:rPr>
              <a:t>(Very long turn over time) </a:t>
            </a:r>
          </a:p>
        </p:txBody>
      </p:sp>
      <p:sp>
        <p:nvSpPr>
          <p:cNvPr id="2" name="Title 1"/>
          <p:cNvSpPr>
            <a:spLocks noGrp="1"/>
          </p:cNvSpPr>
          <p:nvPr/>
        </p:nvSpPr>
        <p:spPr>
          <a:xfrm>
            <a:off x="382270" y="137795"/>
            <a:ext cx="5775960" cy="762000"/>
          </a:xfrm>
          <a:prstGeom prst="rect">
            <a:avLst/>
          </a:prstGeom>
          <a:solidFill>
            <a:srgbClr val="92D050"/>
          </a:solidFill>
        </p:spPr>
        <p:txBody>
          <a:bodyPr vert="horz" lIns="91440" tIns="45720" rIns="91440" bIns="45720" rtlCol="0" anchor="ctr">
            <a:noAutofit/>
          </a:bodyPr>
          <a:lstStyle>
            <a:lvl1pPr algn="l" defTabSz="914400" rtl="0" eaLnBrk="1" latinLnBrk="0" hangingPunct="1">
              <a:lnSpc>
                <a:spcPct val="90000"/>
              </a:lnSpc>
              <a:spcBef>
                <a:spcPct val="0"/>
              </a:spcBef>
              <a:buNone/>
              <a:defRPr sz="2400" b="1" i="0" kern="1200" spc="150" baseline="0">
                <a:solidFill>
                  <a:schemeClr val="tx1"/>
                </a:solidFill>
                <a:latin typeface="+mj-lt"/>
                <a:ea typeface="Meiryo UI" panose="020B0604030504040204" pitchFamily="34" charset="-128"/>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altLang="en-IN" sz="3600" b="1" i="0" u="none" strike="noStrike" kern="1200" cap="none" spc="150" normalizeH="0" baseline="0" noProof="0" dirty="0">
                <a:ln>
                  <a:noFill/>
                </a:ln>
                <a:solidFill>
                  <a:prstClr val="white">
                    <a:lumMod val="95000"/>
                  </a:prstClr>
                </a:solidFill>
                <a:effectLst/>
                <a:uLnTx/>
                <a:uFillTx/>
                <a:latin typeface="Calibri" panose="020F0502020204030204"/>
                <a:ea typeface="Meiryo UI" panose="020B0604030504040204" pitchFamily="34" charset="-128"/>
                <a:cs typeface="Calibri" panose="020F0502020204030204"/>
              </a:rPr>
              <a:t>Nuisance &amp; Nuances</a:t>
            </a:r>
          </a:p>
        </p:txBody>
      </p:sp>
      <p:pic>
        <p:nvPicPr>
          <p:cNvPr id="6" name="Picture 5"/>
          <p:cNvPicPr>
            <a:picLocks noChangeAspect="1"/>
          </p:cNvPicPr>
          <p:nvPr/>
        </p:nvPicPr>
        <p:blipFill>
          <a:blip r:embed="rId2"/>
          <a:stretch>
            <a:fillRect/>
          </a:stretch>
        </p:blipFill>
        <p:spPr>
          <a:xfrm>
            <a:off x="3557270" y="3014345"/>
            <a:ext cx="2595245" cy="1677670"/>
          </a:xfrm>
          <a:prstGeom prst="rect">
            <a:avLst/>
          </a:prstGeo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1230" y="984885"/>
            <a:ext cx="2667000" cy="199580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p:nvPicPr>
        <p:blipFill>
          <a:blip r:embed="rId4"/>
          <a:stretch>
            <a:fillRect/>
          </a:stretch>
        </p:blipFill>
        <p:spPr>
          <a:xfrm>
            <a:off x="6589395" y="158115"/>
            <a:ext cx="2900680" cy="1839595"/>
          </a:xfrm>
          <a:prstGeom prst="rect">
            <a:avLst/>
          </a:prstGeom>
          <a:ln>
            <a:solidFill>
              <a:srgbClr val="FF0000"/>
            </a:solidFill>
          </a:ln>
        </p:spPr>
      </p:pic>
      <p:sp>
        <p:nvSpPr>
          <p:cNvPr id="15" name="Arrow: Curved Right 11"/>
          <p:cNvSpPr/>
          <p:nvPr/>
        </p:nvSpPr>
        <p:spPr>
          <a:xfrm rot="1059334">
            <a:off x="7329170" y="489585"/>
            <a:ext cx="324485" cy="979805"/>
          </a:xfrm>
          <a:prstGeom prst="curvedRightArrow">
            <a:avLst>
              <a:gd name="adj1" fmla="val 25000"/>
              <a:gd name="adj2" fmla="val 43768"/>
              <a:gd name="adj3" fmla="val 5379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FF0000"/>
              </a:solidFill>
              <a:effectLst/>
              <a:uLnTx/>
              <a:uFillTx/>
              <a:latin typeface="Calibri" panose="020F0502020204030204"/>
              <a:ea typeface="+mn-ea"/>
              <a:cs typeface="+mn-cs"/>
            </a:endParaRPr>
          </a:p>
        </p:txBody>
      </p:sp>
      <p:sp>
        <p:nvSpPr>
          <p:cNvPr id="16" name="Arrow: Down 11"/>
          <p:cNvSpPr/>
          <p:nvPr/>
        </p:nvSpPr>
        <p:spPr>
          <a:xfrm>
            <a:off x="8076565" y="820420"/>
            <a:ext cx="156210" cy="436880"/>
          </a:xfrm>
          <a:prstGeom prst="down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Arrow: Up 13"/>
          <p:cNvSpPr/>
          <p:nvPr/>
        </p:nvSpPr>
        <p:spPr>
          <a:xfrm rot="19068450">
            <a:off x="7664450" y="130175"/>
            <a:ext cx="156845" cy="462915"/>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Arrow: Down 14"/>
          <p:cNvSpPr/>
          <p:nvPr/>
        </p:nvSpPr>
        <p:spPr>
          <a:xfrm rot="14335171">
            <a:off x="8373745" y="210185"/>
            <a:ext cx="139700" cy="511810"/>
          </a:xfrm>
          <a:prstGeom prst="down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4" name="Picture 23" descr="nepal-countryside-october-2018-close-260nw-1495188476"/>
          <p:cNvPicPr>
            <a:picLocks noChangeAspect="1"/>
          </p:cNvPicPr>
          <p:nvPr/>
        </p:nvPicPr>
        <p:blipFill>
          <a:blip r:embed="rId5"/>
          <a:stretch>
            <a:fillRect/>
          </a:stretch>
        </p:blipFill>
        <p:spPr>
          <a:xfrm>
            <a:off x="3557270" y="4753610"/>
            <a:ext cx="2600325" cy="1985010"/>
          </a:xfrm>
          <a:prstGeom prst="rect">
            <a:avLst/>
          </a:prstGeom>
        </p:spPr>
      </p:pic>
      <p:sp>
        <p:nvSpPr>
          <p:cNvPr id="25" name="Arrow: Down 14"/>
          <p:cNvSpPr/>
          <p:nvPr/>
        </p:nvSpPr>
        <p:spPr>
          <a:xfrm rot="16200000">
            <a:off x="6261100" y="1254125"/>
            <a:ext cx="260985" cy="269240"/>
          </a:xfrm>
          <a:prstGeom prst="down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34" name="Picture 10" descr="poverty"/>
          <p:cNvPicPr>
            <a:picLocks noChangeAspect="1" noChangeArrowheads="1"/>
          </p:cNvPicPr>
          <p:nvPr/>
        </p:nvPicPr>
        <p:blipFill rotWithShape="1">
          <a:blip r:embed="rId6">
            <a:extLst>
              <a:ext uri="{28A0092B-C50C-407E-A947-70E740481C1C}">
                <a14:useLocalDpi xmlns:a14="http://schemas.microsoft.com/office/drawing/2010/main" val="0"/>
              </a:ext>
            </a:extLst>
          </a:blip>
          <a:srcRect l="11160" t="33339" r="11160"/>
          <a:stretch>
            <a:fillRect/>
          </a:stretch>
        </p:blipFill>
        <p:spPr bwMode="auto">
          <a:xfrm>
            <a:off x="382270" y="984885"/>
            <a:ext cx="2677795" cy="1996440"/>
          </a:xfrm>
          <a:prstGeom prst="rect">
            <a:avLst/>
          </a:prstGeom>
          <a:noFill/>
          <a:extLst>
            <a:ext uri="{909E8E84-426E-40DD-AFC4-6F175D3DCCD1}">
              <a14:hiddenFill xmlns:a14="http://schemas.microsoft.com/office/drawing/2010/main">
                <a:solidFill>
                  <a:srgbClr val="FFFFFF"/>
                </a:solidFill>
              </a14:hiddenFill>
            </a:ext>
          </a:extLst>
        </p:spPr>
      </p:pic>
      <p:sp>
        <p:nvSpPr>
          <p:cNvPr id="26" name="Arrow: Down 14"/>
          <p:cNvSpPr/>
          <p:nvPr/>
        </p:nvSpPr>
        <p:spPr>
          <a:xfrm rot="16200000">
            <a:off x="3157220" y="1970405"/>
            <a:ext cx="260985" cy="269240"/>
          </a:xfrm>
          <a:prstGeom prst="down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7" name="Picture 26"/>
          <p:cNvPicPr>
            <a:picLocks noChangeAspect="1"/>
          </p:cNvPicPr>
          <p:nvPr/>
        </p:nvPicPr>
        <p:blipFill>
          <a:blip r:embed="rId7"/>
          <a:stretch>
            <a:fillRect/>
          </a:stretch>
        </p:blipFill>
        <p:spPr>
          <a:xfrm>
            <a:off x="382270" y="3009900"/>
            <a:ext cx="2677795" cy="1683385"/>
          </a:xfrm>
          <a:prstGeom prst="rect">
            <a:avLst/>
          </a:prstGeom>
        </p:spPr>
      </p:pic>
      <p:pic>
        <p:nvPicPr>
          <p:cNvPr id="28" name="Picture 4" descr="MP Horror: 5-year-old dies outside hospital because of no doctors; Viral  video shows hapless mother trying to revive s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2270" y="4753610"/>
            <a:ext cx="2669540" cy="1985010"/>
          </a:xfrm>
          <a:prstGeom prst="rect">
            <a:avLst/>
          </a:prstGeom>
          <a:noFill/>
          <a:extLst>
            <a:ext uri="{909E8E84-426E-40DD-AFC4-6F175D3DCCD1}">
              <a14:hiddenFill xmlns:a14="http://schemas.microsoft.com/office/drawing/2010/main">
                <a:solidFill>
                  <a:srgbClr val="FFFFFF"/>
                </a:solidFill>
              </a14:hiddenFill>
            </a:ext>
          </a:extLst>
        </p:spPr>
      </p:pic>
      <p:sp>
        <p:nvSpPr>
          <p:cNvPr id="29" name="Arrow: Down 14"/>
          <p:cNvSpPr/>
          <p:nvPr/>
        </p:nvSpPr>
        <p:spPr>
          <a:xfrm rot="16200000">
            <a:off x="3172460" y="3834765"/>
            <a:ext cx="260985" cy="269240"/>
          </a:xfrm>
          <a:prstGeom prst="down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Arrow: Down 14"/>
          <p:cNvSpPr/>
          <p:nvPr/>
        </p:nvSpPr>
        <p:spPr>
          <a:xfrm rot="16200000">
            <a:off x="3187700" y="5617845"/>
            <a:ext cx="260985" cy="269240"/>
          </a:xfrm>
          <a:prstGeom prst="down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1" name="Picture 30"/>
          <p:cNvPicPr>
            <a:picLocks noChangeAspect="1"/>
          </p:cNvPicPr>
          <p:nvPr/>
        </p:nvPicPr>
        <p:blipFill>
          <a:blip r:embed="rId9"/>
          <a:stretch>
            <a:fillRect/>
          </a:stretch>
        </p:blipFill>
        <p:spPr>
          <a:xfrm>
            <a:off x="6589395" y="2710815"/>
            <a:ext cx="2094865" cy="2692400"/>
          </a:xfrm>
          <a:prstGeom prst="rect">
            <a:avLst/>
          </a:prstGeom>
        </p:spPr>
      </p:pic>
      <p:sp>
        <p:nvSpPr>
          <p:cNvPr id="32" name="Arrow: Down 11"/>
          <p:cNvSpPr/>
          <p:nvPr/>
        </p:nvSpPr>
        <p:spPr>
          <a:xfrm>
            <a:off x="7372985" y="2322195"/>
            <a:ext cx="271780" cy="279400"/>
          </a:xfrm>
          <a:prstGeom prst="down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3" name="Picture 32"/>
          <p:cNvPicPr>
            <a:picLocks noChangeAspect="1"/>
          </p:cNvPicPr>
          <p:nvPr/>
        </p:nvPicPr>
        <p:blipFill>
          <a:blip r:embed="rId10"/>
          <a:stretch>
            <a:fillRect/>
          </a:stretch>
        </p:blipFill>
        <p:spPr>
          <a:xfrm>
            <a:off x="8857615" y="2703195"/>
            <a:ext cx="3146425" cy="2156460"/>
          </a:xfrm>
          <a:prstGeom prst="rect">
            <a:avLst/>
          </a:prstGeom>
          <a:ln>
            <a:solidFill>
              <a:schemeClr val="accent1"/>
            </a:solidFill>
          </a:ln>
        </p:spPr>
      </p:pic>
      <p:pic>
        <p:nvPicPr>
          <p:cNvPr id="34" name="Picture 33"/>
          <p:cNvPicPr>
            <a:picLocks noChangeAspect="1"/>
          </p:cNvPicPr>
          <p:nvPr/>
        </p:nvPicPr>
        <p:blipFill>
          <a:blip r:embed="rId11"/>
          <a:stretch>
            <a:fillRect/>
          </a:stretch>
        </p:blipFill>
        <p:spPr>
          <a:xfrm>
            <a:off x="8857615" y="4947920"/>
            <a:ext cx="3146425" cy="1790700"/>
          </a:xfrm>
          <a:prstGeom prst="rect">
            <a:avLst/>
          </a:prstGeom>
        </p:spPr>
      </p:pic>
      <p:sp>
        <p:nvSpPr>
          <p:cNvPr id="35" name="Title 1"/>
          <p:cNvSpPr txBox="1"/>
          <p:nvPr/>
        </p:nvSpPr>
        <p:spPr>
          <a:xfrm>
            <a:off x="6588760" y="5735320"/>
            <a:ext cx="2094865" cy="1002665"/>
          </a:xfrm>
          <a:prstGeom prst="rect">
            <a:avLst/>
          </a:prstGeom>
          <a:solidFill>
            <a:srgbClr val="FFFF00"/>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IN" sz="2000" b="0" i="0" u="none" strike="noStrike" kern="1200" cap="none" spc="0" normalizeH="0" baseline="0" noProof="0" dirty="0">
                <a:ln>
                  <a:noFill/>
                </a:ln>
                <a:solidFill>
                  <a:srgbClr val="002060"/>
                </a:solidFill>
                <a:effectLst/>
                <a:uLnTx/>
                <a:uFillTx/>
                <a:latin typeface="Calibri Light" panose="020F0302020204030204"/>
                <a:ea typeface="+mj-ea"/>
                <a:cs typeface="+mj-cs"/>
              </a:rPr>
              <a:t>Post-Diagnosis</a:t>
            </a:r>
            <a:endParaRPr kumimoji="0" lang="en-IN" sz="2000" b="0" i="0" u="none" strike="noStrike" kern="1200" cap="none" spc="0" normalizeH="0" baseline="0" noProof="0" dirty="0">
              <a:ln>
                <a:noFill/>
              </a:ln>
              <a:solidFill>
                <a:srgbClr val="002060"/>
              </a:solidFill>
              <a:effectLst/>
              <a:uLnTx/>
              <a:uFillTx/>
              <a:latin typeface="Calibri Light" panose="020F0302020204030204"/>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IN" sz="2000" b="0" i="0" u="none" strike="noStrike" kern="1200" cap="none" spc="0" normalizeH="0" baseline="0" noProof="0" dirty="0">
                <a:ln>
                  <a:noFill/>
                </a:ln>
                <a:solidFill>
                  <a:srgbClr val="002060"/>
                </a:solidFill>
                <a:effectLst/>
                <a:uLnTx/>
                <a:uFillTx/>
                <a:latin typeface="Calibri Light" panose="020F0302020204030204"/>
                <a:ea typeface="+mj-ea"/>
                <a:cs typeface="+mj-cs"/>
              </a:rPr>
              <a:t>Crowd-</a:t>
            </a:r>
            <a:r>
              <a:rPr kumimoji="0" lang="en-US" altLang="en-IN" sz="2000" b="0" i="0" u="none" strike="noStrike" kern="1200" cap="none" spc="0" normalizeH="0" baseline="0" noProof="0" dirty="0">
                <a:ln>
                  <a:noFill/>
                </a:ln>
                <a:solidFill>
                  <a:srgbClr val="002060"/>
                </a:solidFill>
                <a:effectLst/>
                <a:uLnTx/>
                <a:uFillTx/>
                <a:latin typeface="Calibri Light" panose="020F0302020204030204"/>
                <a:ea typeface="+mj-ea"/>
                <a:cs typeface="+mj-cs"/>
              </a:rPr>
              <a:t>f</a:t>
            </a:r>
            <a:r>
              <a:rPr kumimoji="0" lang="en-IN" sz="2000" b="0" i="0" u="none" strike="noStrike" kern="1200" cap="none" spc="0" normalizeH="0" baseline="0" noProof="0" dirty="0">
                <a:ln>
                  <a:noFill/>
                </a:ln>
                <a:solidFill>
                  <a:srgbClr val="002060"/>
                </a:solidFill>
                <a:effectLst/>
                <a:uLnTx/>
                <a:uFillTx/>
                <a:latin typeface="Calibri Light" panose="020F0302020204030204"/>
                <a:ea typeface="+mj-ea"/>
                <a:cs typeface="+mj-cs"/>
              </a:rPr>
              <a:t>unding </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IN" sz="2000" b="0" i="0" u="none" strike="noStrike" kern="1200" cap="none" spc="0" normalizeH="0" baseline="0" noProof="0" dirty="0">
                <a:ln>
                  <a:noFill/>
                </a:ln>
                <a:solidFill>
                  <a:srgbClr val="002060"/>
                </a:solidFill>
                <a:effectLst/>
                <a:uLnTx/>
                <a:uFillTx/>
                <a:latin typeface="Calibri Light" panose="020F0302020204030204"/>
                <a:ea typeface="+mj-ea"/>
                <a:cs typeface="+mj-cs"/>
              </a:rPr>
              <a:t>(social media)</a:t>
            </a:r>
          </a:p>
        </p:txBody>
      </p:sp>
      <p:sp>
        <p:nvSpPr>
          <p:cNvPr id="36" name="Arrow: Down 11"/>
          <p:cNvSpPr/>
          <p:nvPr/>
        </p:nvSpPr>
        <p:spPr>
          <a:xfrm>
            <a:off x="10834370" y="2335530"/>
            <a:ext cx="271780" cy="279400"/>
          </a:xfrm>
          <a:prstGeom prst="down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P spid="16" grpId="0" animBg="1"/>
      <p:bldP spid="17" grpId="0" animBg="1"/>
      <p:bldP spid="18" grpId="0" animBg="1"/>
      <p:bldP spid="32" grpId="0" animBg="1"/>
      <p:bldP spid="35" grpId="0" animBg="1"/>
      <p:bldP spid="36"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B4991-C71E-473D-ECA9-E26A93D3E1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437F75-C3A7-0F8E-C5A5-A91446D5CA74}"/>
              </a:ext>
            </a:extLst>
          </p:cNvPr>
          <p:cNvSpPr txBox="1">
            <a:spLocks/>
          </p:cNvSpPr>
          <p:nvPr/>
        </p:nvSpPr>
        <p:spPr>
          <a:xfrm>
            <a:off x="555171" y="891563"/>
            <a:ext cx="7762565" cy="704616"/>
          </a:xfrm>
          <a:prstGeom prst="rect">
            <a:avLst/>
          </a:prstGeom>
          <a:solidFill>
            <a:srgbClr val="92D050"/>
          </a:solidFill>
        </p:spPr>
        <p:txBody>
          <a:bodyPr>
            <a:normAutofit/>
          </a:bodyPr>
          <a:lstStyle>
            <a:lvl1pPr algn="l" defTabSz="914400" rtl="0" eaLnBrk="1" latinLnBrk="0" hangingPunct="1">
              <a:lnSpc>
                <a:spcPct val="90000"/>
              </a:lnSpc>
              <a:spcBef>
                <a:spcPct val="0"/>
              </a:spcBef>
              <a:buNone/>
              <a:defRPr sz="3200" b="1" i="0" kern="1200">
                <a:solidFill>
                  <a:srgbClr val="00385B"/>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Actions</a:t>
            </a:r>
          </a:p>
        </p:txBody>
      </p:sp>
      <p:sp>
        <p:nvSpPr>
          <p:cNvPr id="4" name="Content Placeholder 4">
            <a:extLst>
              <a:ext uri="{FF2B5EF4-FFF2-40B4-BE49-F238E27FC236}">
                <a16:creationId xmlns:a16="http://schemas.microsoft.com/office/drawing/2014/main" id="{14AA30CF-42B4-0BB8-B355-50F904829F2C}"/>
              </a:ext>
            </a:extLst>
          </p:cNvPr>
          <p:cNvSpPr txBox="1"/>
          <p:nvPr/>
        </p:nvSpPr>
        <p:spPr>
          <a:xfrm>
            <a:off x="593726" y="1652528"/>
            <a:ext cx="7724010" cy="4894641"/>
          </a:xfrm>
          <a:prstGeom prst="rect">
            <a:avLst/>
          </a:prstGeom>
          <a:solidFill>
            <a:srgbClr val="F5FCFD"/>
          </a:solidFill>
          <a:ln>
            <a:solidFill>
              <a:schemeClr val="accent1"/>
            </a:solidFill>
          </a:ln>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marR="0" lvl="0" indent="0" algn="l" defTabSz="457200" rtl="0" eaLnBrk="1" fontAlgn="auto" latinLnBrk="0" hangingPunct="1">
              <a:lnSpc>
                <a:spcPct val="150000"/>
              </a:lnSpc>
              <a:spcBef>
                <a:spcPts val="600"/>
              </a:spcBef>
              <a:spcAft>
                <a:spcPts val="0"/>
              </a:spcAft>
              <a:buClr>
                <a:srgbClr val="4472C4"/>
              </a:buClr>
              <a:buSzTx/>
              <a:buFont typeface="Arial" panose="020B0604020202020204" pitchFamily="34" charset="0"/>
              <a:buNone/>
              <a:tabLst/>
              <a:defRPr/>
            </a:pPr>
            <a:r>
              <a:rPr kumimoji="0" lang="en-US" altLang="en-IN" sz="2000" b="1" i="0" u="none" strike="noStrike" kern="1200" cap="none" spc="0" normalizeH="0" baseline="0" noProof="0" dirty="0">
                <a:ln>
                  <a:noFill/>
                </a:ln>
                <a:solidFill>
                  <a:srgbClr val="7030A0"/>
                </a:solidFill>
                <a:effectLst/>
                <a:uLnTx/>
                <a:uFillTx/>
                <a:latin typeface="Calibri" panose="020F0502020204030204" pitchFamily="34" charset="0"/>
                <a:ea typeface="+mn-ea"/>
                <a:cs typeface="Calibri" panose="020F0502020204030204" pitchFamily="34" charset="0"/>
              </a:rPr>
              <a:t>Accomlished</a:t>
            </a:r>
            <a:endParaRPr kumimoji="0" lang="en-IN" sz="2000" b="1" i="0" u="none" strike="noStrike" kern="1200" cap="none" spc="0" normalizeH="0" baseline="0" noProof="0" dirty="0">
              <a:ln>
                <a:noFill/>
              </a:ln>
              <a:solidFill>
                <a:srgbClr val="7030A0"/>
              </a:solidFill>
              <a:effectLst/>
              <a:uLnTx/>
              <a:uFillTx/>
              <a:latin typeface="Calibri" panose="020F0502020204030204" pitchFamily="34" charset="0"/>
              <a:ea typeface="+mn-ea"/>
              <a:cs typeface="Calibri" panose="020F0502020204030204" pitchFamily="34" charset="0"/>
            </a:endParaRPr>
          </a:p>
          <a:p>
            <a:pPr marL="342900" marR="0" lvl="0" indent="-342900" algn="l" defTabSz="457200" rtl="0" eaLnBrk="1" fontAlgn="auto" latinLnBrk="0" hangingPunct="1">
              <a:lnSpc>
                <a:spcPct val="150000"/>
              </a:lnSpc>
              <a:spcBef>
                <a:spcPts val="600"/>
              </a:spcBef>
              <a:spcAft>
                <a:spcPts val="0"/>
              </a:spcAft>
              <a:buClr>
                <a:srgbClr val="4472C4"/>
              </a:buClr>
              <a:buSzTx/>
              <a:buFont typeface="Arial" panose="020B0604020202020204" pitchFamily="34" charset="0"/>
              <a:buChar char="•"/>
              <a:tabLst/>
              <a:defRPr/>
            </a:pPr>
            <a:r>
              <a:rPr kumimoji="0" 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Dedicated immunology centre</a:t>
            </a:r>
          </a:p>
          <a:p>
            <a:pPr marL="342900" marR="0" lvl="0" indent="-342900" algn="l" defTabSz="457200" rtl="0" eaLnBrk="1" fontAlgn="auto" latinLnBrk="0" hangingPunct="1">
              <a:lnSpc>
                <a:spcPct val="150000"/>
              </a:lnSpc>
              <a:spcBef>
                <a:spcPts val="600"/>
              </a:spcBef>
              <a:spcAft>
                <a:spcPts val="0"/>
              </a:spcAft>
              <a:buClr>
                <a:srgbClr val="4472C4"/>
              </a:buClr>
              <a:buSzTx/>
              <a:buFont typeface="Arial" panose="020B0604020202020204" pitchFamily="34" charset="0"/>
              <a:buChar char="•"/>
              <a:tabLst/>
              <a:defRPr/>
            </a:pPr>
            <a:r>
              <a:rPr kumimoji="0" 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Beginning of Diagnosis &amp; treatment of IEIs</a:t>
            </a:r>
          </a:p>
          <a:p>
            <a:pPr marL="342900" marR="0" lvl="0" indent="-342900" algn="l" defTabSz="457200" rtl="0" eaLnBrk="1" fontAlgn="auto" latinLnBrk="0" hangingPunct="1">
              <a:lnSpc>
                <a:spcPct val="150000"/>
              </a:lnSpc>
              <a:spcBef>
                <a:spcPts val="600"/>
              </a:spcBef>
              <a:spcAft>
                <a:spcPts val="0"/>
              </a:spcAft>
              <a:buClr>
                <a:srgbClr val="4472C4"/>
              </a:buClr>
              <a:buSzTx/>
              <a:buFont typeface="Arial" panose="020B0604020202020204" pitchFamily="34" charset="0"/>
              <a:buChar char="•"/>
              <a:tabLst/>
              <a:defRPr/>
            </a:pPr>
            <a:r>
              <a:rPr kumimoji="0" 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Introducing biologics</a:t>
            </a:r>
            <a:r>
              <a:rPr kumimoji="0" lang="en-US" alt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&amp; JAKIs</a:t>
            </a:r>
            <a:endParaRPr kumimoji="0" 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a:p>
            <a:pPr marL="342900" marR="0" lvl="0" indent="-342900" algn="l" defTabSz="457200" rtl="0" eaLnBrk="1" fontAlgn="auto" latinLnBrk="0" hangingPunct="1">
              <a:lnSpc>
                <a:spcPct val="150000"/>
              </a:lnSpc>
              <a:spcBef>
                <a:spcPts val="600"/>
              </a:spcBef>
              <a:spcAft>
                <a:spcPts val="0"/>
              </a:spcAft>
              <a:buClr>
                <a:srgbClr val="4472C4"/>
              </a:buClr>
              <a:buSzTx/>
              <a:buFont typeface="Arial" panose="020B0604020202020204" pitchFamily="34" charset="0"/>
              <a:buChar char="•"/>
              <a:tabLst/>
              <a:defRPr/>
            </a:pPr>
            <a:r>
              <a:rPr kumimoji="0" 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Nepal Immunology, Allergy and Pediatric Infectious Disease Society (NIAPIDS)</a:t>
            </a:r>
            <a:r>
              <a:rPr kumimoji="0" lang="en-US" alt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&amp; NePOPI</a:t>
            </a:r>
          </a:p>
          <a:p>
            <a:pPr marL="0" marR="0" lvl="0" indent="0" algn="l" defTabSz="457200" rtl="0" eaLnBrk="1" fontAlgn="auto" latinLnBrk="0" hangingPunct="1">
              <a:lnSpc>
                <a:spcPct val="100000"/>
              </a:lnSpc>
              <a:spcBef>
                <a:spcPts val="1000"/>
              </a:spcBef>
              <a:spcAft>
                <a:spcPts val="0"/>
              </a:spcAft>
              <a:buClr>
                <a:srgbClr val="4472C4"/>
              </a:buClr>
              <a:buSzTx/>
              <a:buFont typeface="Wingdings 3" panose="05040102010807070707" charset="2"/>
              <a:buNone/>
              <a:tabLst/>
              <a:defRPr/>
            </a:pPr>
            <a:r>
              <a:rPr kumimoji="0" lang="en-US" alt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sym typeface="+mn-ea"/>
              </a:rPr>
              <a:t> </a:t>
            </a:r>
            <a:r>
              <a:rPr kumimoji="0" lang="en-IN" sz="2000" b="1" i="0" u="none" strike="noStrike" kern="1200" cap="none" spc="0" normalizeH="0" baseline="0" noProof="0" dirty="0">
                <a:ln>
                  <a:noFill/>
                </a:ln>
                <a:solidFill>
                  <a:srgbClr val="7030A0"/>
                </a:solidFill>
                <a:effectLst/>
                <a:uLnTx/>
                <a:uFillTx/>
                <a:latin typeface="Calibri" panose="020F0502020204030204" pitchFamily="34" charset="0"/>
                <a:ea typeface="+mn-ea"/>
                <a:cs typeface="Calibri" panose="020F0502020204030204" pitchFamily="34" charset="0"/>
                <a:sym typeface="+mn-ea"/>
              </a:rPr>
              <a:t>Ongoing</a:t>
            </a:r>
            <a:endParaRPr kumimoji="0" 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a:p>
            <a:pPr marL="342900" marR="0" lvl="0" indent="-342900" algn="l" defTabSz="457200" rtl="0" eaLnBrk="1" fontAlgn="auto" latinLnBrk="0" hangingPunct="1">
              <a:lnSpc>
                <a:spcPct val="100000"/>
              </a:lnSpc>
              <a:spcBef>
                <a:spcPts val="1000"/>
              </a:spcBef>
              <a:spcAft>
                <a:spcPts val="0"/>
              </a:spcAft>
              <a:buClr>
                <a:srgbClr val="4472C4"/>
              </a:buClr>
              <a:buSzTx/>
              <a:buFont typeface="Arial" panose="020B0604020202020204" pitchFamily="34" charset="0"/>
              <a:buChar char="•"/>
              <a:tabLst/>
              <a:defRPr/>
            </a:pPr>
            <a:r>
              <a:rPr kumimoji="0" 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sym typeface="+mn-ea"/>
              </a:rPr>
              <a:t>Awareness, diagnosis &amp; research</a:t>
            </a:r>
            <a:endParaRPr kumimoji="0" 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a:p>
            <a:pPr marL="342900" marR="0" lvl="0" indent="-342900" algn="l" defTabSz="457200" rtl="0" eaLnBrk="1" fontAlgn="auto" latinLnBrk="0" hangingPunct="1">
              <a:lnSpc>
                <a:spcPct val="100000"/>
              </a:lnSpc>
              <a:spcBef>
                <a:spcPts val="1000"/>
              </a:spcBef>
              <a:spcAft>
                <a:spcPts val="0"/>
              </a:spcAft>
              <a:buClr>
                <a:srgbClr val="4472C4"/>
              </a:buClr>
              <a:buSzTx/>
              <a:buFont typeface="Arial" panose="020B0604020202020204" pitchFamily="34" charset="0"/>
              <a:buChar char="•"/>
              <a:tabLst/>
              <a:defRPr/>
            </a:pPr>
            <a:r>
              <a:rPr kumimoji="0" 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sym typeface="+mn-ea"/>
              </a:rPr>
              <a:t>Introducing advanced diagnostics</a:t>
            </a:r>
            <a:r>
              <a:rPr kumimoji="0" lang="en-US" alt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sym typeface="+mn-ea"/>
              </a:rPr>
              <a:t> &amp; precision medicine</a:t>
            </a:r>
            <a:endParaRPr kumimoji="0" 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a:p>
            <a:pPr marL="342900" marR="0" lvl="0" indent="-342900" algn="l" defTabSz="457200" rtl="0" eaLnBrk="1" fontAlgn="auto" latinLnBrk="0" hangingPunct="1">
              <a:lnSpc>
                <a:spcPct val="100000"/>
              </a:lnSpc>
              <a:spcBef>
                <a:spcPts val="1000"/>
              </a:spcBef>
              <a:spcAft>
                <a:spcPts val="0"/>
              </a:spcAft>
              <a:buClr>
                <a:srgbClr val="4472C4"/>
              </a:buClr>
              <a:buSzTx/>
              <a:buFont typeface="Arial" panose="020B0604020202020204" pitchFamily="34" charset="0"/>
              <a:buChar char="•"/>
              <a:tabLst/>
              <a:defRPr/>
            </a:pPr>
            <a:r>
              <a:rPr kumimoji="0" 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sym typeface="+mn-ea"/>
              </a:rPr>
              <a:t>Online registry</a:t>
            </a:r>
            <a:r>
              <a:rPr kumimoji="0" lang="en-US" alt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sym typeface="+mn-ea"/>
              </a:rPr>
              <a:t>, academics, trials, and collaboration</a:t>
            </a:r>
            <a:endParaRPr kumimoji="0" lang="en-US" altLang="en-IN" sz="20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p:txBody>
      </p:sp>
      <p:pic>
        <p:nvPicPr>
          <p:cNvPr id="5" name="Picture 4">
            <a:extLst>
              <a:ext uri="{FF2B5EF4-FFF2-40B4-BE49-F238E27FC236}">
                <a16:creationId xmlns:a16="http://schemas.microsoft.com/office/drawing/2014/main" id="{585A7A60-EE50-1A2D-8119-B30B12F445AD}"/>
              </a:ext>
            </a:extLst>
          </p:cNvPr>
          <p:cNvPicPr>
            <a:picLocks noChangeAspect="1"/>
          </p:cNvPicPr>
          <p:nvPr/>
        </p:nvPicPr>
        <p:blipFill rotWithShape="1">
          <a:blip r:embed="rId2"/>
          <a:srcRect l="6309" t="6737" r="5994" b="2004"/>
          <a:stretch>
            <a:fillRect/>
          </a:stretch>
        </p:blipFill>
        <p:spPr>
          <a:xfrm>
            <a:off x="3726180" y="4239260"/>
            <a:ext cx="558165" cy="558165"/>
          </a:xfrm>
          <a:prstGeom prst="rect">
            <a:avLst/>
          </a:prstGeom>
        </p:spPr>
      </p:pic>
      <p:pic>
        <p:nvPicPr>
          <p:cNvPr id="6" name="Picture 5">
            <a:extLst>
              <a:ext uri="{FF2B5EF4-FFF2-40B4-BE49-F238E27FC236}">
                <a16:creationId xmlns:a16="http://schemas.microsoft.com/office/drawing/2014/main" id="{0E362EEA-E7F9-B22B-56FC-72CD8E17D068}"/>
              </a:ext>
            </a:extLst>
          </p:cNvPr>
          <p:cNvPicPr>
            <a:picLocks noChangeAspect="1"/>
          </p:cNvPicPr>
          <p:nvPr/>
        </p:nvPicPr>
        <p:blipFill>
          <a:blip r:embed="rId3"/>
          <a:stretch>
            <a:fillRect/>
          </a:stretch>
        </p:blipFill>
        <p:spPr>
          <a:xfrm>
            <a:off x="8787765" y="1269323"/>
            <a:ext cx="3048000" cy="1979903"/>
          </a:xfrm>
          <a:prstGeom prst="rect">
            <a:avLst/>
          </a:prstGeom>
        </p:spPr>
      </p:pic>
      <p:pic>
        <p:nvPicPr>
          <p:cNvPr id="7" name="Picture 6">
            <a:extLst>
              <a:ext uri="{FF2B5EF4-FFF2-40B4-BE49-F238E27FC236}">
                <a16:creationId xmlns:a16="http://schemas.microsoft.com/office/drawing/2014/main" id="{FB256981-0DCE-8810-E8AB-C850EDD170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93480" y="3339090"/>
            <a:ext cx="3042285" cy="1614193"/>
          </a:xfrm>
          <a:prstGeom prst="rect">
            <a:avLst/>
          </a:prstGeom>
        </p:spPr>
      </p:pic>
      <p:pic>
        <p:nvPicPr>
          <p:cNvPr id="8" name="Picture 7">
            <a:extLst>
              <a:ext uri="{FF2B5EF4-FFF2-40B4-BE49-F238E27FC236}">
                <a16:creationId xmlns:a16="http://schemas.microsoft.com/office/drawing/2014/main" id="{A66FEA7D-1DEC-8D5D-D7CC-EA030002BB2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93480" y="5043147"/>
            <a:ext cx="3042285" cy="1614193"/>
          </a:xfrm>
          <a:prstGeom prst="rect">
            <a:avLst/>
          </a:prstGeom>
        </p:spPr>
      </p:pic>
      <p:pic>
        <p:nvPicPr>
          <p:cNvPr id="9" name="Picture 8">
            <a:extLst>
              <a:ext uri="{FF2B5EF4-FFF2-40B4-BE49-F238E27FC236}">
                <a16:creationId xmlns:a16="http://schemas.microsoft.com/office/drawing/2014/main" id="{9EC0E056-A7C1-92F4-969F-2258E14740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87765" y="181610"/>
            <a:ext cx="3047999" cy="997849"/>
          </a:xfrm>
          <a:prstGeom prst="rect">
            <a:avLst/>
          </a:prstGeom>
        </p:spPr>
      </p:pic>
      <p:pic>
        <p:nvPicPr>
          <p:cNvPr id="10" name="Picture 2" descr="No photo description available.">
            <a:extLst>
              <a:ext uri="{FF2B5EF4-FFF2-40B4-BE49-F238E27FC236}">
                <a16:creationId xmlns:a16="http://schemas.microsoft.com/office/drawing/2014/main" id="{55A5298C-AF5F-8FB4-90A1-9A2AA73EE10C}"/>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36415" y="4239260"/>
            <a:ext cx="566420" cy="55689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77B0C052-C6E5-CA2D-B3B3-45B7B044B7A6}"/>
              </a:ext>
            </a:extLst>
          </p:cNvPr>
          <p:cNvPicPr>
            <a:picLocks noChangeAspect="1"/>
          </p:cNvPicPr>
          <p:nvPr/>
        </p:nvPicPr>
        <p:blipFill>
          <a:blip r:embed="rId8"/>
          <a:stretch>
            <a:fillRect/>
          </a:stretch>
        </p:blipFill>
        <p:spPr>
          <a:xfrm>
            <a:off x="5595256" y="181610"/>
            <a:ext cx="3126679" cy="2836275"/>
          </a:xfrm>
          <a:prstGeom prst="rect">
            <a:avLst/>
          </a:prstGeom>
        </p:spPr>
      </p:pic>
    </p:spTree>
    <p:extLst>
      <p:ext uri="{BB962C8B-B14F-4D97-AF65-F5344CB8AC3E}">
        <p14:creationId xmlns:p14="http://schemas.microsoft.com/office/powerpoint/2010/main" val="39756349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0379E0-DC46-4C5C-F8BC-BD3F85167330}"/>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580B7017-05CE-9187-15AD-CD1AD3A563E1}"/>
              </a:ext>
            </a:extLst>
          </p:cNvPr>
          <p:cNvSpPr txBox="1"/>
          <p:nvPr/>
        </p:nvSpPr>
        <p:spPr>
          <a:xfrm>
            <a:off x="66099" y="6610120"/>
            <a:ext cx="848299" cy="214829"/>
          </a:xfrm>
          <a:prstGeom prst="rect">
            <a:avLst/>
          </a:prstGeom>
          <a:solidFill>
            <a:schemeClr val="bg1"/>
          </a:solidFill>
        </p:spPr>
        <p:txBody>
          <a:bodyPr wrap="square" rtlCol="0">
            <a:spAutoFit/>
          </a:bodyPr>
          <a:lstStyle/>
          <a:p>
            <a:endParaRPr lang="pt-PT" dirty="0"/>
          </a:p>
        </p:txBody>
      </p:sp>
      <p:sp>
        <p:nvSpPr>
          <p:cNvPr id="9" name="Content Placeholder 2">
            <a:extLst>
              <a:ext uri="{FF2B5EF4-FFF2-40B4-BE49-F238E27FC236}">
                <a16:creationId xmlns:a16="http://schemas.microsoft.com/office/drawing/2014/main" id="{A02E7824-0922-87DB-8F14-484C7CDDA48A}"/>
              </a:ext>
            </a:extLst>
          </p:cNvPr>
          <p:cNvSpPr txBox="1">
            <a:spLocks/>
          </p:cNvSpPr>
          <p:nvPr/>
        </p:nvSpPr>
        <p:spPr>
          <a:xfrm>
            <a:off x="513556" y="2132267"/>
            <a:ext cx="4855278" cy="4138612"/>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baseline="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baseline="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2400" dirty="0"/>
          </a:p>
        </p:txBody>
      </p:sp>
      <p:sp>
        <p:nvSpPr>
          <p:cNvPr id="10" name="Espace réservé du contenu 14">
            <a:extLst>
              <a:ext uri="{FF2B5EF4-FFF2-40B4-BE49-F238E27FC236}">
                <a16:creationId xmlns:a16="http://schemas.microsoft.com/office/drawing/2014/main" id="{C861BBBA-95EA-4EC4-E91D-04EFAED3AD27}"/>
              </a:ext>
            </a:extLst>
          </p:cNvPr>
          <p:cNvSpPr txBox="1">
            <a:spLocks/>
          </p:cNvSpPr>
          <p:nvPr/>
        </p:nvSpPr>
        <p:spPr>
          <a:xfrm>
            <a:off x="6402712" y="2149079"/>
            <a:ext cx="5789288" cy="168935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216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324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432000" indent="-1080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400" b="0" i="0" u="none" strike="noStrike" kern="1200" cap="none" spc="0" normalizeH="0" baseline="0" noProof="0" dirty="0">
              <a:ln>
                <a:noFill/>
              </a:ln>
              <a:solidFill>
                <a:prstClr val="black">
                  <a:lumMod val="50000"/>
                  <a:lumOff val="50000"/>
                </a:prstClr>
              </a:solidFill>
              <a:effectLst/>
              <a:uLnTx/>
              <a:uFillTx/>
              <a:latin typeface="Arial" panose="020B0604020202020204" pitchFamily="34" charset="0"/>
              <a:ea typeface="+mn-ea"/>
              <a:cs typeface="Arial" panose="020B0604020202020204" pitchFamily="34" charset="0"/>
            </a:endParaRPr>
          </a:p>
        </p:txBody>
      </p:sp>
      <p:sp>
        <p:nvSpPr>
          <p:cNvPr id="2" name="Titre 1">
            <a:extLst>
              <a:ext uri="{FF2B5EF4-FFF2-40B4-BE49-F238E27FC236}">
                <a16:creationId xmlns:a16="http://schemas.microsoft.com/office/drawing/2014/main" id="{5F9777F4-24B8-37A6-034C-2457F6D528EB}"/>
              </a:ext>
            </a:extLst>
          </p:cNvPr>
          <p:cNvSpPr>
            <a:spLocks noGrp="1"/>
          </p:cNvSpPr>
          <p:nvPr>
            <p:ph type="title" idx="4294967295"/>
          </p:nvPr>
        </p:nvSpPr>
        <p:spPr>
          <a:xfrm>
            <a:off x="838200" y="587121"/>
            <a:ext cx="10515600" cy="1325562"/>
          </a:xfrm>
        </p:spPr>
        <p:txBody>
          <a:bodyPr>
            <a:normAutofit fontScale="90000"/>
          </a:bodyPr>
          <a:lstStyle/>
          <a:p>
            <a:r>
              <a:rPr lang="en-GB" dirty="0">
                <a:solidFill>
                  <a:schemeClr val="bg1"/>
                </a:solidFill>
              </a:rPr>
              <a:t>IPOPI: the leading advocate for PID patients </a:t>
            </a:r>
            <a:r>
              <a:rPr lang="en-GB" dirty="0">
                <a:solidFill>
                  <a:srgbClr val="0072AE"/>
                </a:solidFill>
              </a:rPr>
              <a:t>and associated conditions worldwide </a:t>
            </a:r>
            <a:br>
              <a:rPr lang="en-GB" dirty="0">
                <a:solidFill>
                  <a:schemeClr val="bg1"/>
                </a:solidFill>
              </a:rPr>
            </a:br>
            <a:endParaRPr lang="en-GB" dirty="0">
              <a:solidFill>
                <a:schemeClr val="bg1"/>
              </a:solidFill>
            </a:endParaRPr>
          </a:p>
        </p:txBody>
      </p:sp>
      <p:sp>
        <p:nvSpPr>
          <p:cNvPr id="13" name="Espace réservé du contenu 12">
            <a:extLst>
              <a:ext uri="{FF2B5EF4-FFF2-40B4-BE49-F238E27FC236}">
                <a16:creationId xmlns:a16="http://schemas.microsoft.com/office/drawing/2014/main" id="{5136C9D3-E2CD-5606-8F93-831691DBCC94}"/>
              </a:ext>
            </a:extLst>
          </p:cNvPr>
          <p:cNvSpPr>
            <a:spLocks noGrp="1"/>
          </p:cNvSpPr>
          <p:nvPr>
            <p:ph sz="half" idx="4294967295"/>
          </p:nvPr>
        </p:nvSpPr>
        <p:spPr>
          <a:xfrm>
            <a:off x="739510" y="3838435"/>
            <a:ext cx="5181600" cy="4351337"/>
          </a:xfrm>
        </p:spPr>
        <p:txBody>
          <a:bodyPr>
            <a:normAutofit/>
          </a:bodyPr>
          <a:lstStyle/>
          <a:p>
            <a:r>
              <a:rPr lang="en-GB" dirty="0">
                <a:solidFill>
                  <a:srgbClr val="F49D50"/>
                </a:solidFill>
              </a:rPr>
              <a:t>C</a:t>
            </a:r>
            <a:r>
              <a:rPr lang="en-GB" dirty="0">
                <a:solidFill>
                  <a:schemeClr val="accent2"/>
                </a:solidFill>
              </a:rPr>
              <a:t>ollaboration</a:t>
            </a:r>
            <a:r>
              <a:rPr lang="en-GB" dirty="0">
                <a:solidFill>
                  <a:srgbClr val="00385B"/>
                </a:solidFill>
              </a:rPr>
              <a:t> with </a:t>
            </a:r>
            <a:r>
              <a:rPr lang="en-US" dirty="0">
                <a:solidFill>
                  <a:srgbClr val="00385B"/>
                </a:solidFill>
              </a:rPr>
              <a:t>all stakeholders is key</a:t>
            </a:r>
          </a:p>
          <a:p>
            <a:endParaRPr lang="en-GB" dirty="0"/>
          </a:p>
        </p:txBody>
      </p:sp>
      <p:sp>
        <p:nvSpPr>
          <p:cNvPr id="14" name="Espace réservé du contenu 13">
            <a:extLst>
              <a:ext uri="{FF2B5EF4-FFF2-40B4-BE49-F238E27FC236}">
                <a16:creationId xmlns:a16="http://schemas.microsoft.com/office/drawing/2014/main" id="{93F0A5CF-0D7C-DF75-3F56-789C34B7C32C}"/>
              </a:ext>
            </a:extLst>
          </p:cNvPr>
          <p:cNvSpPr>
            <a:spLocks noGrp="1"/>
          </p:cNvSpPr>
          <p:nvPr>
            <p:ph sz="half" idx="4294967295"/>
          </p:nvPr>
        </p:nvSpPr>
        <p:spPr>
          <a:xfrm>
            <a:off x="538829" y="1739160"/>
            <a:ext cx="10515600" cy="1620837"/>
          </a:xfrm>
        </p:spPr>
        <p:txBody>
          <a:bodyPr>
            <a:normAutofit/>
          </a:bodyPr>
          <a:lstStyle/>
          <a:p>
            <a:r>
              <a:rPr lang="en-US" dirty="0"/>
              <a:t>To improve the </a:t>
            </a:r>
            <a:r>
              <a:rPr lang="en-US" dirty="0">
                <a:solidFill>
                  <a:schemeClr val="accent2"/>
                </a:solidFill>
              </a:rPr>
              <a:t>quality of life </a:t>
            </a:r>
          </a:p>
          <a:p>
            <a:pPr lvl="1"/>
            <a:r>
              <a:rPr lang="en-US" dirty="0"/>
              <a:t>by raising </a:t>
            </a:r>
            <a:r>
              <a:rPr lang="en-US" dirty="0">
                <a:solidFill>
                  <a:schemeClr val="accent2"/>
                </a:solidFill>
              </a:rPr>
              <a:t>awareness</a:t>
            </a:r>
            <a:r>
              <a:rPr lang="en-US" dirty="0"/>
              <a:t>, </a:t>
            </a:r>
          </a:p>
          <a:p>
            <a:pPr lvl="1"/>
            <a:r>
              <a:rPr lang="en-US" dirty="0"/>
              <a:t>promoting </a:t>
            </a:r>
            <a:r>
              <a:rPr lang="en-US" dirty="0">
                <a:solidFill>
                  <a:schemeClr val="accent2"/>
                </a:solidFill>
              </a:rPr>
              <a:t>equitable access </a:t>
            </a:r>
            <a:r>
              <a:rPr lang="en-US" dirty="0"/>
              <a:t>to </a:t>
            </a:r>
            <a:r>
              <a:rPr lang="en-US" dirty="0">
                <a:solidFill>
                  <a:srgbClr val="F49D50"/>
                </a:solidFill>
              </a:rPr>
              <a:t>early</a:t>
            </a:r>
            <a:r>
              <a:rPr lang="en-US" dirty="0"/>
              <a:t> </a:t>
            </a:r>
            <a:r>
              <a:rPr lang="en-US" dirty="0">
                <a:solidFill>
                  <a:schemeClr val="accent2"/>
                </a:solidFill>
              </a:rPr>
              <a:t>diagnosis</a:t>
            </a:r>
            <a:r>
              <a:rPr lang="en-US" dirty="0"/>
              <a:t>, </a:t>
            </a:r>
            <a:r>
              <a:rPr lang="en-US" dirty="0" err="1">
                <a:solidFill>
                  <a:srgbClr val="F49D50"/>
                </a:solidFill>
              </a:rPr>
              <a:t>personalised</a:t>
            </a:r>
            <a:r>
              <a:rPr lang="en-US" dirty="0"/>
              <a:t> </a:t>
            </a:r>
            <a:r>
              <a:rPr lang="en-US" dirty="0">
                <a:solidFill>
                  <a:schemeClr val="accent2"/>
                </a:solidFill>
              </a:rPr>
              <a:t>treatment</a:t>
            </a:r>
            <a:r>
              <a:rPr lang="en-US" dirty="0"/>
              <a:t> </a:t>
            </a:r>
          </a:p>
          <a:p>
            <a:pPr lvl="1"/>
            <a:r>
              <a:rPr lang="en-US" dirty="0"/>
              <a:t>through global collaborations, partnerships and innovative solutions</a:t>
            </a:r>
            <a:endParaRPr lang="en-GB" dirty="0"/>
          </a:p>
        </p:txBody>
      </p:sp>
      <p:sp>
        <p:nvSpPr>
          <p:cNvPr id="18" name="Explosion 1 17">
            <a:extLst>
              <a:ext uri="{FF2B5EF4-FFF2-40B4-BE49-F238E27FC236}">
                <a16:creationId xmlns:a16="http://schemas.microsoft.com/office/drawing/2014/main" id="{9A6C696C-8C78-990F-E31D-E072DF260FC6}"/>
              </a:ext>
            </a:extLst>
          </p:cNvPr>
          <p:cNvSpPr/>
          <p:nvPr/>
        </p:nvSpPr>
        <p:spPr>
          <a:xfrm>
            <a:off x="9297356" y="979903"/>
            <a:ext cx="3376246" cy="1510015"/>
          </a:xfrm>
          <a:prstGeom prst="irregularSeal1">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latin typeface="Arial" panose="020B0604020202020204" pitchFamily="34" charset="0"/>
                <a:cs typeface="Arial" panose="020B0604020202020204" pitchFamily="34" charset="0"/>
              </a:rPr>
              <a:t>Since 1992</a:t>
            </a:r>
          </a:p>
        </p:txBody>
      </p:sp>
      <p:pic>
        <p:nvPicPr>
          <p:cNvPr id="20" name="Image 19">
            <a:extLst>
              <a:ext uri="{FF2B5EF4-FFF2-40B4-BE49-F238E27FC236}">
                <a16:creationId xmlns:a16="http://schemas.microsoft.com/office/drawing/2014/main" id="{9B23632F-FF1E-E397-83B3-827581A5E3B0}"/>
              </a:ext>
            </a:extLst>
          </p:cNvPr>
          <p:cNvPicPr>
            <a:picLocks noChangeAspect="1"/>
          </p:cNvPicPr>
          <p:nvPr/>
        </p:nvPicPr>
        <p:blipFill>
          <a:blip r:embed="rId2"/>
          <a:stretch>
            <a:fillRect/>
          </a:stretch>
        </p:blipFill>
        <p:spPr>
          <a:xfrm>
            <a:off x="7010648" y="3838435"/>
            <a:ext cx="4573415" cy="2509438"/>
          </a:xfrm>
          <a:prstGeom prst="rect">
            <a:avLst/>
          </a:prstGeom>
        </p:spPr>
      </p:pic>
    </p:spTree>
    <p:extLst>
      <p:ext uri="{BB962C8B-B14F-4D97-AF65-F5344CB8AC3E}">
        <p14:creationId xmlns:p14="http://schemas.microsoft.com/office/powerpoint/2010/main" val="18581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4" grpId="0" build="p"/>
      <p:bldP spid="18"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May be an image of 3 people and tex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28161" y="164385"/>
            <a:ext cx="3015046" cy="283566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stretch>
            <a:fillRect/>
          </a:stretch>
        </p:blipFill>
        <p:spPr>
          <a:xfrm>
            <a:off x="7663049" y="164386"/>
            <a:ext cx="4285111" cy="2835666"/>
          </a:xfrm>
          <a:prstGeom prst="rect">
            <a:avLst/>
          </a:prstGeom>
        </p:spPr>
      </p:pic>
      <p:pic>
        <p:nvPicPr>
          <p:cNvPr id="8" name="Picture 7"/>
          <p:cNvPicPr>
            <a:picLocks noChangeAspect="1"/>
          </p:cNvPicPr>
          <p:nvPr/>
        </p:nvPicPr>
        <p:blipFill>
          <a:blip r:embed="rId4"/>
          <a:srcRect t="42599"/>
          <a:stretch>
            <a:fillRect/>
          </a:stretch>
        </p:blipFill>
        <p:spPr>
          <a:xfrm>
            <a:off x="3702709" y="4239497"/>
            <a:ext cx="3643613" cy="1975471"/>
          </a:xfrm>
          <a:prstGeom prst="rect">
            <a:avLst/>
          </a:prstGeom>
          <a:ln>
            <a:solidFill>
              <a:schemeClr val="accent1"/>
            </a:solidFill>
          </a:ln>
        </p:spPr>
      </p:pic>
      <p:pic>
        <p:nvPicPr>
          <p:cNvPr id="10" name="Picture 9"/>
          <p:cNvPicPr>
            <a:picLocks noChangeAspect="1"/>
          </p:cNvPicPr>
          <p:nvPr/>
        </p:nvPicPr>
        <p:blipFill>
          <a:blip r:embed="rId5"/>
          <a:stretch>
            <a:fillRect/>
          </a:stretch>
        </p:blipFill>
        <p:spPr>
          <a:xfrm>
            <a:off x="7485774" y="3252047"/>
            <a:ext cx="3341738" cy="2610715"/>
          </a:xfrm>
          <a:prstGeom prst="rect">
            <a:avLst/>
          </a:prstGeom>
        </p:spPr>
      </p:pic>
      <p:pic>
        <p:nvPicPr>
          <p:cNvPr id="12" name="Picture 11"/>
          <p:cNvPicPr>
            <a:picLocks noChangeAspect="1"/>
          </p:cNvPicPr>
          <p:nvPr/>
        </p:nvPicPr>
        <p:blipFill>
          <a:blip r:embed="rId6"/>
          <a:srcRect l="4476"/>
          <a:stretch>
            <a:fillRect/>
          </a:stretch>
        </p:blipFill>
        <p:spPr>
          <a:xfrm>
            <a:off x="221519" y="3290784"/>
            <a:ext cx="3341738" cy="2391919"/>
          </a:xfrm>
          <a:prstGeom prst="rect">
            <a:avLst/>
          </a:prstGeom>
        </p:spPr>
      </p:pic>
      <p:sp>
        <p:nvSpPr>
          <p:cNvPr id="13" name="Rectangle 12"/>
          <p:cNvSpPr/>
          <p:nvPr/>
        </p:nvSpPr>
        <p:spPr>
          <a:xfrm>
            <a:off x="1570315" y="4191623"/>
            <a:ext cx="750014" cy="678374"/>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p:cNvPicPr>
            <a:picLocks noChangeAspect="1"/>
          </p:cNvPicPr>
          <p:nvPr/>
        </p:nvPicPr>
        <p:blipFill>
          <a:blip r:embed="rId7"/>
          <a:stretch>
            <a:fillRect/>
          </a:stretch>
        </p:blipFill>
        <p:spPr>
          <a:xfrm>
            <a:off x="9020713" y="4559625"/>
            <a:ext cx="2806160" cy="1975470"/>
          </a:xfrm>
          <a:prstGeom prst="rect">
            <a:avLst/>
          </a:prstGeom>
        </p:spPr>
      </p:pic>
      <p:sp>
        <p:nvSpPr>
          <p:cNvPr id="3" name="Arrow: Down 2"/>
          <p:cNvSpPr/>
          <p:nvPr/>
        </p:nvSpPr>
        <p:spPr>
          <a:xfrm rot="2558678">
            <a:off x="11310960" y="380184"/>
            <a:ext cx="442501" cy="990372"/>
          </a:xfrm>
          <a:prstGeom prst="down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50" name="Picture 2" descr="No photo description availabl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67765" y="5187950"/>
            <a:ext cx="1555115" cy="152717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A great initiative by the Jeffrey Modell Foundation to bring awareness to  all the patient organisations globally that support patients with primary  immunodeficiency.">
            <a:extLst>
              <a:ext uri="{FF2B5EF4-FFF2-40B4-BE49-F238E27FC236}">
                <a16:creationId xmlns:a16="http://schemas.microsoft.com/office/drawing/2014/main" id="{D96B8AE7-5CD1-08B3-AC64-5B933941D5F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3839" y="168109"/>
            <a:ext cx="3985809" cy="2831943"/>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No photo description available.">
            <a:extLst>
              <a:ext uri="{FF2B5EF4-FFF2-40B4-BE49-F238E27FC236}">
                <a16:creationId xmlns:a16="http://schemas.microsoft.com/office/drawing/2014/main" id="{0CCE482D-400F-23C2-934B-BEDB5EA95B78}"/>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t="34859" b="23846"/>
          <a:stretch>
            <a:fillRect/>
          </a:stretch>
        </p:blipFill>
        <p:spPr bwMode="auto">
          <a:xfrm>
            <a:off x="3702710" y="3500106"/>
            <a:ext cx="3640498" cy="1865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385435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No photo description availabl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3339" y="3615844"/>
            <a:ext cx="3968884" cy="280786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No photo description availabl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8636" y="4627774"/>
            <a:ext cx="3043587" cy="179592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2A8E3A0D-86FD-7D03-9768-D510203CCF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10949" y="356660"/>
            <a:ext cx="2686263" cy="1896683"/>
          </a:xfrm>
          <a:prstGeom prst="rect">
            <a:avLst/>
          </a:prstGeom>
        </p:spPr>
      </p:pic>
      <p:pic>
        <p:nvPicPr>
          <p:cNvPr id="9" name="Picture 8">
            <a:extLst>
              <a:ext uri="{FF2B5EF4-FFF2-40B4-BE49-F238E27FC236}">
                <a16:creationId xmlns:a16="http://schemas.microsoft.com/office/drawing/2014/main" id="{94BBE4B6-16BF-34CD-A62C-669F2DDCA4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10946" y="2394856"/>
            <a:ext cx="2686264" cy="2068288"/>
          </a:xfrm>
          <a:prstGeom prst="rect">
            <a:avLst/>
          </a:prstGeom>
        </p:spPr>
      </p:pic>
      <p:pic>
        <p:nvPicPr>
          <p:cNvPr id="10" name="Picture 9">
            <a:extLst>
              <a:ext uri="{FF2B5EF4-FFF2-40B4-BE49-F238E27FC236}">
                <a16:creationId xmlns:a16="http://schemas.microsoft.com/office/drawing/2014/main" id="{27B01227-1EFC-5373-E209-04F91146490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10946" y="4604658"/>
            <a:ext cx="2686265" cy="1819046"/>
          </a:xfrm>
          <a:prstGeom prst="rect">
            <a:avLst/>
          </a:prstGeom>
        </p:spPr>
      </p:pic>
      <p:pic>
        <p:nvPicPr>
          <p:cNvPr id="11" name="Picture 2" descr="May be an image of studying">
            <a:extLst>
              <a:ext uri="{FF2B5EF4-FFF2-40B4-BE49-F238E27FC236}">
                <a16:creationId xmlns:a16="http://schemas.microsoft.com/office/drawing/2014/main" id="{140585C2-B8A4-369A-9EDE-1FD270DBC18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3339" y="356661"/>
            <a:ext cx="3968884" cy="2966214"/>
          </a:xfrm>
          <a:prstGeom prst="rect">
            <a:avLst/>
          </a:prstGeom>
          <a:noFill/>
          <a:extLst>
            <a:ext uri="{909E8E84-426E-40DD-AFC4-6F175D3DCCD1}">
              <a14:hiddenFill xmlns:a14="http://schemas.microsoft.com/office/drawing/2010/main">
                <a:solidFill>
                  <a:srgbClr val="FFFFFF"/>
                </a:solidFill>
              </a14:hiddenFill>
            </a:ext>
          </a:extLst>
        </p:spPr>
      </p:pic>
      <p:sp>
        <p:nvSpPr>
          <p:cNvPr id="2" name="Explosion: 8 Points 1">
            <a:extLst>
              <a:ext uri="{FF2B5EF4-FFF2-40B4-BE49-F238E27FC236}">
                <a16:creationId xmlns:a16="http://schemas.microsoft.com/office/drawing/2014/main" id="{FFF742E5-468C-C1CE-D001-B2D69FB2DA8D}"/>
              </a:ext>
            </a:extLst>
          </p:cNvPr>
          <p:cNvSpPr/>
          <p:nvPr/>
        </p:nvSpPr>
        <p:spPr>
          <a:xfrm>
            <a:off x="3855905" y="-110168"/>
            <a:ext cx="5585550" cy="3433042"/>
          </a:xfrm>
          <a:prstGeom prst="irregularSeal1">
            <a:avLst/>
          </a:prstGeom>
          <a:solidFill>
            <a:srgbClr val="EAFBF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srgbClr val="002060"/>
                </a:solidFill>
                <a:effectLst/>
                <a:uLnTx/>
                <a:uFillTx/>
                <a:latin typeface="Arial" panose="020B0604020202020204" pitchFamily="34" charset="0"/>
                <a:ea typeface="+mn-ea"/>
                <a:cs typeface="+mn-cs"/>
              </a:rPr>
              <a:t>They say one man cannot change the system. true — but he can definitely irritate it enough to make it move a little!"</a:t>
            </a:r>
          </a:p>
        </p:txBody>
      </p:sp>
      <p:sp>
        <p:nvSpPr>
          <p:cNvPr id="3" name="Rectangle 2">
            <a:extLst>
              <a:ext uri="{FF2B5EF4-FFF2-40B4-BE49-F238E27FC236}">
                <a16:creationId xmlns:a16="http://schemas.microsoft.com/office/drawing/2014/main" id="{08B563F3-CEB7-A151-7825-7961D3522BCF}"/>
              </a:ext>
            </a:extLst>
          </p:cNvPr>
          <p:cNvSpPr>
            <a:spLocks noChangeArrowheads="1"/>
          </p:cNvSpPr>
          <p:nvPr/>
        </p:nvSpPr>
        <p:spPr bwMode="auto">
          <a:xfrm>
            <a:off x="4240873" y="3629861"/>
            <a:ext cx="4671774" cy="2793842"/>
          </a:xfrm>
          <a:prstGeom prst="rect">
            <a:avLst/>
          </a:prstGeom>
          <a:solidFill>
            <a:srgbClr val="EAFBFC"/>
          </a:solidFill>
          <a:ln w="9525">
            <a:solidFill>
              <a:schemeClr val="tx1"/>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srgbClr val="002060"/>
                </a:solidFill>
                <a:effectLst/>
                <a:uLnTx/>
                <a:uFillTx/>
                <a:latin typeface="Arial" panose="020B0604020202020204" pitchFamily="34" charset="0"/>
                <a:ea typeface="+mn-ea"/>
                <a:cs typeface="+mn-cs"/>
              </a:rPr>
              <a:t>When people ask me why I keep doing this alone, I say — Because even </a:t>
            </a:r>
            <a:r>
              <a:rPr kumimoji="0" lang="en-US" altLang="en-US" sz="2400" b="0" i="0" u="none" strike="noStrike" kern="1200" cap="none" spc="0" normalizeH="0" baseline="0" noProof="0" dirty="0">
                <a:ln>
                  <a:noFill/>
                </a:ln>
                <a:solidFill>
                  <a:srgbClr val="B3454D"/>
                </a:solidFill>
                <a:effectLst/>
                <a:uLnTx/>
                <a:uFillTx/>
                <a:latin typeface="Arial" panose="020B0604020202020204" pitchFamily="34" charset="0"/>
                <a:ea typeface="+mn-ea"/>
                <a:cs typeface="+mn-cs"/>
              </a:rPr>
              <a:t>the smallest immune cell never stops fighting</a:t>
            </a:r>
            <a:r>
              <a:rPr kumimoji="0" lang="en-US" altLang="en-US" sz="2400" b="0" i="0" u="none" strike="noStrike" kern="1200" cap="none" spc="0" normalizeH="0" baseline="0" noProof="0" dirty="0">
                <a:ln>
                  <a:noFill/>
                </a:ln>
                <a:solidFill>
                  <a:srgbClr val="002060"/>
                </a:solidFill>
                <a:effectLst/>
                <a:uLnTx/>
                <a:uFillTx/>
                <a:latin typeface="Arial" panose="020B0604020202020204" pitchFamily="34" charset="0"/>
                <a:ea typeface="+mn-ea"/>
                <a:cs typeface="+mn-cs"/>
              </a:rPr>
              <a:t>, no matter how big the infection</a:t>
            </a:r>
          </a:p>
        </p:txBody>
      </p:sp>
    </p:spTree>
    <p:extLst>
      <p:ext uri="{BB962C8B-B14F-4D97-AF65-F5344CB8AC3E}">
        <p14:creationId xmlns:p14="http://schemas.microsoft.com/office/powerpoint/2010/main" val="406135650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E3DF2-4509-D117-2DEC-1E01DBB1FB24}"/>
            </a:ext>
          </a:extLst>
        </p:cNvPr>
        <p:cNvGrpSpPr/>
        <p:nvPr/>
      </p:nvGrpSpPr>
      <p:grpSpPr>
        <a:xfrm>
          <a:off x="0" y="0"/>
          <a:ext cx="0" cy="0"/>
          <a:chOff x="0" y="0"/>
          <a:chExt cx="0" cy="0"/>
        </a:xfrm>
      </p:grpSpPr>
      <p:pic>
        <p:nvPicPr>
          <p:cNvPr id="2050" name="Picture 2" descr="No photo description available.">
            <a:extLst>
              <a:ext uri="{FF2B5EF4-FFF2-40B4-BE49-F238E27FC236}">
                <a16:creationId xmlns:a16="http://schemas.microsoft.com/office/drawing/2014/main" id="{9B0DEE2A-540A-2420-D9EB-556624ACC92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4646" y="3974098"/>
            <a:ext cx="3805619" cy="226018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224F13F2-C241-B367-D89A-4FF8F9DA1CAE}"/>
              </a:ext>
            </a:extLst>
          </p:cNvPr>
          <p:cNvPicPr>
            <a:picLocks noChangeAspect="1"/>
          </p:cNvPicPr>
          <p:nvPr/>
        </p:nvPicPr>
        <p:blipFill>
          <a:blip r:embed="rId3"/>
          <a:stretch>
            <a:fillRect/>
          </a:stretch>
        </p:blipFill>
        <p:spPr>
          <a:xfrm>
            <a:off x="554647" y="906524"/>
            <a:ext cx="3805620" cy="2976663"/>
          </a:xfrm>
          <a:prstGeom prst="rect">
            <a:avLst/>
          </a:prstGeom>
        </p:spPr>
      </p:pic>
      <p:pic>
        <p:nvPicPr>
          <p:cNvPr id="1026" name="Picture 2" descr="No photo description available.">
            <a:extLst>
              <a:ext uri="{FF2B5EF4-FFF2-40B4-BE49-F238E27FC236}">
                <a16:creationId xmlns:a16="http://schemas.microsoft.com/office/drawing/2014/main" id="{E80EAE45-84A8-A90F-1968-792AD8764F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7484" y="906524"/>
            <a:ext cx="3805620" cy="227511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No photo description available.">
            <a:extLst>
              <a:ext uri="{FF2B5EF4-FFF2-40B4-BE49-F238E27FC236}">
                <a16:creationId xmlns:a16="http://schemas.microsoft.com/office/drawing/2014/main" id="{99BEBBCF-DAC0-06FB-2C37-1B49414ABA1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0794" r="30317" b="11904"/>
          <a:stretch>
            <a:fillRect/>
          </a:stretch>
        </p:blipFill>
        <p:spPr bwMode="auto">
          <a:xfrm>
            <a:off x="8337641" y="906524"/>
            <a:ext cx="1927588" cy="285113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5F5066CD-2E98-7705-A8FC-2B4FF84A47AA}"/>
              </a:ext>
            </a:extLst>
          </p:cNvPr>
          <p:cNvPicPr>
            <a:picLocks noChangeAspect="1"/>
          </p:cNvPicPr>
          <p:nvPr/>
        </p:nvPicPr>
        <p:blipFill>
          <a:blip r:embed="rId6"/>
          <a:stretch>
            <a:fillRect/>
          </a:stretch>
        </p:blipFill>
        <p:spPr>
          <a:xfrm>
            <a:off x="4417484" y="3257616"/>
            <a:ext cx="3805619" cy="2976663"/>
          </a:xfrm>
          <a:prstGeom prst="rect">
            <a:avLst/>
          </a:prstGeom>
        </p:spPr>
      </p:pic>
      <p:pic>
        <p:nvPicPr>
          <p:cNvPr id="1030" name="Picture 6" descr="May be an image of 9 people and people studying">
            <a:extLst>
              <a:ext uri="{FF2B5EF4-FFF2-40B4-BE49-F238E27FC236}">
                <a16:creationId xmlns:a16="http://schemas.microsoft.com/office/drawing/2014/main" id="{1EC1DD49-0F10-4ED5-44F0-C5F56D30A12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37641" y="3883187"/>
            <a:ext cx="3528604" cy="235109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No photo description available.">
            <a:extLst>
              <a:ext uri="{FF2B5EF4-FFF2-40B4-BE49-F238E27FC236}">
                <a16:creationId xmlns:a16="http://schemas.microsoft.com/office/drawing/2014/main" id="{4FAFA14A-1481-D957-E032-40FC2B19964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307848" y="906524"/>
            <a:ext cx="1558398" cy="28511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585411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840" y="5057140"/>
            <a:ext cx="1569085" cy="1635760"/>
          </a:xfrm>
          <a:prstGeom prst="rect">
            <a:avLst/>
          </a:prstGeom>
        </p:spPr>
      </p:pic>
      <p:sp>
        <p:nvSpPr>
          <p:cNvPr id="4" name="Arrow: Right 3"/>
          <p:cNvSpPr/>
          <p:nvPr/>
        </p:nvSpPr>
        <p:spPr>
          <a:xfrm>
            <a:off x="5548630" y="5577840"/>
            <a:ext cx="599440" cy="416560"/>
          </a:xfrm>
          <a:prstGeom prst="rightArrow">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p:cNvSpPr txBox="1"/>
          <p:nvPr/>
        </p:nvSpPr>
        <p:spPr>
          <a:xfrm>
            <a:off x="6242050" y="5293360"/>
            <a:ext cx="5768340" cy="953135"/>
          </a:xfrm>
          <a:prstGeom prst="rect">
            <a:avLst/>
          </a:prstGeom>
          <a:noFill/>
          <a:ln w="38100">
            <a:solidFill>
              <a:srgbClr val="FFFF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Establishment of HAE Society of Nepal (Doctors’ Society)</a:t>
            </a: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5030" y="5008880"/>
            <a:ext cx="3310379" cy="1759197"/>
          </a:xfrm>
          <a:prstGeom prst="rect">
            <a:avLst/>
          </a:prstGeom>
          <a:ln>
            <a:solidFill>
              <a:srgbClr val="7030A0"/>
            </a:solidFill>
          </a:ln>
        </p:spPr>
      </p:pic>
      <p:sp>
        <p:nvSpPr>
          <p:cNvPr id="15" name="Arrow: Right 14"/>
          <p:cNvSpPr/>
          <p:nvPr/>
        </p:nvSpPr>
        <p:spPr>
          <a:xfrm>
            <a:off x="5537200" y="3667760"/>
            <a:ext cx="599440" cy="416560"/>
          </a:xfrm>
          <a:prstGeom prst="rightArrow">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p:cNvSpPr txBox="1"/>
          <p:nvPr/>
        </p:nvSpPr>
        <p:spPr>
          <a:xfrm>
            <a:off x="6238240" y="3383280"/>
            <a:ext cx="5750560" cy="953135"/>
          </a:xfrm>
          <a:prstGeom prst="rect">
            <a:avLst/>
          </a:prstGeom>
          <a:noFill/>
          <a:ln w="38100">
            <a:solidFill>
              <a:srgbClr val="FFFF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Establishment of Nepal IEI Patients’ Organization NePOPII</a:t>
            </a:r>
          </a:p>
        </p:txBody>
      </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1480" y="150464"/>
            <a:ext cx="1392845" cy="1454130"/>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rcRect l="18191" t="5779"/>
          <a:stretch>
            <a:fillRect/>
          </a:stretch>
        </p:blipFill>
        <p:spPr>
          <a:xfrm>
            <a:off x="2128520" y="163327"/>
            <a:ext cx="3310378" cy="1370147"/>
          </a:xfrm>
          <a:prstGeom prst="rect">
            <a:avLst/>
          </a:prstGeom>
        </p:spPr>
      </p:pic>
      <p:sp>
        <p:nvSpPr>
          <p:cNvPr id="21" name="Arrow: Right 20"/>
          <p:cNvSpPr/>
          <p:nvPr/>
        </p:nvSpPr>
        <p:spPr>
          <a:xfrm>
            <a:off x="5552440" y="737870"/>
            <a:ext cx="599440" cy="416560"/>
          </a:xfrm>
          <a:prstGeom prst="rightArrow">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p:cNvSpPr txBox="1"/>
          <p:nvPr/>
        </p:nvSpPr>
        <p:spPr>
          <a:xfrm>
            <a:off x="6243320" y="402590"/>
            <a:ext cx="5750560" cy="953135"/>
          </a:xfrm>
          <a:prstGeom prst="rect">
            <a:avLst/>
          </a:prstGeom>
          <a:noFill/>
          <a:ln w="38100">
            <a:solidFill>
              <a:srgbClr val="FFFF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Establishment of NIAPIDS (Doctors’ Committee)</a:t>
            </a:r>
          </a:p>
        </p:txBody>
      </p:sp>
      <p:pic>
        <p:nvPicPr>
          <p:cNvPr id="25" name="Picture 2" descr="Nepal Paediatric Societ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2280" y="1744482"/>
            <a:ext cx="1354129" cy="1299708"/>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Rounded Corners 25"/>
          <p:cNvSpPr/>
          <p:nvPr/>
        </p:nvSpPr>
        <p:spPr>
          <a:xfrm>
            <a:off x="727801" y="2784934"/>
            <a:ext cx="727867" cy="212999"/>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C00000"/>
                </a:solidFill>
                <a:effectLst/>
                <a:uLnTx/>
                <a:uFillTx/>
                <a:latin typeface="Calibri" panose="020F0502020204030204"/>
                <a:ea typeface="+mn-ea"/>
                <a:cs typeface="+mn-cs"/>
              </a:rPr>
              <a:t>PAIR</a:t>
            </a:r>
          </a:p>
        </p:txBody>
      </p:sp>
      <p:pic>
        <p:nvPicPr>
          <p:cNvPr id="28" name="Picture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28520" y="1800694"/>
            <a:ext cx="3310378" cy="1178047"/>
          </a:xfrm>
          <a:prstGeom prst="rect">
            <a:avLst/>
          </a:prstGeom>
        </p:spPr>
      </p:pic>
      <p:sp>
        <p:nvSpPr>
          <p:cNvPr id="29" name="Arrow: Right 28"/>
          <p:cNvSpPr/>
          <p:nvPr/>
        </p:nvSpPr>
        <p:spPr>
          <a:xfrm>
            <a:off x="5551170" y="2140585"/>
            <a:ext cx="599440" cy="416560"/>
          </a:xfrm>
          <a:prstGeom prst="rightArrow">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p:cNvSpPr txBox="1"/>
          <p:nvPr/>
        </p:nvSpPr>
        <p:spPr>
          <a:xfrm>
            <a:off x="6253480" y="1936750"/>
            <a:ext cx="5750560" cy="830997"/>
          </a:xfrm>
          <a:prstGeom prst="rect">
            <a:avLst/>
          </a:prstGeom>
          <a:noFill/>
          <a:ln w="38100">
            <a:solidFill>
              <a:srgbClr val="FFFF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Establishment of PAIR group in Nepal Pediatric Society- PAIR (Doctors)</a:t>
            </a:r>
          </a:p>
        </p:txBody>
      </p:sp>
      <p:pic>
        <p:nvPicPr>
          <p:cNvPr id="32" name="Picture 31"/>
          <p:cNvPicPr>
            <a:picLocks noChangeAspect="1"/>
          </p:cNvPicPr>
          <p:nvPr/>
        </p:nvPicPr>
        <p:blipFill>
          <a:blip r:embed="rId8"/>
          <a:stretch>
            <a:fillRect/>
          </a:stretch>
        </p:blipFill>
        <p:spPr>
          <a:xfrm>
            <a:off x="3693160" y="1852532"/>
            <a:ext cx="1645920" cy="646390"/>
          </a:xfrm>
          <a:prstGeom prst="rect">
            <a:avLst/>
          </a:prstGeom>
        </p:spPr>
      </p:pic>
      <p:pic>
        <p:nvPicPr>
          <p:cNvPr id="2050" name="Picture 2" descr="No photo description available."/>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11480" y="3224530"/>
            <a:ext cx="1555115" cy="1527175"/>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No photo description available."/>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128520" y="3158490"/>
            <a:ext cx="3326765" cy="17100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CF5825-A292-4747-9C94-1B232BA3A7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F8CEA9-DB4F-C941-6D1B-7B1C52018235}"/>
              </a:ext>
            </a:extLst>
          </p:cNvPr>
          <p:cNvSpPr txBox="1">
            <a:spLocks/>
          </p:cNvSpPr>
          <p:nvPr/>
        </p:nvSpPr>
        <p:spPr>
          <a:xfrm>
            <a:off x="555171" y="957665"/>
            <a:ext cx="11059886" cy="704616"/>
          </a:xfrm>
          <a:prstGeom prst="rect">
            <a:avLst/>
          </a:prstGeom>
          <a:solidFill>
            <a:srgbClr val="92D050"/>
          </a:solidFill>
        </p:spPr>
        <p:txBody>
          <a:bodyPr>
            <a:normAutofit/>
          </a:bodyPr>
          <a:lstStyle>
            <a:lvl1pPr algn="l" defTabSz="914400" rtl="0" eaLnBrk="1" latinLnBrk="0" hangingPunct="1">
              <a:lnSpc>
                <a:spcPct val="90000"/>
              </a:lnSpc>
              <a:spcBef>
                <a:spcPct val="0"/>
              </a:spcBef>
              <a:buNone/>
              <a:defRPr sz="3200" b="1" i="0" kern="1200">
                <a:solidFill>
                  <a:srgbClr val="00385B"/>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Conclusions</a:t>
            </a:r>
          </a:p>
        </p:txBody>
      </p:sp>
      <p:pic>
        <p:nvPicPr>
          <p:cNvPr id="20" name="Picture 2" descr="Geography of Nepal - Wikipedia">
            <a:extLst>
              <a:ext uri="{FF2B5EF4-FFF2-40B4-BE49-F238E27FC236}">
                <a16:creationId xmlns:a16="http://schemas.microsoft.com/office/drawing/2014/main" id="{BD442092-1DCF-38AD-8488-2863D663E47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718" t="7437" r="2467" b="12988"/>
          <a:stretch>
            <a:fillRect/>
          </a:stretch>
        </p:blipFill>
        <p:spPr bwMode="auto">
          <a:xfrm>
            <a:off x="9525000" y="348345"/>
            <a:ext cx="2111829" cy="116477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1">
            <a:extLst>
              <a:ext uri="{FF2B5EF4-FFF2-40B4-BE49-F238E27FC236}">
                <a16:creationId xmlns:a16="http://schemas.microsoft.com/office/drawing/2014/main" id="{DFF44194-3446-A0F1-E96E-EB334371A176}"/>
              </a:ext>
            </a:extLst>
          </p:cNvPr>
          <p:cNvSpPr txBox="1"/>
          <p:nvPr/>
        </p:nvSpPr>
        <p:spPr>
          <a:xfrm>
            <a:off x="555171" y="1883885"/>
            <a:ext cx="11059886" cy="4331862"/>
          </a:xfrm>
          <a:prstGeom prst="rect">
            <a:avLst/>
          </a:prstGeom>
          <a:solidFill>
            <a:srgbClr val="EAFBFC"/>
          </a:solidFill>
          <a:ln w="12700">
            <a:solidFill>
              <a:srgbClr val="FF0000"/>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27348B"/>
              </a:buClr>
              <a:buFontTx/>
              <a:buBlip>
                <a:blip r:embed="rId3"/>
              </a:buBlip>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27348B"/>
              </a:buClr>
              <a:buFontTx/>
              <a:buBlip>
                <a:blip r:embed="rId3"/>
              </a:buBlip>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27348B"/>
              </a:buClr>
              <a:buFontTx/>
              <a:buBlip>
                <a:blip r:embed="rId3"/>
              </a:buBlip>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27348B"/>
              </a:buClr>
              <a:buFontTx/>
              <a:buBlip>
                <a:blip r:embed="rId3"/>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27348B"/>
              </a:buClr>
              <a:buFontTx/>
              <a:buBlip>
                <a:blip r:embed="rId3"/>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2700" marR="5080" lvl="0" indent="-228600" algn="just" defTabSz="914400" rtl="0" eaLnBrk="1" fontAlgn="auto" latinLnBrk="0" hangingPunct="1">
              <a:lnSpc>
                <a:spcPct val="150000"/>
              </a:lnSpc>
              <a:spcBef>
                <a:spcPts val="1005"/>
              </a:spcBef>
              <a:spcAft>
                <a:spcPts val="0"/>
              </a:spcAft>
              <a:buClr>
                <a:srgbClr val="27348B"/>
              </a:buClr>
              <a:buSzTx/>
              <a:buFontTx/>
              <a:buBlip>
                <a:blip r:embed="rId3"/>
              </a:buBlip>
              <a:tabLst/>
              <a:defRPr/>
            </a:pP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Times New Roman" panose="02020603050405020304" pitchFamily="18" charset="0"/>
              </a:rPr>
              <a:t>Situation highlights the </a:t>
            </a:r>
            <a:r>
              <a:rPr kumimoji="0" lang="en-US" sz="2400" b="0" i="0" u="none" strike="noStrike" kern="1200" cap="none" spc="0" normalizeH="0" baseline="0" noProof="0" dirty="0">
                <a:ln>
                  <a:noFill/>
                </a:ln>
                <a:solidFill>
                  <a:srgbClr val="C00000"/>
                </a:solidFill>
                <a:effectLst/>
                <a:uLnTx/>
                <a:uFillTx/>
                <a:latin typeface="Calibri" panose="020F0502020204030204"/>
                <a:ea typeface="+mn-ea"/>
                <a:cs typeface="Times New Roman" panose="02020603050405020304" pitchFamily="18" charset="0"/>
              </a:rPr>
              <a:t>significant gap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Times New Roman" panose="02020603050405020304" pitchFamily="18" charset="0"/>
              </a:rPr>
              <a:t>between the burden of IEIs and available care</a:t>
            </a:r>
          </a:p>
          <a:p>
            <a:pPr marL="12700" marR="5080" lvl="0" indent="-228600" algn="just" defTabSz="914400" rtl="0" eaLnBrk="1" fontAlgn="auto" latinLnBrk="0" hangingPunct="1">
              <a:lnSpc>
                <a:spcPct val="150000"/>
              </a:lnSpc>
              <a:spcBef>
                <a:spcPts val="1005"/>
              </a:spcBef>
              <a:spcAft>
                <a:spcPts val="0"/>
              </a:spcAft>
              <a:buClr>
                <a:srgbClr val="27348B"/>
              </a:buClr>
              <a:buSzTx/>
              <a:buFontTx/>
              <a:buBlip>
                <a:blip r:embed="rId3"/>
              </a:buBlip>
              <a:tabLst/>
              <a:defRPr/>
            </a:pP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Times New Roman" panose="02020603050405020304" pitchFamily="18" charset="0"/>
              </a:rPr>
              <a:t>Greater awareness, better availability of </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Times New Roman" panose="02020603050405020304" pitchFamily="18" charset="0"/>
              </a:rPr>
              <a:t>resources</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Times New Roman" panose="02020603050405020304" pitchFamily="18" charset="0"/>
              </a:rPr>
              <a:t>, support from societies and the government, and </a:t>
            </a:r>
            <a:r>
              <a:rPr kumimoji="0" lang="en-US" sz="2400" b="0" i="0" u="none" strike="noStrike" kern="1200" cap="none" spc="0" normalizeH="0" baseline="0" noProof="0" dirty="0">
                <a:ln>
                  <a:noFill/>
                </a:ln>
                <a:solidFill>
                  <a:srgbClr val="C00000"/>
                </a:solidFill>
                <a:effectLst/>
                <a:uLnTx/>
                <a:uFillTx/>
                <a:latin typeface="Calibri" panose="020F0502020204030204"/>
                <a:ea typeface="+mn-ea"/>
                <a:cs typeface="Times New Roman" panose="02020603050405020304" pitchFamily="18" charset="0"/>
              </a:rPr>
              <a:t>collaborations</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Times New Roman" panose="02020603050405020304" pitchFamily="18" charset="0"/>
              </a:rPr>
              <a:t> will significantly help to improve</a:t>
            </a:r>
          </a:p>
          <a:p>
            <a:pPr marL="12700" marR="5080" lvl="0" indent="-228600" algn="just" defTabSz="914400" rtl="0" eaLnBrk="1" fontAlgn="auto" latinLnBrk="0" hangingPunct="1">
              <a:lnSpc>
                <a:spcPct val="150000"/>
              </a:lnSpc>
              <a:spcBef>
                <a:spcPts val="1005"/>
              </a:spcBef>
              <a:spcAft>
                <a:spcPts val="0"/>
              </a:spcAft>
              <a:buClr>
                <a:srgbClr val="27348B"/>
              </a:buClr>
              <a:buSzTx/>
              <a:buFontTx/>
              <a:buBlip>
                <a:blip r:embed="rId3"/>
              </a:buBlip>
              <a:tabLst/>
              <a:defRPr/>
            </a:pP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Times New Roman" panose="02020603050405020304" pitchFamily="18" charset="0"/>
              </a:rPr>
              <a:t>Finding novel and founder variants points towards the </a:t>
            </a:r>
            <a:r>
              <a:rPr kumimoji="0" lang="en-US" sz="2400" b="0" i="0" u="none" strike="noStrike" kern="1200" cap="none" spc="0" normalizeH="0" baseline="0" noProof="0" dirty="0">
                <a:ln>
                  <a:noFill/>
                </a:ln>
                <a:solidFill>
                  <a:srgbClr val="C00000"/>
                </a:solidFill>
                <a:effectLst/>
                <a:uLnTx/>
                <a:uFillTx/>
                <a:latin typeface="Calibri" panose="020F0502020204030204"/>
                <a:ea typeface="+mn-ea"/>
                <a:cs typeface="Times New Roman" panose="02020603050405020304" pitchFamily="18" charset="0"/>
              </a:rPr>
              <a:t>unexplored horizon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Times New Roman" panose="02020603050405020304" pitchFamily="18" charset="0"/>
              </a:rPr>
              <a:t>and hope.</a:t>
            </a:r>
          </a:p>
          <a:p>
            <a:pPr marL="12700" marR="5080" lvl="0" indent="-228600" algn="just" defTabSz="914400" rtl="0" eaLnBrk="1" fontAlgn="auto" latinLnBrk="0" hangingPunct="1">
              <a:lnSpc>
                <a:spcPct val="150000"/>
              </a:lnSpc>
              <a:spcBef>
                <a:spcPts val="1005"/>
              </a:spcBef>
              <a:spcAft>
                <a:spcPts val="0"/>
              </a:spcAft>
              <a:buClr>
                <a:srgbClr val="27348B"/>
              </a:buClr>
              <a:buSzTx/>
              <a:buFontTx/>
              <a:buBlip>
                <a:blip r:embed="rId3"/>
              </a:buBlip>
              <a:tabLst/>
              <a:defRPr/>
            </a:pPr>
            <a:r>
              <a:rPr kumimoji="0" lang="en-US" sz="2400" b="0" i="0" u="none" strike="noStrike" kern="1200" cap="none" spc="0" normalizeH="0" baseline="0" noProof="0" dirty="0">
                <a:ln>
                  <a:noFill/>
                </a:ln>
                <a:solidFill>
                  <a:srgbClr val="C00000"/>
                </a:solidFill>
                <a:effectLst/>
                <a:uLnTx/>
                <a:uFillTx/>
                <a:latin typeface="Calibri" panose="020F0502020204030204"/>
                <a:ea typeface="+mn-ea"/>
                <a:cs typeface="Times New Roman" panose="02020603050405020304" pitchFamily="18" charset="0"/>
              </a:rPr>
              <a:t>Neglect</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Times New Roman" panose="02020603050405020304" pitchFamily="18" charset="0"/>
              </a:rPr>
              <a:t> for specialists in this zone from the developed world has aggravated the pain.</a:t>
            </a:r>
          </a:p>
          <a:p>
            <a:pPr marL="12700" marR="5080" lvl="0" indent="-228600" algn="just" defTabSz="914400" rtl="0" eaLnBrk="1" fontAlgn="auto" latinLnBrk="0" hangingPunct="1">
              <a:lnSpc>
                <a:spcPct val="150000"/>
              </a:lnSpc>
              <a:spcBef>
                <a:spcPts val="1005"/>
              </a:spcBef>
              <a:spcAft>
                <a:spcPts val="0"/>
              </a:spcAft>
              <a:buClr>
                <a:srgbClr val="27348B"/>
              </a:buClr>
              <a:buSzTx/>
              <a:buFontTx/>
              <a:buBlip>
                <a:blip r:embed="rId3"/>
              </a:buBlip>
              <a:tabLst/>
              <a:defRPr/>
            </a:pPr>
            <a:r>
              <a:rPr kumimoji="0" lang="en-US" sz="2400" b="0" i="0" u="none" strike="noStrike" kern="1200" cap="none" spc="0" normalizeH="0" baseline="0" noProof="0" dirty="0">
                <a:ln>
                  <a:noFill/>
                </a:ln>
                <a:solidFill>
                  <a:srgbClr val="C00000"/>
                </a:solidFill>
                <a:effectLst/>
                <a:uLnTx/>
                <a:uFillTx/>
                <a:latin typeface="Calibri" panose="020F0502020204030204"/>
                <a:ea typeface="+mn-ea"/>
                <a:cs typeface="Times New Roman" panose="02020603050405020304" pitchFamily="18" charset="0"/>
              </a:rPr>
              <a:t>Collective effort and collaborations </a:t>
            </a:r>
            <a:r>
              <a:rPr kumimoji="0" lang="en-US" sz="2400" b="0" i="0" u="none" strike="noStrike" kern="1200" cap="none" spc="0" normalizeH="0" baseline="0" noProof="0" dirty="0">
                <a:ln>
                  <a:noFill/>
                </a:ln>
                <a:solidFill>
                  <a:srgbClr val="002060"/>
                </a:solidFill>
                <a:effectLst/>
                <a:uLnTx/>
                <a:uFillTx/>
                <a:latin typeface="Calibri" panose="020F0502020204030204"/>
                <a:ea typeface="+mn-ea"/>
                <a:cs typeface="Times New Roman" panose="02020603050405020304" pitchFamily="18" charset="0"/>
              </a:rPr>
              <a:t>may help to overcome the challenges</a:t>
            </a:r>
          </a:p>
        </p:txBody>
      </p:sp>
    </p:spTree>
    <p:extLst>
      <p:ext uri="{BB962C8B-B14F-4D97-AF65-F5344CB8AC3E}">
        <p14:creationId xmlns:p14="http://schemas.microsoft.com/office/powerpoint/2010/main" val="12494134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Posição de Conteúdo 4">
            <a:extLst>
              <a:ext uri="{FF2B5EF4-FFF2-40B4-BE49-F238E27FC236}">
                <a16:creationId xmlns:a16="http://schemas.microsoft.com/office/drawing/2014/main" id="{3D201BB5-00B8-303C-BC18-8537DC1BD181}"/>
              </a:ext>
            </a:extLst>
          </p:cNvPr>
          <p:cNvPicPr>
            <a:picLocks noGrp="1" noChangeAspect="1"/>
          </p:cNvPicPr>
          <p:nvPr>
            <p:ph idx="1"/>
          </p:nvPr>
        </p:nvPicPr>
        <p:blipFill>
          <a:blip r:embed="rId2"/>
          <a:srcRect/>
          <a:stretch/>
        </p:blipFill>
        <p:spPr>
          <a:xfrm>
            <a:off x="0" y="0"/>
            <a:ext cx="12192000" cy="6858000"/>
          </a:xfrm>
        </p:spPr>
      </p:pic>
      <p:sp>
        <p:nvSpPr>
          <p:cNvPr id="2" name="Rectangle 1">
            <a:extLst>
              <a:ext uri="{FF2B5EF4-FFF2-40B4-BE49-F238E27FC236}">
                <a16:creationId xmlns:a16="http://schemas.microsoft.com/office/drawing/2014/main" id="{D22E24A9-666C-A96B-D8C6-0645CD2A6DA7}"/>
              </a:ext>
            </a:extLst>
          </p:cNvPr>
          <p:cNvSpPr/>
          <p:nvPr/>
        </p:nvSpPr>
        <p:spPr>
          <a:xfrm>
            <a:off x="3113314" y="4929990"/>
            <a:ext cx="7156223" cy="1180978"/>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5400" b="1" i="0" u="none" strike="noStrike" kern="1200" cap="none" spc="0" normalizeH="0" baseline="0" noProof="0" dirty="0">
                <a:ln>
                  <a:noFill/>
                </a:ln>
                <a:solidFill>
                  <a:srgbClr val="002060"/>
                </a:solidFill>
                <a:effectLst/>
                <a:uLnTx/>
                <a:uFillTx/>
                <a:latin typeface="Calibri" panose="020F0502020204030204"/>
                <a:ea typeface="+mn-ea"/>
                <a:cs typeface="+mn-cs"/>
              </a:rPr>
              <a:t>Thank You IPOPI!</a:t>
            </a:r>
          </a:p>
        </p:txBody>
      </p:sp>
      <p:sp>
        <p:nvSpPr>
          <p:cNvPr id="3" name="Title 1">
            <a:extLst>
              <a:ext uri="{FF2B5EF4-FFF2-40B4-BE49-F238E27FC236}">
                <a16:creationId xmlns:a16="http://schemas.microsoft.com/office/drawing/2014/main" id="{228B294B-8E07-F3DF-52AF-69DAB82015CB}"/>
              </a:ext>
            </a:extLst>
          </p:cNvPr>
          <p:cNvSpPr txBox="1"/>
          <p:nvPr/>
        </p:nvSpPr>
        <p:spPr>
          <a:xfrm>
            <a:off x="3820160" y="196749"/>
            <a:ext cx="4033520" cy="882861"/>
          </a:xfrm>
          <a:prstGeom prst="rect">
            <a:avLst/>
          </a:prstGeom>
          <a:solidFill>
            <a:srgbClr val="92D050"/>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IN" sz="5400" b="1" i="0" u="none" strike="noStrike" kern="1200" cap="none" spc="0" normalizeH="0" baseline="0" noProof="0" dirty="0">
                <a:ln>
                  <a:noFill/>
                </a:ln>
                <a:solidFill>
                  <a:prstClr val="white"/>
                </a:solidFill>
                <a:effectLst/>
                <a:uLnTx/>
                <a:uFillTx/>
                <a:latin typeface="Calibri" panose="020F0502020204030204"/>
                <a:ea typeface="+mj-ea"/>
                <a:cs typeface="+mj-cs"/>
              </a:rPr>
              <a:t>Gratitude     !</a:t>
            </a:r>
          </a:p>
        </p:txBody>
      </p:sp>
      <p:pic>
        <p:nvPicPr>
          <p:cNvPr id="4" name="Picture 3" descr="Top Prayer Hands Emoji Stock Vectors, Illustrations &amp; Clip Art - iStock">
            <a:extLst>
              <a:ext uri="{FF2B5EF4-FFF2-40B4-BE49-F238E27FC236}">
                <a16:creationId xmlns:a16="http://schemas.microsoft.com/office/drawing/2014/main" id="{52A1745E-3E14-F074-0987-0F660AAE6D6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10375" y="222885"/>
            <a:ext cx="615315" cy="615315"/>
          </a:xfrm>
          <a:prstGeom prst="rect">
            <a:avLst/>
          </a:prstGeom>
          <a:noFill/>
          <a:ln>
            <a:solidFill>
              <a:srgbClr val="00B050"/>
            </a:solidFill>
          </a:ln>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098A8D1-9C6A-4967-F914-98B39528CDD0}"/>
              </a:ext>
            </a:extLst>
          </p:cNvPr>
          <p:cNvPicPr>
            <a:picLocks noChangeAspect="1"/>
          </p:cNvPicPr>
          <p:nvPr/>
        </p:nvPicPr>
        <p:blipFill>
          <a:blip r:embed="rId4" cstate="print">
            <a:extLst>
              <a:ext uri="{28A0092B-C50C-407E-A947-70E740481C1C}">
                <a14:useLocalDpi xmlns:a14="http://schemas.microsoft.com/office/drawing/2010/main" val="0"/>
              </a:ext>
            </a:extLst>
          </a:blip>
          <a:srcRect l="64250" t="20889" r="13339" b="36171"/>
          <a:stretch>
            <a:fillRect/>
          </a:stretch>
        </p:blipFill>
        <p:spPr>
          <a:xfrm>
            <a:off x="5152206" y="925600"/>
            <a:ext cx="1331123" cy="1597690"/>
          </a:xfrm>
          <a:prstGeom prst="rect">
            <a:avLst/>
          </a:prstGeom>
        </p:spPr>
      </p:pic>
      <p:pic>
        <p:nvPicPr>
          <p:cNvPr id="8" name="Picture 7">
            <a:extLst>
              <a:ext uri="{FF2B5EF4-FFF2-40B4-BE49-F238E27FC236}">
                <a16:creationId xmlns:a16="http://schemas.microsoft.com/office/drawing/2014/main" id="{FD583DA5-8716-3D82-9E70-92A26FBFBEE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5186" t="23750" r="21110" b="13889"/>
          <a:stretch>
            <a:fillRect/>
          </a:stretch>
        </p:blipFill>
        <p:spPr>
          <a:xfrm>
            <a:off x="6559542" y="933373"/>
            <a:ext cx="1179681" cy="1589917"/>
          </a:xfrm>
          <a:prstGeom prst="rect">
            <a:avLst/>
          </a:prstGeom>
        </p:spPr>
      </p:pic>
      <p:pic>
        <p:nvPicPr>
          <p:cNvPr id="10" name="Picture 9">
            <a:extLst>
              <a:ext uri="{FF2B5EF4-FFF2-40B4-BE49-F238E27FC236}">
                <a16:creationId xmlns:a16="http://schemas.microsoft.com/office/drawing/2014/main" id="{7D1E3D93-8EA3-C650-A09B-EDA395B740F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5945" t="8202" r="35870" b="2074"/>
          <a:stretch>
            <a:fillRect/>
          </a:stretch>
        </p:blipFill>
        <p:spPr>
          <a:xfrm>
            <a:off x="7848090" y="933373"/>
            <a:ext cx="1179681" cy="1565831"/>
          </a:xfrm>
          <a:prstGeom prst="rect">
            <a:avLst/>
          </a:prstGeom>
        </p:spPr>
      </p:pic>
      <p:pic>
        <p:nvPicPr>
          <p:cNvPr id="1026" name="Picture 2" descr="Martine Pergent - Astrolabe | LinkedIn">
            <a:extLst>
              <a:ext uri="{FF2B5EF4-FFF2-40B4-BE49-F238E27FC236}">
                <a16:creationId xmlns:a16="http://schemas.microsoft.com/office/drawing/2014/main" id="{76B4EE00-6147-A0B2-B4F3-F67C80AC266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86920" y="879361"/>
            <a:ext cx="1404899" cy="161984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Loop | Johan Prevot">
            <a:extLst>
              <a:ext uri="{FF2B5EF4-FFF2-40B4-BE49-F238E27FC236}">
                <a16:creationId xmlns:a16="http://schemas.microsoft.com/office/drawing/2014/main" id="{1B290ECA-5F57-7940-CACE-58CC650C23E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69103" y="907508"/>
            <a:ext cx="1372593" cy="1619844"/>
          </a:xfrm>
          <a:prstGeom prst="rect">
            <a:avLst/>
          </a:prstGeom>
          <a:noFill/>
          <a:extLst>
            <a:ext uri="{909E8E84-426E-40DD-AFC4-6F175D3DCCD1}">
              <a14:hiddenFill xmlns:a14="http://schemas.microsoft.com/office/drawing/2010/main">
                <a:solidFill>
                  <a:srgbClr val="FFFFFF"/>
                </a:solidFill>
              </a14:hiddenFill>
            </a:ext>
          </a:extLst>
        </p:spPr>
      </p:pic>
      <p:pic>
        <p:nvPicPr>
          <p:cNvPr id="12" name="object 13">
            <a:extLst>
              <a:ext uri="{FF2B5EF4-FFF2-40B4-BE49-F238E27FC236}">
                <a16:creationId xmlns:a16="http://schemas.microsoft.com/office/drawing/2014/main" id="{C882FB30-0341-1861-4834-A8712391271E}"/>
              </a:ext>
            </a:extLst>
          </p:cNvPr>
          <p:cNvPicPr/>
          <p:nvPr/>
        </p:nvPicPr>
        <p:blipFill>
          <a:blip r:embed="rId9" cstate="print"/>
          <a:stretch>
            <a:fillRect/>
          </a:stretch>
        </p:blipFill>
        <p:spPr>
          <a:xfrm>
            <a:off x="3820338" y="911569"/>
            <a:ext cx="1231634" cy="1611721"/>
          </a:xfrm>
          <a:prstGeom prst="rect">
            <a:avLst/>
          </a:prstGeom>
        </p:spPr>
      </p:pic>
      <p:pic>
        <p:nvPicPr>
          <p:cNvPr id="2050" name="Picture 2" descr="No photo description available.">
            <a:extLst>
              <a:ext uri="{FF2B5EF4-FFF2-40B4-BE49-F238E27FC236}">
                <a16:creationId xmlns:a16="http://schemas.microsoft.com/office/drawing/2014/main" id="{7AFCAB61-6B4E-60B9-8057-FA479B1351B8}"/>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32913" t="20158" r="22976" b="23492"/>
          <a:stretch>
            <a:fillRect/>
          </a:stretch>
        </p:blipFill>
        <p:spPr bwMode="auto">
          <a:xfrm>
            <a:off x="9094648" y="925599"/>
            <a:ext cx="2233078" cy="156583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No photo description available.">
            <a:extLst>
              <a:ext uri="{FF2B5EF4-FFF2-40B4-BE49-F238E27FC236}">
                <a16:creationId xmlns:a16="http://schemas.microsoft.com/office/drawing/2014/main" id="{3D68721E-7F0E-BBF5-C7E2-C9985382F587}"/>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52328" t="42857" r="4920" b="21429"/>
          <a:stretch>
            <a:fillRect/>
          </a:stretch>
        </p:blipFill>
        <p:spPr bwMode="auto">
          <a:xfrm>
            <a:off x="10297624" y="925599"/>
            <a:ext cx="1030101" cy="156583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Nepal, Gautama Buddha birth place in Lumbini stock photo">
            <a:extLst>
              <a:ext uri="{FF2B5EF4-FFF2-40B4-BE49-F238E27FC236}">
                <a16:creationId xmlns:a16="http://schemas.microsoft.com/office/drawing/2014/main" id="{DB72E7E5-67F5-B082-221C-4909527F6476}"/>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t="16464" r="255" b="4638"/>
          <a:stretch>
            <a:fillRect/>
          </a:stretch>
        </p:blipFill>
        <p:spPr bwMode="auto">
          <a:xfrm>
            <a:off x="864275" y="4411509"/>
            <a:ext cx="2140182" cy="169945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Hundreds of Summit Seekers Return to Mount Everest">
            <a:extLst>
              <a:ext uri="{FF2B5EF4-FFF2-40B4-BE49-F238E27FC236}">
                <a16:creationId xmlns:a16="http://schemas.microsoft.com/office/drawing/2014/main" id="{5F572B65-07DC-F0B8-AAE0-94281288C2F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119562" y="3122340"/>
            <a:ext cx="2208163" cy="169945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Things to do in Lumbini | Major things to see around in Lumbini | Places to  visit in Lumbini | Himalayan Trekkers">
            <a:extLst>
              <a:ext uri="{FF2B5EF4-FFF2-40B4-BE49-F238E27FC236}">
                <a16:creationId xmlns:a16="http://schemas.microsoft.com/office/drawing/2014/main" id="{72245FE6-B8DB-FCF6-0F33-AE5963B8D3B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559541" y="3144160"/>
            <a:ext cx="2486033" cy="170640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12 Days of Vipassana - An Insight Into Silent Meditation">
            <a:extLst>
              <a:ext uri="{FF2B5EF4-FFF2-40B4-BE49-F238E27FC236}">
                <a16:creationId xmlns:a16="http://schemas.microsoft.com/office/drawing/2014/main" id="{18483F06-FAB5-8DE8-F741-2D686B7EA659}"/>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459822" y="3144160"/>
            <a:ext cx="2043669" cy="171195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Vipassana Meditation">
            <a:extLst>
              <a:ext uri="{FF2B5EF4-FFF2-40B4-BE49-F238E27FC236}">
                <a16:creationId xmlns:a16="http://schemas.microsoft.com/office/drawing/2014/main" id="{4EE423C6-DBA8-9DD7-EBBC-426E5C6E61F0}"/>
              </a:ext>
            </a:extLst>
          </p:cNvPr>
          <p:cNvPicPr>
            <a:picLocks noChangeAspect="1" noChangeArrowheads="1"/>
          </p:cNvPicPr>
          <p:nvPr/>
        </p:nvPicPr>
        <p:blipFill rotWithShape="1">
          <a:blip r:embed="rId16">
            <a:extLst>
              <a:ext uri="{28A0092B-C50C-407E-A947-70E740481C1C}">
                <a14:useLocalDpi xmlns:a14="http://schemas.microsoft.com/office/drawing/2010/main" val="0"/>
              </a:ext>
            </a:extLst>
          </a:blip>
          <a:srcRect l="7923" t="10292" r="8453" b="6232"/>
          <a:stretch>
            <a:fillRect/>
          </a:stretch>
        </p:blipFill>
        <p:spPr bwMode="auto">
          <a:xfrm>
            <a:off x="2806730" y="3144159"/>
            <a:ext cx="1579104" cy="170640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Adventure Sports in Nepal - Himalayan Adventure Treks &amp; Tours Pvt. Ltd. |  Adventure Company">
            <a:extLst>
              <a:ext uri="{FF2B5EF4-FFF2-40B4-BE49-F238E27FC236}">
                <a16:creationId xmlns:a16="http://schemas.microsoft.com/office/drawing/2014/main" id="{4784C284-2689-464F-F21C-C2E0C79CB737}"/>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64275" y="3144159"/>
            <a:ext cx="1921536" cy="121463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No photo description available.">
            <a:extLst>
              <a:ext uri="{FF2B5EF4-FFF2-40B4-BE49-F238E27FC236}">
                <a16:creationId xmlns:a16="http://schemas.microsoft.com/office/drawing/2014/main" id="{5F1ACB42-033F-B335-64E0-9AF0A2106CD6}"/>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10926949" y="196749"/>
            <a:ext cx="1030101" cy="10127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192360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7150C8-EC7C-733E-E81D-75A6878231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12059F-470F-2050-3733-0322F4BD1A6C}"/>
              </a:ext>
            </a:extLst>
          </p:cNvPr>
          <p:cNvSpPr>
            <a:spLocks noGrp="1"/>
          </p:cNvSpPr>
          <p:nvPr>
            <p:ph type="ctrTitle"/>
          </p:nvPr>
        </p:nvSpPr>
        <p:spPr/>
        <p:txBody>
          <a:bodyPr/>
          <a:lstStyle/>
          <a:p>
            <a:r>
              <a:rPr lang="pt-PT" dirty="0" err="1"/>
              <a:t>Questions</a:t>
            </a:r>
            <a:r>
              <a:rPr lang="pt-PT" dirty="0"/>
              <a:t> and </a:t>
            </a:r>
            <a:r>
              <a:rPr lang="pt-PT" dirty="0" err="1"/>
              <a:t>Answers</a:t>
            </a:r>
            <a:endParaRPr lang="en-GB" dirty="0"/>
          </a:p>
        </p:txBody>
      </p:sp>
      <p:sp>
        <p:nvSpPr>
          <p:cNvPr id="3" name="Subtitle 2">
            <a:extLst>
              <a:ext uri="{FF2B5EF4-FFF2-40B4-BE49-F238E27FC236}">
                <a16:creationId xmlns:a16="http://schemas.microsoft.com/office/drawing/2014/main" id="{68C1AE62-179B-B064-128F-EBA498BCA44A}"/>
              </a:ext>
            </a:extLst>
          </p:cNvPr>
          <p:cNvSpPr>
            <a:spLocks noGrp="1"/>
          </p:cNvSpPr>
          <p:nvPr>
            <p:ph type="subTitle" idx="1"/>
          </p:nvPr>
        </p:nvSpPr>
        <p:spPr>
          <a:xfrm>
            <a:off x="4857470" y="3714692"/>
            <a:ext cx="6179765" cy="784155"/>
          </a:xfrm>
        </p:spPr>
        <p:txBody>
          <a:bodyPr>
            <a:normAutofit/>
          </a:bodyPr>
          <a:lstStyle/>
          <a:p>
            <a:endParaRPr lang="pt-PT" dirty="0"/>
          </a:p>
        </p:txBody>
      </p:sp>
    </p:spTree>
    <p:extLst>
      <p:ext uri="{BB962C8B-B14F-4D97-AF65-F5344CB8AC3E}">
        <p14:creationId xmlns:p14="http://schemas.microsoft.com/office/powerpoint/2010/main" val="44227618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Posição de Conteúdo 4">
            <a:extLst>
              <a:ext uri="{FF2B5EF4-FFF2-40B4-BE49-F238E27FC236}">
                <a16:creationId xmlns:a16="http://schemas.microsoft.com/office/drawing/2014/main" id="{3D201BB5-00B8-303C-BC18-8537DC1BD181}"/>
              </a:ext>
            </a:extLst>
          </p:cNvPr>
          <p:cNvPicPr>
            <a:picLocks noGrp="1" noChangeAspect="1"/>
          </p:cNvPicPr>
          <p:nvPr>
            <p:ph idx="1"/>
          </p:nvPr>
        </p:nvPicPr>
        <p:blipFill>
          <a:blip r:embed="rId2"/>
          <a:srcRect/>
          <a:stretch/>
        </p:blipFill>
        <p:spPr>
          <a:xfrm>
            <a:off x="0" y="0"/>
            <a:ext cx="12192000" cy="6858000"/>
          </a:xfrm>
        </p:spPr>
      </p:pic>
      <p:sp>
        <p:nvSpPr>
          <p:cNvPr id="2" name="Title 1">
            <a:extLst>
              <a:ext uri="{FF2B5EF4-FFF2-40B4-BE49-F238E27FC236}">
                <a16:creationId xmlns:a16="http://schemas.microsoft.com/office/drawing/2014/main" id="{502B7A04-D091-D825-AA0F-C1DC5927F4A4}"/>
              </a:ext>
            </a:extLst>
          </p:cNvPr>
          <p:cNvSpPr>
            <a:spLocks noGrp="1"/>
          </p:cNvSpPr>
          <p:nvPr>
            <p:ph type="ctrTitle"/>
          </p:nvPr>
        </p:nvSpPr>
        <p:spPr>
          <a:xfrm>
            <a:off x="731785" y="2253343"/>
            <a:ext cx="10741758" cy="1513114"/>
          </a:xfrm>
        </p:spPr>
        <p:txBody>
          <a:bodyPr>
            <a:normAutofit/>
          </a:bodyPr>
          <a:lstStyle/>
          <a:p>
            <a:pPr algn="ctr"/>
            <a:r>
              <a:rPr lang="pt-PT" sz="4000" dirty="0">
                <a:solidFill>
                  <a:schemeClr val="tx1"/>
                </a:solidFill>
              </a:rPr>
              <a:t>COFFEE BREAK</a:t>
            </a:r>
            <a:br>
              <a:rPr lang="pt-PT" dirty="0">
                <a:solidFill>
                  <a:schemeClr val="tx1"/>
                </a:solidFill>
              </a:rPr>
            </a:br>
            <a:r>
              <a:rPr lang="pt-PT" sz="2000" b="0" dirty="0" err="1">
                <a:solidFill>
                  <a:schemeClr val="tx1"/>
                </a:solidFill>
              </a:rPr>
              <a:t>Session</a:t>
            </a:r>
            <a:r>
              <a:rPr lang="pt-PT" sz="2000" b="0" dirty="0">
                <a:solidFill>
                  <a:schemeClr val="tx1"/>
                </a:solidFill>
              </a:rPr>
              <a:t> 2 </a:t>
            </a:r>
            <a:r>
              <a:rPr lang="pt-PT" sz="2000" b="0" dirty="0" err="1">
                <a:solidFill>
                  <a:schemeClr val="tx1"/>
                </a:solidFill>
              </a:rPr>
              <a:t>starts</a:t>
            </a:r>
            <a:r>
              <a:rPr lang="pt-PT" sz="2000" b="0" dirty="0">
                <a:solidFill>
                  <a:schemeClr val="tx1"/>
                </a:solidFill>
              </a:rPr>
              <a:t> </a:t>
            </a:r>
            <a:r>
              <a:rPr lang="pt-PT" sz="2000" b="0" dirty="0" err="1">
                <a:solidFill>
                  <a:schemeClr val="tx1"/>
                </a:solidFill>
              </a:rPr>
              <a:t>at</a:t>
            </a:r>
            <a:r>
              <a:rPr lang="pt-PT" sz="2000" b="0" dirty="0">
                <a:solidFill>
                  <a:schemeClr val="tx1"/>
                </a:solidFill>
              </a:rPr>
              <a:t> 11:00</a:t>
            </a:r>
            <a:endParaRPr lang="en-GB" dirty="0">
              <a:solidFill>
                <a:schemeClr val="tx1"/>
              </a:solidFill>
            </a:endParaRPr>
          </a:p>
        </p:txBody>
      </p:sp>
    </p:spTree>
    <p:extLst>
      <p:ext uri="{BB962C8B-B14F-4D97-AF65-F5344CB8AC3E}">
        <p14:creationId xmlns:p14="http://schemas.microsoft.com/office/powerpoint/2010/main" val="3383965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5" name="Google Shape;285;g311bece9865_0_223"/>
          <p:cNvSpPr/>
          <p:nvPr/>
        </p:nvSpPr>
        <p:spPr>
          <a:xfrm>
            <a:off x="6868028" y="4483133"/>
            <a:ext cx="3023847" cy="1636200"/>
          </a:xfrm>
          <a:prstGeom prst="ellipse">
            <a:avLst/>
          </a:prstGeom>
          <a:solidFill>
            <a:srgbClr val="CC00CC"/>
          </a:solidFill>
          <a:ln w="12700" cap="flat" cmpd="sng">
            <a:noFill/>
            <a:prstDash val="solid"/>
            <a:miter lim="800000"/>
            <a:headEnd type="none" w="sm" len="sm"/>
            <a:tailEnd type="none" w="sm" len="sm"/>
          </a:ln>
        </p:spPr>
        <p:txBody>
          <a:bodyPr spcFirstLastPara="1" wrap="square" lIns="91433" tIns="45700" rIns="91433" bIns="45700" anchor="ctr" anchorCtr="0">
            <a:noAutofit/>
          </a:bodyPr>
          <a:lstStyle/>
          <a:p>
            <a:pPr algn="ctr"/>
            <a:r>
              <a:rPr lang="en-US" dirty="0">
                <a:solidFill>
                  <a:schemeClr val="lt1"/>
                </a:solidFill>
                <a:latin typeface="Arial"/>
                <a:ea typeface="Arial"/>
                <a:cs typeface="Arial"/>
                <a:sym typeface="Arial"/>
              </a:rPr>
              <a:t>Autoimmunity / inflammation</a:t>
            </a:r>
            <a:endParaRPr sz="1400" dirty="0"/>
          </a:p>
        </p:txBody>
      </p:sp>
      <p:sp>
        <p:nvSpPr>
          <p:cNvPr id="286" name="Google Shape;286;g311bece9865_0_223"/>
          <p:cNvSpPr/>
          <p:nvPr/>
        </p:nvSpPr>
        <p:spPr>
          <a:xfrm>
            <a:off x="8593001" y="2249675"/>
            <a:ext cx="2349095" cy="1636200"/>
          </a:xfrm>
          <a:prstGeom prst="ellipse">
            <a:avLst/>
          </a:prstGeom>
          <a:solidFill>
            <a:srgbClr val="FF6600"/>
          </a:solidFill>
          <a:ln w="12700" cap="flat" cmpd="sng">
            <a:noFill/>
            <a:prstDash val="solid"/>
            <a:miter lim="800000"/>
            <a:headEnd type="none" w="sm" len="sm"/>
            <a:tailEnd type="none" w="sm" len="sm"/>
          </a:ln>
        </p:spPr>
        <p:txBody>
          <a:bodyPr spcFirstLastPara="1" wrap="square" lIns="91433" tIns="45700" rIns="91433" bIns="45700" anchor="ctr" anchorCtr="0">
            <a:noAutofit/>
          </a:bodyPr>
          <a:lstStyle/>
          <a:p>
            <a:pPr algn="ctr"/>
            <a:r>
              <a:rPr lang="en-US">
                <a:solidFill>
                  <a:schemeClr val="lt1"/>
                </a:solidFill>
                <a:latin typeface="Arial"/>
                <a:ea typeface="Arial"/>
                <a:cs typeface="Arial"/>
                <a:sym typeface="Arial"/>
              </a:rPr>
              <a:t>Allergy</a:t>
            </a:r>
            <a:endParaRPr sz="1400"/>
          </a:p>
        </p:txBody>
      </p:sp>
      <p:sp>
        <p:nvSpPr>
          <p:cNvPr id="287" name="Google Shape;287;g311bece9865_0_223"/>
          <p:cNvSpPr/>
          <p:nvPr/>
        </p:nvSpPr>
        <p:spPr>
          <a:xfrm>
            <a:off x="6168572" y="2860073"/>
            <a:ext cx="2349095" cy="1636200"/>
          </a:xfrm>
          <a:prstGeom prst="ellipse">
            <a:avLst/>
          </a:prstGeom>
          <a:solidFill>
            <a:srgbClr val="A8D08C"/>
          </a:solidFill>
          <a:ln w="12700" cap="flat" cmpd="sng">
            <a:noFill/>
            <a:prstDash val="solid"/>
            <a:miter lim="800000"/>
            <a:headEnd type="none" w="sm" len="sm"/>
            <a:tailEnd type="none" w="sm" len="sm"/>
          </a:ln>
        </p:spPr>
        <p:txBody>
          <a:bodyPr spcFirstLastPara="1" wrap="square" lIns="91433" tIns="45700" rIns="91433" bIns="45700" anchor="ctr" anchorCtr="0">
            <a:noAutofit/>
          </a:bodyPr>
          <a:lstStyle/>
          <a:p>
            <a:pPr algn="ctr"/>
            <a:r>
              <a:rPr lang="en-US">
                <a:solidFill>
                  <a:schemeClr val="lt1"/>
                </a:solidFill>
                <a:latin typeface="Arial"/>
                <a:ea typeface="Arial"/>
                <a:cs typeface="Arial"/>
                <a:sym typeface="Arial"/>
              </a:rPr>
              <a:t>Granuloma</a:t>
            </a:r>
            <a:endParaRPr sz="1400"/>
          </a:p>
        </p:txBody>
      </p:sp>
      <p:sp>
        <p:nvSpPr>
          <p:cNvPr id="288" name="Google Shape;288;g311bece9865_0_223"/>
          <p:cNvSpPr/>
          <p:nvPr/>
        </p:nvSpPr>
        <p:spPr>
          <a:xfrm>
            <a:off x="9231100" y="4707450"/>
            <a:ext cx="2349095" cy="1636200"/>
          </a:xfrm>
          <a:prstGeom prst="ellipse">
            <a:avLst/>
          </a:prstGeom>
          <a:solidFill>
            <a:srgbClr val="757070"/>
          </a:solidFill>
          <a:ln w="12700" cap="flat" cmpd="sng">
            <a:noFill/>
            <a:prstDash val="solid"/>
            <a:miter lim="800000"/>
            <a:headEnd type="none" w="sm" len="sm"/>
            <a:tailEnd type="none" w="sm" len="sm"/>
          </a:ln>
        </p:spPr>
        <p:txBody>
          <a:bodyPr spcFirstLastPara="1" wrap="square" lIns="91433" tIns="45700" rIns="91433" bIns="45700" anchor="ctr" anchorCtr="0">
            <a:noAutofit/>
          </a:bodyPr>
          <a:lstStyle/>
          <a:p>
            <a:pPr algn="ctr"/>
            <a:r>
              <a:rPr lang="en-US">
                <a:solidFill>
                  <a:schemeClr val="lt1"/>
                </a:solidFill>
                <a:latin typeface="Arial"/>
                <a:ea typeface="Arial"/>
                <a:cs typeface="Arial"/>
                <a:sym typeface="Arial"/>
              </a:rPr>
              <a:t>other</a:t>
            </a:r>
            <a:endParaRPr sz="1400"/>
          </a:p>
        </p:txBody>
      </p:sp>
      <p:sp>
        <p:nvSpPr>
          <p:cNvPr id="289" name="Google Shape;289;g311bece9865_0_223"/>
          <p:cNvSpPr/>
          <p:nvPr/>
        </p:nvSpPr>
        <p:spPr>
          <a:xfrm>
            <a:off x="9842905" y="3410826"/>
            <a:ext cx="2349095" cy="1636200"/>
          </a:xfrm>
          <a:prstGeom prst="ellipse">
            <a:avLst/>
          </a:prstGeom>
          <a:solidFill>
            <a:srgbClr val="2F5496"/>
          </a:solidFill>
          <a:ln w="12700" cap="flat" cmpd="sng">
            <a:noFill/>
            <a:prstDash val="solid"/>
            <a:miter lim="800000"/>
            <a:headEnd type="none" w="sm" len="sm"/>
            <a:tailEnd type="none" w="sm" len="sm"/>
          </a:ln>
        </p:spPr>
        <p:txBody>
          <a:bodyPr spcFirstLastPara="1" wrap="square" lIns="91433" tIns="45700" rIns="91433" bIns="45700" anchor="ctr" anchorCtr="0">
            <a:noAutofit/>
          </a:bodyPr>
          <a:lstStyle/>
          <a:p>
            <a:pPr algn="ctr"/>
            <a:r>
              <a:rPr lang="en-US">
                <a:solidFill>
                  <a:schemeClr val="lt1"/>
                </a:solidFill>
                <a:latin typeface="Arial"/>
                <a:ea typeface="Arial"/>
                <a:cs typeface="Arial"/>
                <a:sym typeface="Arial"/>
              </a:rPr>
              <a:t>Cancers</a:t>
            </a:r>
            <a:endParaRPr sz="1400"/>
          </a:p>
        </p:txBody>
      </p:sp>
      <p:sp>
        <p:nvSpPr>
          <p:cNvPr id="290" name="Google Shape;290;g311bece9865_0_223"/>
          <p:cNvSpPr/>
          <p:nvPr/>
        </p:nvSpPr>
        <p:spPr>
          <a:xfrm>
            <a:off x="7806519" y="3265049"/>
            <a:ext cx="2697161" cy="1697671"/>
          </a:xfrm>
          <a:prstGeom prst="ellipse">
            <a:avLst/>
          </a:prstGeom>
          <a:solidFill>
            <a:schemeClr val="accent1"/>
          </a:solidFill>
          <a:ln w="12700" cap="flat" cmpd="sng">
            <a:noFill/>
            <a:prstDash val="solid"/>
            <a:miter lim="800000"/>
            <a:headEnd type="none" w="sm" len="sm"/>
            <a:tailEnd type="none" w="sm" len="sm"/>
          </a:ln>
        </p:spPr>
        <p:txBody>
          <a:bodyPr spcFirstLastPara="1" wrap="square" lIns="91433" tIns="45700" rIns="91433" bIns="45700" anchor="ctr" anchorCtr="0">
            <a:noAutofit/>
          </a:bodyPr>
          <a:lstStyle/>
          <a:p>
            <a:pPr algn="ctr"/>
            <a:r>
              <a:rPr lang="en-US" sz="2133" b="1" dirty="0">
                <a:solidFill>
                  <a:schemeClr val="lt1"/>
                </a:solidFill>
                <a:latin typeface="Arial"/>
                <a:ea typeface="Arial"/>
                <a:cs typeface="Arial"/>
                <a:sym typeface="Arial"/>
              </a:rPr>
              <a:t>Infections</a:t>
            </a:r>
            <a:endParaRPr sz="1867" b="1" dirty="0"/>
          </a:p>
        </p:txBody>
      </p:sp>
      <p:sp>
        <p:nvSpPr>
          <p:cNvPr id="4" name="Google Shape;281;g311bece9865_0_223">
            <a:extLst>
              <a:ext uri="{FF2B5EF4-FFF2-40B4-BE49-F238E27FC236}">
                <a16:creationId xmlns:a16="http://schemas.microsoft.com/office/drawing/2014/main" id="{0EDD0977-E943-7D09-2AEE-0BF80D691709}"/>
              </a:ext>
            </a:extLst>
          </p:cNvPr>
          <p:cNvSpPr txBox="1">
            <a:spLocks/>
          </p:cNvSpPr>
          <p:nvPr/>
        </p:nvSpPr>
        <p:spPr>
          <a:xfrm>
            <a:off x="586845" y="206889"/>
            <a:ext cx="11018309" cy="1435100"/>
          </a:xfrm>
          <a:prstGeom prst="rect">
            <a:avLst/>
          </a:prstGeom>
          <a:noFill/>
          <a:ln>
            <a:noFill/>
          </a:ln>
        </p:spPr>
        <p:txBody>
          <a:bodyPr spcFirstLastPara="1" vert="horz" wrap="square" lIns="91433" tIns="45700" rIns="91433" bIns="45700" rtlCol="0" anchor="b" anchorCtr="0">
            <a:normAutofit/>
          </a:bodyPr>
          <a:lstStyle>
            <a:lvl1pPr algn="l" defTabSz="1371600" rtl="0" eaLnBrk="1" latinLnBrk="0" hangingPunct="1">
              <a:lnSpc>
                <a:spcPct val="90000"/>
              </a:lnSpc>
              <a:spcBef>
                <a:spcPct val="0"/>
              </a:spcBef>
              <a:buNone/>
              <a:defRPr sz="6600" kern="1200">
                <a:solidFill>
                  <a:srgbClr val="0072AE"/>
                </a:solidFill>
                <a:latin typeface="Arial" panose="020B0604020202020204" pitchFamily="34" charset="0"/>
                <a:ea typeface="+mj-ea"/>
                <a:cs typeface="Arial" panose="020B0604020202020204" pitchFamily="34" charset="0"/>
              </a:defRPr>
            </a:lvl1pPr>
          </a:lstStyle>
          <a:p>
            <a:pPr>
              <a:spcBef>
                <a:spcPts val="0"/>
              </a:spcBef>
              <a:buClr>
                <a:srgbClr val="0072AE"/>
              </a:buClr>
              <a:buSzPts val="6900"/>
            </a:pPr>
            <a:endParaRPr lang="en-US" sz="3600" dirty="0">
              <a:solidFill>
                <a:schemeClr val="accent1"/>
              </a:solidFill>
            </a:endParaRPr>
          </a:p>
        </p:txBody>
      </p:sp>
      <p:sp>
        <p:nvSpPr>
          <p:cNvPr id="5" name="Espace réservé du contenu 4">
            <a:extLst>
              <a:ext uri="{FF2B5EF4-FFF2-40B4-BE49-F238E27FC236}">
                <a16:creationId xmlns:a16="http://schemas.microsoft.com/office/drawing/2014/main" id="{800B82DE-8DC9-110E-24AA-EE29870458D4}"/>
              </a:ext>
            </a:extLst>
          </p:cNvPr>
          <p:cNvSpPr>
            <a:spLocks noGrp="1"/>
          </p:cNvSpPr>
          <p:nvPr>
            <p:ph idx="4294967295"/>
          </p:nvPr>
        </p:nvSpPr>
        <p:spPr>
          <a:xfrm>
            <a:off x="450375" y="2214563"/>
            <a:ext cx="5573053" cy="3552825"/>
          </a:xfrm>
        </p:spPr>
        <p:txBody>
          <a:bodyPr>
            <a:normAutofit/>
          </a:bodyPr>
          <a:lstStyle/>
          <a:p>
            <a:r>
              <a:rPr lang="en-US" sz="2000" dirty="0">
                <a:sym typeface="Arial"/>
              </a:rPr>
              <a:t>555+ different genetic rare and chronic diseases</a:t>
            </a:r>
            <a:endParaRPr lang="en-US" sz="2000" dirty="0"/>
          </a:p>
          <a:p>
            <a:r>
              <a:rPr lang="en-US" sz="2000" dirty="0">
                <a:sym typeface="Arial"/>
              </a:rPr>
              <a:t>The immune system does not work properly or at all </a:t>
            </a:r>
            <a:endParaRPr lang="en-US" sz="2000" dirty="0"/>
          </a:p>
          <a:p>
            <a:r>
              <a:rPr lang="en-US" sz="2000" dirty="0">
                <a:sym typeface="Arial"/>
              </a:rPr>
              <a:t>Affect children and adults</a:t>
            </a:r>
            <a:endParaRPr lang="en-US" sz="2000" dirty="0"/>
          </a:p>
          <a:p>
            <a:r>
              <a:rPr lang="en-US" sz="2000" dirty="0">
                <a:sym typeface="Arial"/>
              </a:rPr>
              <a:t>Clinical presentations are variable</a:t>
            </a:r>
            <a:endParaRPr lang="en-US" sz="2000" dirty="0"/>
          </a:p>
          <a:p>
            <a:r>
              <a:rPr lang="en-US" sz="2000" dirty="0">
                <a:sym typeface="Arial"/>
              </a:rPr>
              <a:t>Patients with PIDs can have</a:t>
            </a:r>
            <a:r>
              <a:rPr lang="en-US" sz="2000" dirty="0"/>
              <a:t> </a:t>
            </a:r>
            <a:br>
              <a:rPr lang="en-US" sz="2000" dirty="0"/>
            </a:br>
            <a:r>
              <a:rPr lang="en-US" sz="2000" dirty="0"/>
              <a:t>comorbidities</a:t>
            </a:r>
          </a:p>
          <a:p>
            <a:endParaRPr lang="en-GB" sz="2000" dirty="0"/>
          </a:p>
        </p:txBody>
      </p:sp>
      <p:sp>
        <p:nvSpPr>
          <p:cNvPr id="3" name="Titre 2">
            <a:extLst>
              <a:ext uri="{FF2B5EF4-FFF2-40B4-BE49-F238E27FC236}">
                <a16:creationId xmlns:a16="http://schemas.microsoft.com/office/drawing/2014/main" id="{6F1F0861-CB90-5813-CC56-2E15255F5705}"/>
              </a:ext>
            </a:extLst>
          </p:cNvPr>
          <p:cNvSpPr>
            <a:spLocks noGrp="1"/>
          </p:cNvSpPr>
          <p:nvPr>
            <p:ph type="ctrTitle" idx="4294967295"/>
          </p:nvPr>
        </p:nvSpPr>
        <p:spPr>
          <a:xfrm>
            <a:off x="723331" y="245867"/>
            <a:ext cx="11164888" cy="958850"/>
          </a:xfrm>
        </p:spPr>
        <p:txBody>
          <a:bodyPr/>
          <a:lstStyle/>
          <a:p>
            <a:r>
              <a:rPr lang="en-US" dirty="0">
                <a:solidFill>
                  <a:schemeClr val="bg1"/>
                </a:solidFill>
              </a:rPr>
              <a:t>Our </a:t>
            </a:r>
            <a:r>
              <a:rPr lang="en-US" sz="3600" dirty="0">
                <a:solidFill>
                  <a:schemeClr val="bg1"/>
                </a:solidFill>
              </a:rPr>
              <a:t>field</a:t>
            </a:r>
            <a:r>
              <a:rPr lang="en-US" dirty="0">
                <a:solidFill>
                  <a:schemeClr val="bg1"/>
                </a:solidFill>
              </a:rPr>
              <a:t>: PIDs and associated diseases</a:t>
            </a:r>
            <a:endParaRPr lang="en-GB" dirty="0">
              <a:solidFill>
                <a:schemeClr val="bg1"/>
              </a:solidFill>
            </a:endParaRPr>
          </a:p>
        </p:txBody>
      </p:sp>
    </p:spTree>
    <p:extLst>
      <p:ext uri="{BB962C8B-B14F-4D97-AF65-F5344CB8AC3E}">
        <p14:creationId xmlns:p14="http://schemas.microsoft.com/office/powerpoint/2010/main" val="4189755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 grpId="0" animBg="1"/>
      <p:bldP spid="286" grpId="0" animBg="1"/>
      <p:bldP spid="287" grpId="0" animBg="1"/>
      <p:bldP spid="288" grpId="0" animBg="1"/>
      <p:bldP spid="28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Posição de Conteúdo 2">
            <a:extLst>
              <a:ext uri="{FF2B5EF4-FFF2-40B4-BE49-F238E27FC236}">
                <a16:creationId xmlns:a16="http://schemas.microsoft.com/office/drawing/2014/main" id="{70A65D25-978D-C33E-BB01-676ABE00CB6B}"/>
              </a:ext>
            </a:extLst>
          </p:cNvPr>
          <p:cNvSpPr>
            <a:spLocks noGrp="1"/>
          </p:cNvSpPr>
          <p:nvPr>
            <p:ph idx="4294967295"/>
          </p:nvPr>
        </p:nvSpPr>
        <p:spPr>
          <a:xfrm>
            <a:off x="600500" y="1282890"/>
            <a:ext cx="11191166" cy="5292535"/>
          </a:xfrm>
        </p:spPr>
        <p:txBody>
          <a:bodyPr numCol="2">
            <a:normAutofit/>
          </a:bodyPr>
          <a:lstStyle/>
          <a:p>
            <a:r>
              <a:rPr lang="en-GB" b="1" dirty="0">
                <a:solidFill>
                  <a:srgbClr val="0072AE"/>
                </a:solidFill>
              </a:rPr>
              <a:t>Anti-infectious therapies </a:t>
            </a:r>
          </a:p>
          <a:p>
            <a:pPr lvl="1"/>
            <a:r>
              <a:rPr lang="en-GB" dirty="0"/>
              <a:t>antibiotics, </a:t>
            </a:r>
          </a:p>
          <a:p>
            <a:pPr lvl="1"/>
            <a:r>
              <a:rPr lang="en-GB" dirty="0"/>
              <a:t>antiviral, </a:t>
            </a:r>
          </a:p>
          <a:p>
            <a:pPr lvl="1"/>
            <a:r>
              <a:rPr lang="en-GB" dirty="0"/>
              <a:t>antifungal, </a:t>
            </a:r>
          </a:p>
          <a:p>
            <a:pPr lvl="1"/>
            <a:r>
              <a:rPr lang="en-GB" dirty="0"/>
              <a:t>Antiparasitic</a:t>
            </a:r>
          </a:p>
          <a:p>
            <a:pPr lvl="1"/>
            <a:endParaRPr lang="en-GB" dirty="0">
              <a:sym typeface="Wingdings" panose="05000000000000000000" pitchFamily="2" charset="2"/>
            </a:endParaRPr>
          </a:p>
          <a:p>
            <a:r>
              <a:rPr lang="en-GB" b="1" dirty="0">
                <a:solidFill>
                  <a:srgbClr val="0072AE"/>
                </a:solidFill>
              </a:rPr>
              <a:t>Vaccines </a:t>
            </a:r>
          </a:p>
          <a:p>
            <a:endParaRPr lang="en-GB" dirty="0"/>
          </a:p>
          <a:p>
            <a:r>
              <a:rPr lang="en-GB" b="1" dirty="0">
                <a:solidFill>
                  <a:srgbClr val="0072AE"/>
                </a:solidFill>
              </a:rPr>
              <a:t>Curative treatments </a:t>
            </a:r>
          </a:p>
          <a:p>
            <a:pPr lvl="1"/>
            <a:r>
              <a:rPr lang="en-GB" dirty="0"/>
              <a:t>Hematopoietic stem cell transplantation</a:t>
            </a:r>
          </a:p>
          <a:p>
            <a:pPr lvl="1"/>
            <a:r>
              <a:rPr lang="en-GB" dirty="0"/>
              <a:t>Gene therapy</a:t>
            </a:r>
          </a:p>
          <a:p>
            <a:pPr lvl="1"/>
            <a:r>
              <a:rPr lang="en-GB" dirty="0"/>
              <a:t>Thymic transplant </a:t>
            </a:r>
          </a:p>
          <a:p>
            <a:endParaRPr lang="en-GB" dirty="0"/>
          </a:p>
          <a:p>
            <a:pPr lvl="1"/>
            <a:endParaRPr lang="en-GB" dirty="0"/>
          </a:p>
          <a:p>
            <a:r>
              <a:rPr lang="en-GB" b="1" dirty="0">
                <a:solidFill>
                  <a:srgbClr val="0072AE"/>
                </a:solidFill>
              </a:rPr>
              <a:t>Immunoglobulin (IGs) replacement therapies</a:t>
            </a:r>
          </a:p>
          <a:p>
            <a:pPr lvl="1"/>
            <a:r>
              <a:rPr lang="en-GB" dirty="0"/>
              <a:t>Intravenous </a:t>
            </a:r>
          </a:p>
          <a:p>
            <a:pPr lvl="1"/>
            <a:r>
              <a:rPr lang="en-GB" dirty="0"/>
              <a:t>Subcutaneous</a:t>
            </a:r>
          </a:p>
          <a:p>
            <a:pPr lvl="1"/>
            <a:r>
              <a:rPr lang="en-GB" dirty="0"/>
              <a:t>Facilitated subcutaneous</a:t>
            </a:r>
          </a:p>
          <a:p>
            <a:pPr lvl="1"/>
            <a:endParaRPr lang="en-GB" dirty="0"/>
          </a:p>
          <a:p>
            <a:r>
              <a:rPr lang="en-GB" b="1" dirty="0">
                <a:solidFill>
                  <a:srgbClr val="0072AE"/>
                </a:solidFill>
              </a:rPr>
              <a:t>Biological therapies</a:t>
            </a:r>
          </a:p>
          <a:p>
            <a:pPr lvl="1"/>
            <a:r>
              <a:rPr lang="en-GB" dirty="0"/>
              <a:t>Thrombopoietin receptor agonists, </a:t>
            </a:r>
          </a:p>
          <a:p>
            <a:pPr lvl="1"/>
            <a:r>
              <a:rPr lang="en-GB" dirty="0"/>
              <a:t>C1 inhibitor concentrate, </a:t>
            </a:r>
          </a:p>
          <a:p>
            <a:pPr lvl="1"/>
            <a:r>
              <a:rPr lang="en-GB" dirty="0"/>
              <a:t>Growth factors, </a:t>
            </a:r>
          </a:p>
          <a:p>
            <a:pPr lvl="1"/>
            <a:r>
              <a:rPr lang="en-GB" dirty="0"/>
              <a:t>Cytokines/interleukins, </a:t>
            </a:r>
          </a:p>
          <a:p>
            <a:pPr lvl="1"/>
            <a:r>
              <a:rPr lang="en-GB" dirty="0"/>
              <a:t>Monoclonal antibodies, </a:t>
            </a:r>
          </a:p>
          <a:p>
            <a:pPr lvl="1"/>
            <a:r>
              <a:rPr lang="en-GB" dirty="0"/>
              <a:t>Immunosuppressors &amp; immunomodulators, </a:t>
            </a:r>
          </a:p>
          <a:p>
            <a:pPr lvl="1"/>
            <a:r>
              <a:rPr lang="en-GB" dirty="0"/>
              <a:t>Enzyme replacement therapy for ADA SCID</a:t>
            </a:r>
          </a:p>
        </p:txBody>
      </p:sp>
      <p:sp>
        <p:nvSpPr>
          <p:cNvPr id="2" name="Title 1">
            <a:extLst>
              <a:ext uri="{FF2B5EF4-FFF2-40B4-BE49-F238E27FC236}">
                <a16:creationId xmlns:a16="http://schemas.microsoft.com/office/drawing/2014/main" id="{47BD889F-0630-08C1-9B6D-AC162D34E627}"/>
              </a:ext>
            </a:extLst>
          </p:cNvPr>
          <p:cNvSpPr>
            <a:spLocks noGrp="1"/>
          </p:cNvSpPr>
          <p:nvPr>
            <p:ph type="title" idx="4294967295"/>
          </p:nvPr>
        </p:nvSpPr>
        <p:spPr>
          <a:xfrm>
            <a:off x="600501" y="0"/>
            <a:ext cx="10515600" cy="1446213"/>
          </a:xfrm>
        </p:spPr>
        <p:txBody>
          <a:bodyPr>
            <a:normAutofit/>
          </a:bodyPr>
          <a:lstStyle/>
          <a:p>
            <a:r>
              <a:rPr lang="en-GB" sz="3600" dirty="0">
                <a:solidFill>
                  <a:schemeClr val="bg1"/>
                </a:solidFill>
              </a:rPr>
              <a:t>Treatment for patients with PIDs</a:t>
            </a:r>
          </a:p>
        </p:txBody>
      </p:sp>
      <p:sp>
        <p:nvSpPr>
          <p:cNvPr id="10" name="Accolade ouvrante 9">
            <a:extLst>
              <a:ext uri="{FF2B5EF4-FFF2-40B4-BE49-F238E27FC236}">
                <a16:creationId xmlns:a16="http://schemas.microsoft.com/office/drawing/2014/main" id="{1C0298F8-4E3F-C808-FACD-A4765F1DE28B}"/>
              </a:ext>
            </a:extLst>
          </p:cNvPr>
          <p:cNvSpPr/>
          <p:nvPr/>
        </p:nvSpPr>
        <p:spPr>
          <a:xfrm>
            <a:off x="5486400" y="1446213"/>
            <a:ext cx="609600" cy="1282890"/>
          </a:xfrm>
          <a:prstGeom prst="leftBrace">
            <a:avLst/>
          </a:prstGeom>
          <a:ln w="793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400"/>
          </a:p>
        </p:txBody>
      </p:sp>
      <p:sp>
        <p:nvSpPr>
          <p:cNvPr id="3" name="ZoneTexte 2">
            <a:extLst>
              <a:ext uri="{FF2B5EF4-FFF2-40B4-BE49-F238E27FC236}">
                <a16:creationId xmlns:a16="http://schemas.microsoft.com/office/drawing/2014/main" id="{4B7AE9F1-B7C2-2A2E-C2A4-BEE17015C322}"/>
              </a:ext>
            </a:extLst>
          </p:cNvPr>
          <p:cNvSpPr txBox="1"/>
          <p:nvPr/>
        </p:nvSpPr>
        <p:spPr>
          <a:xfrm>
            <a:off x="3709061" y="1766566"/>
            <a:ext cx="1777338" cy="1077218"/>
          </a:xfrm>
          <a:prstGeom prst="rect">
            <a:avLst/>
          </a:prstGeom>
          <a:noFill/>
        </p:spPr>
        <p:txBody>
          <a:bodyPr wrap="square" rtlCol="0">
            <a:spAutoFit/>
          </a:bodyPr>
          <a:lstStyle/>
          <a:p>
            <a:pPr algn="r"/>
            <a:r>
              <a:rPr lang="en-GB" sz="1600" noProof="0" dirty="0">
                <a:solidFill>
                  <a:schemeClr val="accent2"/>
                </a:solidFill>
              </a:rPr>
              <a:t>First  range lifelong treatment for a majority of patients with PID</a:t>
            </a:r>
          </a:p>
        </p:txBody>
      </p:sp>
    </p:spTree>
    <p:extLst>
      <p:ext uri="{BB962C8B-B14F-4D97-AF65-F5344CB8AC3E}">
        <p14:creationId xmlns:p14="http://schemas.microsoft.com/office/powerpoint/2010/main" val="145506408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50000" fill="hold" grpId="0" nodeType="clickEffect" p14:presetBounceEnd="5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50000">
                                          <p:cBhvr additive="base">
                                            <p:cTn id="7"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5000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893*381"/>
  <p:tag name="TABLE_ENDDRAG_RECT" val="33*108*893*381"/>
</p:tagLst>
</file>

<file path=ppt/tags/tag2.xml><?xml version="1.0" encoding="utf-8"?>
<p:tagLst xmlns:a="http://schemas.openxmlformats.org/drawingml/2006/main" xmlns:r="http://schemas.openxmlformats.org/officeDocument/2006/relationships" xmlns:p="http://schemas.openxmlformats.org/presentationml/2006/main">
  <p:tag name="TABLE_ENDDRAG_ORIGIN_RECT" val="873*307"/>
  <p:tag name="TABLE_ENDDRAG_RECT" val="45*74*873*307"/>
</p:tagLst>
</file>

<file path=ppt/tags/tag3.xml><?xml version="1.0" encoding="utf-8"?>
<p:tagLst xmlns:a="http://schemas.openxmlformats.org/drawingml/2006/main" xmlns:r="http://schemas.openxmlformats.org/officeDocument/2006/relationships" xmlns:p="http://schemas.openxmlformats.org/presentationml/2006/main">
  <p:tag name="TABLE_ENDDRAG_ORIGIN_RECT" val="873*444"/>
  <p:tag name="TABLE_ENDDRAG_RECT" val="45*74*873*444"/>
</p:tagLst>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1014</TotalTime>
  <Words>2877</Words>
  <Application>Microsoft Office PowerPoint</Application>
  <PresentationFormat>Ecrã Panorâmico</PresentationFormat>
  <Paragraphs>580</Paragraphs>
  <Slides>77</Slides>
  <Notes>10</Notes>
  <HiddenSlides>0</HiddenSlides>
  <MMClips>0</MMClips>
  <ScaleCrop>false</ScaleCrop>
  <HeadingPairs>
    <vt:vector size="6" baseType="variant">
      <vt:variant>
        <vt:lpstr>Tipos de letra usados</vt:lpstr>
      </vt:variant>
      <vt:variant>
        <vt:i4>10</vt:i4>
      </vt:variant>
      <vt:variant>
        <vt:lpstr>Tema</vt:lpstr>
      </vt:variant>
      <vt:variant>
        <vt:i4>1</vt:i4>
      </vt:variant>
      <vt:variant>
        <vt:lpstr>Títulos dos diapositivos</vt:lpstr>
      </vt:variant>
      <vt:variant>
        <vt:i4>77</vt:i4>
      </vt:variant>
    </vt:vector>
  </HeadingPairs>
  <TitlesOfParts>
    <vt:vector size="88" baseType="lpstr">
      <vt:lpstr>Meiryo</vt:lpstr>
      <vt:lpstr>AdvOT1ef757c0</vt:lpstr>
      <vt:lpstr>Aptos</vt:lpstr>
      <vt:lpstr>Arial</vt:lpstr>
      <vt:lpstr>Calibri</vt:lpstr>
      <vt:lpstr>Calibri Light</vt:lpstr>
      <vt:lpstr>Times New Roman</vt:lpstr>
      <vt:lpstr>Trebuchet MS</vt:lpstr>
      <vt:lpstr>Wingdings</vt:lpstr>
      <vt:lpstr>Wingdings 3</vt:lpstr>
      <vt:lpstr>Tema do Office</vt:lpstr>
      <vt:lpstr>Apresentação do PowerPoint</vt:lpstr>
      <vt:lpstr>Welcoming remarks and introduction to IPOPI</vt:lpstr>
      <vt:lpstr>Apresentação do PowerPoint</vt:lpstr>
      <vt:lpstr>Thank you to our sponsors</vt:lpstr>
      <vt:lpstr>Apresentação do PowerPoint</vt:lpstr>
      <vt:lpstr>IPOPI works as an umbrella organisation </vt:lpstr>
      <vt:lpstr>IPOPI: the leading advocate for PID patients and associated conditions worldwide  </vt:lpstr>
      <vt:lpstr>Our field: PIDs and associated diseases</vt:lpstr>
      <vt:lpstr>Treatment for patients with PIDs</vt:lpstr>
      <vt:lpstr>Apresentação do PowerPoint</vt:lpstr>
      <vt:lpstr>How's life with a Primary Immunodeficiency?</vt:lpstr>
      <vt:lpstr>How's life with a Primary Immunodeficiency?</vt:lpstr>
      <vt:lpstr>Apresentação do PowerPoint</vt:lpstr>
      <vt:lpstr>Patient representatives are true stakeholders</vt:lpstr>
      <vt:lpstr>Patient representatives and physicians: a team, common goals</vt:lpstr>
      <vt:lpstr>Apresentação do PowerPoint</vt:lpstr>
      <vt:lpstr>Apresentação do PowerPoint</vt:lpstr>
      <vt:lpstr>Medical Advisory Panel</vt:lpstr>
      <vt:lpstr>IPOPI is there for you!  Be there for the community  </vt:lpstr>
      <vt:lpstr>Our programme</vt:lpstr>
      <vt:lpstr>Apresentação do PowerPoint</vt:lpstr>
      <vt:lpstr>Welcome to Thailand</vt:lpstr>
      <vt:lpstr>Welcome from sponsors </vt:lpstr>
      <vt:lpstr>Icebreaker</vt:lpstr>
      <vt:lpstr>Apresentação do PowerPoint</vt:lpstr>
      <vt:lpstr>Apresentação do PowerPoint</vt:lpstr>
      <vt:lpstr>Innovative approaches in PID care – use of AI</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Challenges of PID awareness in the Himalayan region</vt:lpstr>
      <vt:lpstr>Conflict of interest</vt:lpstr>
      <vt:lpstr>Apresentação do PowerPoint</vt:lpstr>
      <vt:lpstr>Apresentação do PowerPoint</vt:lpstr>
      <vt:lpstr>Apresentação do PowerPoint</vt:lpstr>
      <vt:lpstr>Apresentação do PowerPoint</vt:lpstr>
      <vt:lpstr>Apresentação do PowerPoint</vt:lpstr>
      <vt:lpstr>Center- at a glance</vt:lpstr>
      <vt:lpstr>Apresentação do PowerPoint</vt:lpstr>
      <vt:lpstr>Apresentação do PowerPoint</vt:lpstr>
      <vt:lpstr>Apresentação do PowerPoint</vt:lpstr>
      <vt:lpstr>Apresentação do PowerPoint</vt:lpstr>
      <vt:lpstr>Methods </vt:lpstr>
      <vt:lpstr>Monogenic PSAIDs: Few Cases</vt:lpstr>
      <vt:lpstr>Apresentação do PowerPoint</vt:lpstr>
      <vt:lpstr>Apresentação do PowerPoint</vt:lpstr>
      <vt:lpstr>Apresentação do PowerPoint</vt:lpstr>
      <vt:lpstr>Apresentação do PowerPoint</vt:lpstr>
      <vt:lpstr>Apresentação do PowerPoint</vt:lpstr>
      <vt:lpstr>Novel RAB27A Variant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Questions and Answers</vt:lpstr>
      <vt:lpstr>COFFEE BREAK Session 2 starts at 11:00</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Microsoft Office User</dc:creator>
  <cp:lastModifiedBy>MIRIAM FERREIRA</cp:lastModifiedBy>
  <cp:revision>59</cp:revision>
  <dcterms:created xsi:type="dcterms:W3CDTF">2023-04-14T11:04:23Z</dcterms:created>
  <dcterms:modified xsi:type="dcterms:W3CDTF">2026-03-01T01:42:49Z</dcterms:modified>
</cp:coreProperties>
</file>