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42"/>
  </p:notesMasterIdLst>
  <p:sldIdLst>
    <p:sldId id="258" r:id="rId3"/>
    <p:sldId id="270" r:id="rId4"/>
    <p:sldId id="315" r:id="rId5"/>
    <p:sldId id="325" r:id="rId6"/>
    <p:sldId id="318" r:id="rId7"/>
    <p:sldId id="272" r:id="rId8"/>
    <p:sldId id="316" r:id="rId9"/>
    <p:sldId id="273" r:id="rId10"/>
    <p:sldId id="274" r:id="rId11"/>
    <p:sldId id="319" r:id="rId12"/>
    <p:sldId id="275" r:id="rId13"/>
    <p:sldId id="276" r:id="rId14"/>
    <p:sldId id="277" r:id="rId15"/>
    <p:sldId id="279" r:id="rId16"/>
    <p:sldId id="280" r:id="rId17"/>
    <p:sldId id="320" r:id="rId18"/>
    <p:sldId id="314" r:id="rId19"/>
    <p:sldId id="282" r:id="rId20"/>
    <p:sldId id="283" r:id="rId21"/>
    <p:sldId id="284" r:id="rId22"/>
    <p:sldId id="286" r:id="rId23"/>
    <p:sldId id="288" r:id="rId24"/>
    <p:sldId id="290" r:id="rId25"/>
    <p:sldId id="291" r:id="rId26"/>
    <p:sldId id="293" r:id="rId27"/>
    <p:sldId id="294" r:id="rId28"/>
    <p:sldId id="296" r:id="rId29"/>
    <p:sldId id="297" r:id="rId30"/>
    <p:sldId id="299" r:id="rId31"/>
    <p:sldId id="256" r:id="rId32"/>
    <p:sldId id="317" r:id="rId33"/>
    <p:sldId id="326" r:id="rId34"/>
    <p:sldId id="302" r:id="rId35"/>
    <p:sldId id="304" r:id="rId36"/>
    <p:sldId id="305" r:id="rId37"/>
    <p:sldId id="307" r:id="rId38"/>
    <p:sldId id="309" r:id="rId39"/>
    <p:sldId id="311" r:id="rId40"/>
    <p:sldId id="321" r:id="rId41"/>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B8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D6C40-C8D9-4971-941B-4AC15B31BB8B}" type="datetimeFigureOut">
              <a:rPr lang="en-GB" smtClean="0"/>
              <a:t>21/10/2023</a:t>
            </a:fld>
            <a:endParaRPr lang="en-GB"/>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7E379-71E4-4BA0-BA66-362AE5167B9E}" type="slidenum">
              <a:rPr lang="en-GB" smtClean="0"/>
              <a:t>‹nº›</a:t>
            </a:fld>
            <a:endParaRPr lang="en-GB"/>
          </a:p>
        </p:txBody>
      </p:sp>
    </p:spTree>
    <p:extLst>
      <p:ext uri="{BB962C8B-B14F-4D97-AF65-F5344CB8AC3E}">
        <p14:creationId xmlns:p14="http://schemas.microsoft.com/office/powerpoint/2010/main" val="4158032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9E692A5-3EC9-4E96-9520-7B6FB31846DF}" type="slidenum">
              <a:rPr lang="en-CA" smtClean="0"/>
              <a:t>6</a:t>
            </a:fld>
            <a:endParaRPr lang="en-CA"/>
          </a:p>
        </p:txBody>
      </p:sp>
    </p:spTree>
    <p:extLst>
      <p:ext uri="{BB962C8B-B14F-4D97-AF65-F5344CB8AC3E}">
        <p14:creationId xmlns:p14="http://schemas.microsoft.com/office/powerpoint/2010/main" val="20474823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1524000" y="1122363"/>
            <a:ext cx="9144000" cy="2387600"/>
          </a:xfrm>
        </p:spPr>
        <p:txBody>
          <a:bodyPr anchor="b">
            <a:normAutofit/>
          </a:bodyPr>
          <a:lstStyle>
            <a:lvl1pPr algn="ctr">
              <a:defRPr sz="4800" baseline="0"/>
            </a:lvl1pPr>
          </a:lstStyle>
          <a:p>
            <a:r>
              <a:rPr lang="pt-PT" dirty="0" err="1"/>
              <a:t>Type</a:t>
            </a:r>
            <a:r>
              <a:rPr lang="pt-PT" dirty="0"/>
              <a:t> in </a:t>
            </a:r>
            <a:r>
              <a:rPr lang="pt-PT" dirty="0" err="1"/>
              <a:t>presentation</a:t>
            </a:r>
            <a:r>
              <a:rPr lang="pt-PT" dirty="0"/>
              <a:t> </a:t>
            </a:r>
            <a:r>
              <a:rPr lang="pt-PT" dirty="0" err="1"/>
              <a:t>title</a:t>
            </a:r>
            <a:endParaRPr lang="pt-PT" dirty="0"/>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dirty="0" err="1"/>
              <a:t>Type</a:t>
            </a:r>
            <a:r>
              <a:rPr lang="pt-PT" dirty="0"/>
              <a:t> in </a:t>
            </a:r>
            <a:r>
              <a:rPr lang="pt-PT" dirty="0" err="1"/>
              <a:t>presenter</a:t>
            </a:r>
            <a:r>
              <a:rPr lang="pt-PT" dirty="0"/>
              <a:t> </a:t>
            </a:r>
            <a:r>
              <a:rPr lang="pt-PT" dirty="0" err="1"/>
              <a:t>name</a:t>
            </a:r>
            <a:endParaRPr lang="pt-PT" dirty="0"/>
          </a:p>
        </p:txBody>
      </p:sp>
      <p:sp>
        <p:nvSpPr>
          <p:cNvPr id="4" name="Marcador de Posição da Data 3"/>
          <p:cNvSpPr>
            <a:spLocks noGrp="1"/>
          </p:cNvSpPr>
          <p:nvPr>
            <p:ph type="dt" sz="half" idx="10"/>
          </p:nvPr>
        </p:nvSpPr>
        <p:spPr>
          <a:xfrm>
            <a:off x="838200" y="6356352"/>
            <a:ext cx="2743200" cy="365125"/>
          </a:xfrm>
          <a:prstGeom prst="rect">
            <a:avLst/>
          </a:prstGeom>
        </p:spPr>
        <p:txBody>
          <a:bodyPr/>
          <a:lstStyle/>
          <a:p>
            <a:fld id="{33EC1EE6-501E-4C43-B88C-49D4894A62B1}" type="datetimeFigureOut">
              <a:rPr lang="pt-PT" smtClean="0"/>
              <a:t>21/10/2023</a:t>
            </a:fld>
            <a:endParaRPr lang="pt-PT"/>
          </a:p>
        </p:txBody>
      </p:sp>
      <p:sp>
        <p:nvSpPr>
          <p:cNvPr id="5" name="Marcador de Posição do Rodapé 4"/>
          <p:cNvSpPr>
            <a:spLocks noGrp="1"/>
          </p:cNvSpPr>
          <p:nvPr>
            <p:ph type="ftr" sz="quarter" idx="11"/>
          </p:nvPr>
        </p:nvSpPr>
        <p:spPr>
          <a:xfrm>
            <a:off x="4038600" y="6356352"/>
            <a:ext cx="4114800" cy="365125"/>
          </a:xfrm>
          <a:prstGeom prst="rect">
            <a:avLst/>
          </a:prstGeom>
        </p:spPr>
        <p:txBody>
          <a:bodyPr/>
          <a:lstStyle/>
          <a:p>
            <a:endParaRPr lang="pt-PT"/>
          </a:p>
        </p:txBody>
      </p:sp>
      <p:sp>
        <p:nvSpPr>
          <p:cNvPr id="6" name="Marcador de Posição do Número do Diapositivo 5"/>
          <p:cNvSpPr>
            <a:spLocks noGrp="1"/>
          </p:cNvSpPr>
          <p:nvPr>
            <p:ph type="sldNum" sz="quarter" idx="12"/>
          </p:nvPr>
        </p:nvSpPr>
        <p:spPr>
          <a:xfrm>
            <a:off x="8610600" y="6356352"/>
            <a:ext cx="2743200" cy="365125"/>
          </a:xfrm>
          <a:prstGeom prst="rect">
            <a:avLst/>
          </a:prstGeom>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282402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a:xfrm>
            <a:off x="838200" y="6356352"/>
            <a:ext cx="2743200" cy="365125"/>
          </a:xfrm>
          <a:prstGeom prst="rect">
            <a:avLst/>
          </a:prstGeom>
        </p:spPr>
        <p:txBody>
          <a:bodyPr/>
          <a:lstStyle/>
          <a:p>
            <a:fld id="{33EC1EE6-501E-4C43-B88C-49D4894A62B1}" type="datetimeFigureOut">
              <a:rPr lang="pt-PT" smtClean="0"/>
              <a:t>21/10/2023</a:t>
            </a:fld>
            <a:endParaRPr lang="pt-PT"/>
          </a:p>
        </p:txBody>
      </p:sp>
      <p:sp>
        <p:nvSpPr>
          <p:cNvPr id="5" name="Marcador de Posição do Rodapé 4"/>
          <p:cNvSpPr>
            <a:spLocks noGrp="1"/>
          </p:cNvSpPr>
          <p:nvPr>
            <p:ph type="ftr" sz="quarter" idx="11"/>
          </p:nvPr>
        </p:nvSpPr>
        <p:spPr>
          <a:xfrm>
            <a:off x="4038600" y="6356352"/>
            <a:ext cx="4114800" cy="365125"/>
          </a:xfrm>
          <a:prstGeom prst="rect">
            <a:avLst/>
          </a:prstGeom>
        </p:spPr>
        <p:txBody>
          <a:bodyPr/>
          <a:lstStyle/>
          <a:p>
            <a:endParaRPr lang="pt-PT"/>
          </a:p>
        </p:txBody>
      </p:sp>
      <p:sp>
        <p:nvSpPr>
          <p:cNvPr id="6" name="Marcador de Posição do Número do Diapositivo 5"/>
          <p:cNvSpPr>
            <a:spLocks noGrp="1"/>
          </p:cNvSpPr>
          <p:nvPr>
            <p:ph type="sldNum" sz="quarter" idx="12"/>
          </p:nvPr>
        </p:nvSpPr>
        <p:spPr>
          <a:xfrm>
            <a:off x="8610600" y="6356352"/>
            <a:ext cx="2743200" cy="365125"/>
          </a:xfrm>
          <a:prstGeom prst="rect">
            <a:avLst/>
          </a:prstGeom>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2807275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838201" y="365125"/>
            <a:ext cx="7734300" cy="5811838"/>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a:xfrm>
            <a:off x="838200" y="6356352"/>
            <a:ext cx="2743200" cy="365125"/>
          </a:xfrm>
          <a:prstGeom prst="rect">
            <a:avLst/>
          </a:prstGeom>
        </p:spPr>
        <p:txBody>
          <a:bodyPr/>
          <a:lstStyle/>
          <a:p>
            <a:fld id="{33EC1EE6-501E-4C43-B88C-49D4894A62B1}" type="datetimeFigureOut">
              <a:rPr lang="pt-PT" smtClean="0"/>
              <a:t>21/10/2023</a:t>
            </a:fld>
            <a:endParaRPr lang="pt-PT"/>
          </a:p>
        </p:txBody>
      </p:sp>
      <p:sp>
        <p:nvSpPr>
          <p:cNvPr id="5" name="Marcador de Posição do Rodapé 4"/>
          <p:cNvSpPr>
            <a:spLocks noGrp="1"/>
          </p:cNvSpPr>
          <p:nvPr>
            <p:ph type="ftr" sz="quarter" idx="11"/>
          </p:nvPr>
        </p:nvSpPr>
        <p:spPr>
          <a:xfrm>
            <a:off x="4038600" y="6356352"/>
            <a:ext cx="4114800" cy="365125"/>
          </a:xfrm>
          <a:prstGeom prst="rect">
            <a:avLst/>
          </a:prstGeom>
        </p:spPr>
        <p:txBody>
          <a:bodyPr/>
          <a:lstStyle/>
          <a:p>
            <a:endParaRPr lang="pt-PT"/>
          </a:p>
        </p:txBody>
      </p:sp>
      <p:sp>
        <p:nvSpPr>
          <p:cNvPr id="6" name="Marcador de Posição do Número do Diapositivo 5"/>
          <p:cNvSpPr>
            <a:spLocks noGrp="1"/>
          </p:cNvSpPr>
          <p:nvPr>
            <p:ph type="sldNum" sz="quarter" idx="12"/>
          </p:nvPr>
        </p:nvSpPr>
        <p:spPr>
          <a:xfrm>
            <a:off x="8610600" y="6356352"/>
            <a:ext cx="2743200" cy="365125"/>
          </a:xfrm>
          <a:prstGeom prst="rect">
            <a:avLst/>
          </a:prstGeom>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1306545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dirty="0"/>
              <a:t>Clique para editar o estilo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do subtítulo do Modelo Global</a:t>
            </a:r>
          </a:p>
        </p:txBody>
      </p:sp>
      <p:sp>
        <p:nvSpPr>
          <p:cNvPr id="4" name="Marcador de Posição da Data 3"/>
          <p:cNvSpPr>
            <a:spLocks noGrp="1"/>
          </p:cNvSpPr>
          <p:nvPr>
            <p:ph type="dt" sz="half" idx="10"/>
          </p:nvPr>
        </p:nvSpPr>
        <p:spPr/>
        <p:txBody>
          <a:bodyPr/>
          <a:lstStyle/>
          <a:p>
            <a:fld id="{33EC1EE6-501E-4C43-B88C-49D4894A62B1}" type="datetimeFigureOut">
              <a:rPr lang="pt-PT" smtClean="0"/>
              <a:t>21/10/2023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55245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to">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33EC1EE6-501E-4C43-B88C-49D4894A62B1}" type="datetimeFigureOut">
              <a:rPr lang="pt-PT" smtClean="0"/>
              <a:t>21/10/2023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3157168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1851" y="1709740"/>
            <a:ext cx="10515600" cy="2852737"/>
          </a:xfrm>
        </p:spPr>
        <p:txBody>
          <a:bodyPr anchor="b"/>
          <a:lstStyle>
            <a:lvl1pPr>
              <a:defRPr sz="6000"/>
            </a:lvl1pPr>
          </a:lstStyle>
          <a:p>
            <a:r>
              <a:rPr lang="pt-PT" dirty="0" err="1"/>
              <a:t>Section</a:t>
            </a:r>
            <a:r>
              <a:rPr lang="pt-PT" dirty="0"/>
              <a:t> slide</a:t>
            </a:r>
          </a:p>
        </p:txBody>
      </p:sp>
      <p:sp>
        <p:nvSpPr>
          <p:cNvPr id="3" name="Marcador de Posição do Texto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dirty="0" err="1"/>
              <a:t>Presentation</a:t>
            </a:r>
            <a:r>
              <a:rPr lang="pt-PT" dirty="0"/>
              <a:t> </a:t>
            </a:r>
            <a:r>
              <a:rPr lang="pt-PT" dirty="0" err="1"/>
              <a:t>title</a:t>
            </a:r>
            <a:endParaRPr lang="pt-PT" dirty="0"/>
          </a:p>
        </p:txBody>
      </p:sp>
      <p:sp>
        <p:nvSpPr>
          <p:cNvPr id="5" name="Marcador de Posição do Rodapé 4"/>
          <p:cNvSpPr>
            <a:spLocks noGrp="1"/>
          </p:cNvSpPr>
          <p:nvPr>
            <p:ph type="ftr" sz="quarter" idx="11"/>
          </p:nvPr>
        </p:nvSpPr>
        <p:spPr/>
        <p:txBody>
          <a:bodyPr/>
          <a:lstStyle/>
          <a:p>
            <a:endParaRPr lang="pt-PT" dirty="0"/>
          </a:p>
        </p:txBody>
      </p:sp>
    </p:spTree>
    <p:extLst>
      <p:ext uri="{BB962C8B-B14F-4D97-AF65-F5344CB8AC3E}">
        <p14:creationId xmlns:p14="http://schemas.microsoft.com/office/powerpoint/2010/main" val="588863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lvl1pPr>
              <a:defRPr baseline="0"/>
            </a:lvl1pPr>
          </a:lstStyle>
          <a:p>
            <a:r>
              <a:rPr lang="pt-PT" dirty="0" err="1"/>
              <a:t>Title</a:t>
            </a:r>
            <a:r>
              <a:rPr lang="pt-PT" dirty="0"/>
              <a:t> </a:t>
            </a:r>
          </a:p>
        </p:txBody>
      </p:sp>
      <p:sp>
        <p:nvSpPr>
          <p:cNvPr id="3" name="Marcador de Posição de Conteúdo 2"/>
          <p:cNvSpPr>
            <a:spLocks noGrp="1"/>
          </p:cNvSpPr>
          <p:nvPr>
            <p:ph sz="half" idx="1" hasCustomPrompt="1"/>
          </p:nvPr>
        </p:nvSpPr>
        <p:spPr>
          <a:xfrm>
            <a:off x="838200" y="1825625"/>
            <a:ext cx="5181600" cy="4351338"/>
          </a:xfrm>
        </p:spPr>
        <p:txBody>
          <a:bodyPr/>
          <a:lstStyle>
            <a:lvl1pPr>
              <a:defRPr/>
            </a:lvl1pPr>
          </a:lstStyle>
          <a:p>
            <a:pPr lvl="0"/>
            <a:r>
              <a:rPr lang="pt-PT" dirty="0" err="1"/>
              <a:t>Subtitle</a:t>
            </a:r>
            <a:endParaRPr lang="pt-PT" dirty="0"/>
          </a:p>
        </p:txBody>
      </p:sp>
      <p:sp>
        <p:nvSpPr>
          <p:cNvPr id="4" name="Marcador de Posição de Conteúdo 3"/>
          <p:cNvSpPr>
            <a:spLocks noGrp="1"/>
          </p:cNvSpPr>
          <p:nvPr>
            <p:ph sz="half" idx="2" hasCustomPrompt="1"/>
          </p:nvPr>
        </p:nvSpPr>
        <p:spPr>
          <a:xfrm>
            <a:off x="6172200" y="1825625"/>
            <a:ext cx="5181600" cy="4351338"/>
          </a:xfrm>
        </p:spPr>
        <p:txBody>
          <a:bodyPr/>
          <a:lstStyle>
            <a:lvl1pPr>
              <a:defRPr/>
            </a:lvl1pPr>
          </a:lstStyle>
          <a:p>
            <a:pPr lvl="0"/>
            <a:r>
              <a:rPr lang="pt-PT" dirty="0" err="1"/>
              <a:t>Subtitle</a:t>
            </a:r>
            <a:endParaRPr lang="pt-PT" dirty="0"/>
          </a:p>
        </p:txBody>
      </p:sp>
      <p:sp>
        <p:nvSpPr>
          <p:cNvPr id="6" name="Marcador de Posição do Rodapé 5"/>
          <p:cNvSpPr>
            <a:spLocks noGrp="1"/>
          </p:cNvSpPr>
          <p:nvPr>
            <p:ph type="ftr" sz="quarter" idx="11"/>
          </p:nvPr>
        </p:nvSpPr>
        <p:spPr/>
        <p:txBody>
          <a:bodyPr/>
          <a:lstStyle/>
          <a:p>
            <a:endParaRPr lang="pt-PT"/>
          </a:p>
        </p:txBody>
      </p:sp>
    </p:spTree>
    <p:extLst>
      <p:ext uri="{BB962C8B-B14F-4D97-AF65-F5344CB8AC3E}">
        <p14:creationId xmlns:p14="http://schemas.microsoft.com/office/powerpoint/2010/main" val="1404189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pt-PT"/>
              <a:t>Clique para editar o estilo</a:t>
            </a:r>
          </a:p>
        </p:txBody>
      </p:sp>
      <p:sp>
        <p:nvSpPr>
          <p:cNvPr id="3" name="Marcador de Posição do Tex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Marcador de Posição de Conteúdo 3"/>
          <p:cNvSpPr>
            <a:spLocks noGrp="1"/>
          </p:cNvSpPr>
          <p:nvPr>
            <p:ph sz="half" idx="2"/>
          </p:nvPr>
        </p:nvSpPr>
        <p:spPr>
          <a:xfrm>
            <a:off x="839789" y="2505075"/>
            <a:ext cx="5157787"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Marcador de Posição de Conteúdo 5"/>
          <p:cNvSpPr>
            <a:spLocks noGrp="1"/>
          </p:cNvSpPr>
          <p:nvPr>
            <p:ph sz="quarter" idx="4"/>
          </p:nvPr>
        </p:nvSpPr>
        <p:spPr>
          <a:xfrm>
            <a:off x="6172201" y="2505075"/>
            <a:ext cx="518318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33EC1EE6-501E-4C43-B88C-49D4894A62B1}" type="datetimeFigureOut">
              <a:rPr lang="pt-PT" smtClean="0"/>
              <a:t>21/10/2023</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14401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lvl1pPr>
              <a:defRPr baseline="0"/>
            </a:lvl1pPr>
          </a:lstStyle>
          <a:p>
            <a:r>
              <a:rPr lang="pt-PT" dirty="0" err="1"/>
              <a:t>Content</a:t>
            </a:r>
            <a:r>
              <a:rPr lang="pt-PT" dirty="0"/>
              <a:t> slide</a:t>
            </a:r>
          </a:p>
        </p:txBody>
      </p:sp>
      <p:sp>
        <p:nvSpPr>
          <p:cNvPr id="3" name="Marcador de Posição da Data 2"/>
          <p:cNvSpPr>
            <a:spLocks noGrp="1"/>
          </p:cNvSpPr>
          <p:nvPr>
            <p:ph type="dt" sz="half" idx="10"/>
          </p:nvPr>
        </p:nvSpPr>
        <p:spPr/>
        <p:txBody>
          <a:bodyPr/>
          <a:lstStyle/>
          <a:p>
            <a:fld id="{33EC1EE6-501E-4C43-B88C-49D4894A62B1}" type="datetimeFigureOut">
              <a:rPr lang="pt-PT" smtClean="0"/>
              <a:t>21/10/2023</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1483135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33EC1EE6-501E-4C43-B88C-49D4894A62B1}" type="datetimeFigureOut">
              <a:rPr lang="pt-PT" smtClean="0"/>
              <a:t>21/10/2023</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2508960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e Conteúdo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p:cNvSpPr>
            <a:spLocks noGrp="1"/>
          </p:cNvSpPr>
          <p:nvPr>
            <p:ph type="dt" sz="half" idx="10"/>
          </p:nvPr>
        </p:nvSpPr>
        <p:spPr/>
        <p:txBody>
          <a:bodyPr/>
          <a:lstStyle/>
          <a:p>
            <a:fld id="{33EC1EE6-501E-4C43-B88C-49D4894A62B1}" type="datetimeFigureOut">
              <a:rPr lang="pt-PT" smtClean="0"/>
              <a:t>21/10/2023</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3472475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hasCustomPrompt="1"/>
          </p:nvPr>
        </p:nvSpPr>
        <p:spPr/>
        <p:txBody>
          <a:bodyPr/>
          <a:lstStyle>
            <a:lvl5pPr marL="1828800" indent="0">
              <a:buNone/>
              <a:defRPr baseline="0"/>
            </a:lvl5pPr>
          </a:lstStyle>
          <a:p>
            <a:pPr lvl="4"/>
            <a:r>
              <a:rPr lang="pt-PT" dirty="0" err="1"/>
              <a:t>Type</a:t>
            </a:r>
            <a:r>
              <a:rPr lang="pt-PT" dirty="0"/>
              <a:t> in </a:t>
            </a:r>
            <a:r>
              <a:rPr lang="pt-PT" dirty="0" err="1"/>
              <a:t>presenter</a:t>
            </a:r>
            <a:r>
              <a:rPr lang="pt-PT" dirty="0"/>
              <a:t> </a:t>
            </a:r>
            <a:r>
              <a:rPr lang="pt-PT" dirty="0" err="1"/>
              <a:t>name</a:t>
            </a:r>
            <a:endParaRPr lang="pt-PT" dirty="0"/>
          </a:p>
        </p:txBody>
      </p:sp>
      <p:sp>
        <p:nvSpPr>
          <p:cNvPr id="4" name="Marcador de Posição da Data 3"/>
          <p:cNvSpPr>
            <a:spLocks noGrp="1"/>
          </p:cNvSpPr>
          <p:nvPr>
            <p:ph type="dt" sz="half" idx="10"/>
          </p:nvPr>
        </p:nvSpPr>
        <p:spPr>
          <a:xfrm>
            <a:off x="838200" y="6356352"/>
            <a:ext cx="2743200" cy="365125"/>
          </a:xfrm>
          <a:prstGeom prst="rect">
            <a:avLst/>
          </a:prstGeom>
        </p:spPr>
        <p:txBody>
          <a:bodyPr/>
          <a:lstStyle/>
          <a:p>
            <a:fld id="{33EC1EE6-501E-4C43-B88C-49D4894A62B1}" type="datetimeFigureOut">
              <a:rPr lang="pt-PT" smtClean="0"/>
              <a:t>21/10/2023</a:t>
            </a:fld>
            <a:endParaRPr lang="pt-PT"/>
          </a:p>
        </p:txBody>
      </p:sp>
      <p:sp>
        <p:nvSpPr>
          <p:cNvPr id="5" name="Marcador de Posição do Rodapé 4"/>
          <p:cNvSpPr>
            <a:spLocks noGrp="1"/>
          </p:cNvSpPr>
          <p:nvPr>
            <p:ph type="ftr" sz="quarter" idx="11"/>
          </p:nvPr>
        </p:nvSpPr>
        <p:spPr>
          <a:xfrm>
            <a:off x="4038600" y="6356352"/>
            <a:ext cx="4114800" cy="365125"/>
          </a:xfrm>
          <a:prstGeom prst="rect">
            <a:avLst/>
          </a:prstGeom>
        </p:spPr>
        <p:txBody>
          <a:bodyPr/>
          <a:lstStyle/>
          <a:p>
            <a:endParaRPr lang="pt-PT"/>
          </a:p>
        </p:txBody>
      </p:sp>
      <p:sp>
        <p:nvSpPr>
          <p:cNvPr id="6" name="Marcador de Posição do Número do Diapositivo 5"/>
          <p:cNvSpPr>
            <a:spLocks noGrp="1"/>
          </p:cNvSpPr>
          <p:nvPr>
            <p:ph type="sldNum" sz="quarter" idx="12"/>
          </p:nvPr>
        </p:nvSpPr>
        <p:spPr>
          <a:xfrm>
            <a:off x="8610600" y="6356352"/>
            <a:ext cx="2743200" cy="365125"/>
          </a:xfrm>
          <a:prstGeom prst="rect">
            <a:avLst/>
          </a:prstGeom>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3022858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a Imagem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p:cNvSpPr>
            <a:spLocks noGrp="1"/>
          </p:cNvSpPr>
          <p:nvPr>
            <p:ph type="dt" sz="half" idx="10"/>
          </p:nvPr>
        </p:nvSpPr>
        <p:spPr/>
        <p:txBody>
          <a:bodyPr/>
          <a:lstStyle/>
          <a:p>
            <a:fld id="{33EC1EE6-501E-4C43-B88C-49D4894A62B1}" type="datetimeFigureOut">
              <a:rPr lang="pt-PT" smtClean="0"/>
              <a:t>21/10/2023</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154369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33EC1EE6-501E-4C43-B88C-49D4894A62B1}" type="datetimeFigureOut">
              <a:rPr lang="pt-PT" smtClean="0"/>
              <a:t>21/10/2023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3287146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838201" y="365125"/>
            <a:ext cx="7734300" cy="5811838"/>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33EC1EE6-501E-4C43-B88C-49D4894A62B1}" type="datetimeFigureOut">
              <a:rPr lang="pt-PT" smtClean="0"/>
              <a:t>21/10/2023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1494498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6000"/>
            </a:lvl1pPr>
          </a:lstStyle>
          <a:p>
            <a:r>
              <a:rPr lang="pt-PT"/>
              <a:t>Clique para editar o estilo</a:t>
            </a:r>
          </a:p>
        </p:txBody>
      </p:sp>
      <p:sp>
        <p:nvSpPr>
          <p:cNvPr id="3" name="Marcador de Posição do Texto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Editar os estilos de texto do Modelo Global</a:t>
            </a:r>
          </a:p>
        </p:txBody>
      </p:sp>
      <p:sp>
        <p:nvSpPr>
          <p:cNvPr id="4" name="Marcador de Posição da Data 3"/>
          <p:cNvSpPr>
            <a:spLocks noGrp="1"/>
          </p:cNvSpPr>
          <p:nvPr>
            <p:ph type="dt" sz="half" idx="10"/>
          </p:nvPr>
        </p:nvSpPr>
        <p:spPr>
          <a:xfrm>
            <a:off x="838200" y="6356352"/>
            <a:ext cx="2743200" cy="365125"/>
          </a:xfrm>
          <a:prstGeom prst="rect">
            <a:avLst/>
          </a:prstGeom>
        </p:spPr>
        <p:txBody>
          <a:bodyPr/>
          <a:lstStyle/>
          <a:p>
            <a:fld id="{33EC1EE6-501E-4C43-B88C-49D4894A62B1}" type="datetimeFigureOut">
              <a:rPr lang="pt-PT" smtClean="0"/>
              <a:t>21/10/2023</a:t>
            </a:fld>
            <a:endParaRPr lang="pt-PT"/>
          </a:p>
        </p:txBody>
      </p:sp>
      <p:sp>
        <p:nvSpPr>
          <p:cNvPr id="5" name="Marcador de Posição do Rodapé 4"/>
          <p:cNvSpPr>
            <a:spLocks noGrp="1"/>
          </p:cNvSpPr>
          <p:nvPr>
            <p:ph type="ftr" sz="quarter" idx="11"/>
          </p:nvPr>
        </p:nvSpPr>
        <p:spPr>
          <a:xfrm>
            <a:off x="4038600" y="6356352"/>
            <a:ext cx="4114800" cy="365125"/>
          </a:xfrm>
          <a:prstGeom prst="rect">
            <a:avLst/>
          </a:prstGeom>
        </p:spPr>
        <p:txBody>
          <a:bodyPr/>
          <a:lstStyle/>
          <a:p>
            <a:endParaRPr lang="pt-PT"/>
          </a:p>
        </p:txBody>
      </p:sp>
      <p:sp>
        <p:nvSpPr>
          <p:cNvPr id="6" name="Marcador de Posição do Número do Diapositivo 5"/>
          <p:cNvSpPr>
            <a:spLocks noGrp="1"/>
          </p:cNvSpPr>
          <p:nvPr>
            <p:ph type="sldNum" sz="quarter" idx="12"/>
          </p:nvPr>
        </p:nvSpPr>
        <p:spPr>
          <a:xfrm>
            <a:off x="8610600" y="6356352"/>
            <a:ext cx="2743200" cy="365125"/>
          </a:xfrm>
          <a:prstGeom prst="rect">
            <a:avLst/>
          </a:prstGeom>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241038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a:xfrm>
            <a:off x="838200" y="6356352"/>
            <a:ext cx="2743200" cy="365125"/>
          </a:xfrm>
          <a:prstGeom prst="rect">
            <a:avLst/>
          </a:prstGeom>
        </p:spPr>
        <p:txBody>
          <a:bodyPr/>
          <a:lstStyle/>
          <a:p>
            <a:fld id="{33EC1EE6-501E-4C43-B88C-49D4894A62B1}" type="datetimeFigureOut">
              <a:rPr lang="pt-PT" smtClean="0"/>
              <a:t>21/10/2023</a:t>
            </a:fld>
            <a:endParaRPr lang="pt-PT"/>
          </a:p>
        </p:txBody>
      </p:sp>
      <p:sp>
        <p:nvSpPr>
          <p:cNvPr id="6" name="Marcador de Posição do Rodapé 5"/>
          <p:cNvSpPr>
            <a:spLocks noGrp="1"/>
          </p:cNvSpPr>
          <p:nvPr>
            <p:ph type="ftr" sz="quarter" idx="11"/>
          </p:nvPr>
        </p:nvSpPr>
        <p:spPr>
          <a:xfrm>
            <a:off x="4038600" y="6356352"/>
            <a:ext cx="4114800" cy="365125"/>
          </a:xfrm>
          <a:prstGeom prst="rect">
            <a:avLst/>
          </a:prstGeom>
        </p:spPr>
        <p:txBody>
          <a:bodyPr/>
          <a:lstStyle/>
          <a:p>
            <a:endParaRPr lang="pt-PT"/>
          </a:p>
        </p:txBody>
      </p:sp>
      <p:sp>
        <p:nvSpPr>
          <p:cNvPr id="7" name="Marcador de Posição do Número do Diapositivo 6"/>
          <p:cNvSpPr>
            <a:spLocks noGrp="1"/>
          </p:cNvSpPr>
          <p:nvPr>
            <p:ph type="sldNum" sz="quarter" idx="12"/>
          </p:nvPr>
        </p:nvSpPr>
        <p:spPr>
          <a:xfrm>
            <a:off x="8610600" y="6356352"/>
            <a:ext cx="2743200" cy="365125"/>
          </a:xfrm>
          <a:prstGeom prst="rect">
            <a:avLst/>
          </a:prstGeom>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1286416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pt-PT"/>
              <a:t>Clique para editar o estilo</a:t>
            </a:r>
          </a:p>
        </p:txBody>
      </p:sp>
      <p:sp>
        <p:nvSpPr>
          <p:cNvPr id="3" name="Marcador de Posição do Tex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Marcador de Posição de Conteúdo 3"/>
          <p:cNvSpPr>
            <a:spLocks noGrp="1"/>
          </p:cNvSpPr>
          <p:nvPr>
            <p:ph sz="half" idx="2"/>
          </p:nvPr>
        </p:nvSpPr>
        <p:spPr>
          <a:xfrm>
            <a:off x="839789" y="2505075"/>
            <a:ext cx="5157787"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Marcador de Posição de Conteúdo 5"/>
          <p:cNvSpPr>
            <a:spLocks noGrp="1"/>
          </p:cNvSpPr>
          <p:nvPr>
            <p:ph sz="quarter" idx="4"/>
          </p:nvPr>
        </p:nvSpPr>
        <p:spPr>
          <a:xfrm>
            <a:off x="6172201" y="2505075"/>
            <a:ext cx="518318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a:xfrm>
            <a:off x="838200" y="6356352"/>
            <a:ext cx="2743200" cy="365125"/>
          </a:xfrm>
          <a:prstGeom prst="rect">
            <a:avLst/>
          </a:prstGeom>
        </p:spPr>
        <p:txBody>
          <a:bodyPr/>
          <a:lstStyle/>
          <a:p>
            <a:fld id="{33EC1EE6-501E-4C43-B88C-49D4894A62B1}" type="datetimeFigureOut">
              <a:rPr lang="pt-PT" smtClean="0"/>
              <a:t>21/10/2023</a:t>
            </a:fld>
            <a:endParaRPr lang="pt-PT"/>
          </a:p>
        </p:txBody>
      </p:sp>
      <p:sp>
        <p:nvSpPr>
          <p:cNvPr id="8" name="Marcador de Posição do Rodapé 7"/>
          <p:cNvSpPr>
            <a:spLocks noGrp="1"/>
          </p:cNvSpPr>
          <p:nvPr>
            <p:ph type="ftr" sz="quarter" idx="11"/>
          </p:nvPr>
        </p:nvSpPr>
        <p:spPr>
          <a:xfrm>
            <a:off x="4038600" y="6356352"/>
            <a:ext cx="4114800" cy="365125"/>
          </a:xfrm>
          <a:prstGeom prst="rect">
            <a:avLst/>
          </a:prstGeom>
        </p:spPr>
        <p:txBody>
          <a:bodyPr/>
          <a:lstStyle/>
          <a:p>
            <a:endParaRPr lang="pt-PT"/>
          </a:p>
        </p:txBody>
      </p:sp>
      <p:sp>
        <p:nvSpPr>
          <p:cNvPr id="9" name="Marcador de Posição do Número do Diapositivo 8"/>
          <p:cNvSpPr>
            <a:spLocks noGrp="1"/>
          </p:cNvSpPr>
          <p:nvPr>
            <p:ph type="sldNum" sz="quarter" idx="12"/>
          </p:nvPr>
        </p:nvSpPr>
        <p:spPr>
          <a:xfrm>
            <a:off x="8610600" y="6356352"/>
            <a:ext cx="2743200" cy="365125"/>
          </a:xfrm>
          <a:prstGeom prst="rect">
            <a:avLst/>
          </a:prstGeom>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1300736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2"/>
          <p:cNvSpPr>
            <a:spLocks noGrp="1"/>
          </p:cNvSpPr>
          <p:nvPr>
            <p:ph type="dt" sz="half" idx="10"/>
          </p:nvPr>
        </p:nvSpPr>
        <p:spPr>
          <a:xfrm>
            <a:off x="838200" y="6356352"/>
            <a:ext cx="2743200" cy="365125"/>
          </a:xfrm>
          <a:prstGeom prst="rect">
            <a:avLst/>
          </a:prstGeom>
        </p:spPr>
        <p:txBody>
          <a:bodyPr/>
          <a:lstStyle/>
          <a:p>
            <a:fld id="{33EC1EE6-501E-4C43-B88C-49D4894A62B1}" type="datetimeFigureOut">
              <a:rPr lang="pt-PT" smtClean="0"/>
              <a:t>21/10/2023</a:t>
            </a:fld>
            <a:endParaRPr lang="pt-PT"/>
          </a:p>
        </p:txBody>
      </p:sp>
      <p:sp>
        <p:nvSpPr>
          <p:cNvPr id="4" name="Marcador de Posição do Rodapé 3"/>
          <p:cNvSpPr>
            <a:spLocks noGrp="1"/>
          </p:cNvSpPr>
          <p:nvPr>
            <p:ph type="ftr" sz="quarter" idx="11"/>
          </p:nvPr>
        </p:nvSpPr>
        <p:spPr>
          <a:xfrm>
            <a:off x="4038600" y="6356352"/>
            <a:ext cx="4114800" cy="365125"/>
          </a:xfrm>
          <a:prstGeom prst="rect">
            <a:avLst/>
          </a:prstGeom>
        </p:spPr>
        <p:txBody>
          <a:bodyPr/>
          <a:lstStyle/>
          <a:p>
            <a:endParaRPr lang="pt-PT"/>
          </a:p>
        </p:txBody>
      </p:sp>
      <p:sp>
        <p:nvSpPr>
          <p:cNvPr id="5" name="Marcador de Posição do Número do Diapositivo 4"/>
          <p:cNvSpPr>
            <a:spLocks noGrp="1"/>
          </p:cNvSpPr>
          <p:nvPr>
            <p:ph type="sldNum" sz="quarter" idx="12"/>
          </p:nvPr>
        </p:nvSpPr>
        <p:spPr>
          <a:xfrm>
            <a:off x="8610600" y="6356352"/>
            <a:ext cx="2743200" cy="365125"/>
          </a:xfrm>
          <a:prstGeom prst="rect">
            <a:avLst/>
          </a:prstGeom>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3565716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a:xfrm>
            <a:off x="838200" y="6356352"/>
            <a:ext cx="2743200" cy="365125"/>
          </a:xfrm>
          <a:prstGeom prst="rect">
            <a:avLst/>
          </a:prstGeom>
        </p:spPr>
        <p:txBody>
          <a:bodyPr/>
          <a:lstStyle/>
          <a:p>
            <a:fld id="{33EC1EE6-501E-4C43-B88C-49D4894A62B1}" type="datetimeFigureOut">
              <a:rPr lang="pt-PT" smtClean="0"/>
              <a:t>21/10/2023</a:t>
            </a:fld>
            <a:endParaRPr lang="pt-PT"/>
          </a:p>
        </p:txBody>
      </p:sp>
      <p:sp>
        <p:nvSpPr>
          <p:cNvPr id="3" name="Marcador de Posição do Rodapé 2"/>
          <p:cNvSpPr>
            <a:spLocks noGrp="1"/>
          </p:cNvSpPr>
          <p:nvPr>
            <p:ph type="ftr" sz="quarter" idx="11"/>
          </p:nvPr>
        </p:nvSpPr>
        <p:spPr>
          <a:xfrm>
            <a:off x="4038600" y="6356352"/>
            <a:ext cx="4114800" cy="365125"/>
          </a:xfrm>
          <a:prstGeom prst="rect">
            <a:avLst/>
          </a:prstGeom>
        </p:spPr>
        <p:txBody>
          <a:bodyPr/>
          <a:lstStyle/>
          <a:p>
            <a:endParaRPr lang="pt-PT"/>
          </a:p>
        </p:txBody>
      </p:sp>
      <p:sp>
        <p:nvSpPr>
          <p:cNvPr id="4" name="Marcador de Posição do Número do Diapositivo 3"/>
          <p:cNvSpPr>
            <a:spLocks noGrp="1"/>
          </p:cNvSpPr>
          <p:nvPr>
            <p:ph type="sldNum" sz="quarter" idx="12"/>
          </p:nvPr>
        </p:nvSpPr>
        <p:spPr>
          <a:xfrm>
            <a:off x="8610600" y="6356352"/>
            <a:ext cx="2743200" cy="365125"/>
          </a:xfrm>
          <a:prstGeom prst="rect">
            <a:avLst/>
          </a:prstGeom>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171413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e Conteúdo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p:cNvSpPr>
            <a:spLocks noGrp="1"/>
          </p:cNvSpPr>
          <p:nvPr>
            <p:ph type="dt" sz="half" idx="10"/>
          </p:nvPr>
        </p:nvSpPr>
        <p:spPr>
          <a:xfrm>
            <a:off x="838200" y="6356352"/>
            <a:ext cx="2743200" cy="365125"/>
          </a:xfrm>
          <a:prstGeom prst="rect">
            <a:avLst/>
          </a:prstGeom>
        </p:spPr>
        <p:txBody>
          <a:bodyPr/>
          <a:lstStyle/>
          <a:p>
            <a:fld id="{33EC1EE6-501E-4C43-B88C-49D4894A62B1}" type="datetimeFigureOut">
              <a:rPr lang="pt-PT" smtClean="0"/>
              <a:t>21/10/2023</a:t>
            </a:fld>
            <a:endParaRPr lang="pt-PT"/>
          </a:p>
        </p:txBody>
      </p:sp>
      <p:sp>
        <p:nvSpPr>
          <p:cNvPr id="6" name="Marcador de Posição do Rodapé 5"/>
          <p:cNvSpPr>
            <a:spLocks noGrp="1"/>
          </p:cNvSpPr>
          <p:nvPr>
            <p:ph type="ftr" sz="quarter" idx="11"/>
          </p:nvPr>
        </p:nvSpPr>
        <p:spPr>
          <a:xfrm>
            <a:off x="4038600" y="6356352"/>
            <a:ext cx="4114800" cy="365125"/>
          </a:xfrm>
          <a:prstGeom prst="rect">
            <a:avLst/>
          </a:prstGeom>
        </p:spPr>
        <p:txBody>
          <a:bodyPr/>
          <a:lstStyle/>
          <a:p>
            <a:endParaRPr lang="pt-PT"/>
          </a:p>
        </p:txBody>
      </p:sp>
      <p:sp>
        <p:nvSpPr>
          <p:cNvPr id="7" name="Marcador de Posição do Número do Diapositivo 6"/>
          <p:cNvSpPr>
            <a:spLocks noGrp="1"/>
          </p:cNvSpPr>
          <p:nvPr>
            <p:ph type="sldNum" sz="quarter" idx="12"/>
          </p:nvPr>
        </p:nvSpPr>
        <p:spPr>
          <a:xfrm>
            <a:off x="8610600" y="6356352"/>
            <a:ext cx="2743200" cy="365125"/>
          </a:xfrm>
          <a:prstGeom prst="rect">
            <a:avLst/>
          </a:prstGeom>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1877963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bg>
      <p:bgPr>
        <a:blipFill dpi="0" rotWithShape="1">
          <a:blip r:embed="rId2">
            <a:lum/>
          </a:blip>
          <a:srcRect/>
          <a:stretch>
            <a:fillRect t="-11000" r="-17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a Imagem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p:cNvSpPr>
            <a:spLocks noGrp="1"/>
          </p:cNvSpPr>
          <p:nvPr>
            <p:ph type="dt" sz="half" idx="10"/>
          </p:nvPr>
        </p:nvSpPr>
        <p:spPr>
          <a:xfrm>
            <a:off x="838200" y="6356352"/>
            <a:ext cx="2743200" cy="365125"/>
          </a:xfrm>
          <a:prstGeom prst="rect">
            <a:avLst/>
          </a:prstGeom>
        </p:spPr>
        <p:txBody>
          <a:bodyPr/>
          <a:lstStyle/>
          <a:p>
            <a:fld id="{33EC1EE6-501E-4C43-B88C-49D4894A62B1}" type="datetimeFigureOut">
              <a:rPr lang="pt-PT" smtClean="0"/>
              <a:t>21/10/2023</a:t>
            </a:fld>
            <a:endParaRPr lang="pt-PT"/>
          </a:p>
        </p:txBody>
      </p:sp>
      <p:sp>
        <p:nvSpPr>
          <p:cNvPr id="6" name="Marcador de Posição do Rodapé 5"/>
          <p:cNvSpPr>
            <a:spLocks noGrp="1"/>
          </p:cNvSpPr>
          <p:nvPr>
            <p:ph type="ftr" sz="quarter" idx="11"/>
          </p:nvPr>
        </p:nvSpPr>
        <p:spPr>
          <a:xfrm>
            <a:off x="4038600" y="6356352"/>
            <a:ext cx="4114800" cy="365125"/>
          </a:xfrm>
          <a:prstGeom prst="rect">
            <a:avLst/>
          </a:prstGeom>
        </p:spPr>
        <p:txBody>
          <a:bodyPr/>
          <a:lstStyle/>
          <a:p>
            <a:endParaRPr lang="pt-PT"/>
          </a:p>
        </p:txBody>
      </p:sp>
      <p:sp>
        <p:nvSpPr>
          <p:cNvPr id="7" name="Marcador de Posição do Número do Diapositivo 6"/>
          <p:cNvSpPr>
            <a:spLocks noGrp="1"/>
          </p:cNvSpPr>
          <p:nvPr>
            <p:ph type="sldNum" sz="quarter" idx="12"/>
          </p:nvPr>
        </p:nvSpPr>
        <p:spPr>
          <a:xfrm>
            <a:off x="8610600" y="6356352"/>
            <a:ext cx="2743200" cy="365125"/>
          </a:xfrm>
          <a:prstGeom prst="rect">
            <a:avLst/>
          </a:prstGeom>
        </p:spPr>
        <p:txBody>
          <a:bodyPr/>
          <a:lstStyle/>
          <a:p>
            <a:fld id="{E14AC4B7-DA4F-4571-A3F3-7493AFFDE126}" type="slidenum">
              <a:rPr lang="pt-PT" smtClean="0"/>
              <a:t>‹nº›</a:t>
            </a:fld>
            <a:endParaRPr lang="pt-PT"/>
          </a:p>
        </p:txBody>
      </p:sp>
    </p:spTree>
    <p:extLst>
      <p:ext uri="{BB962C8B-B14F-4D97-AF65-F5344CB8AC3E}">
        <p14:creationId xmlns:p14="http://schemas.microsoft.com/office/powerpoint/2010/main" val="1868296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1000" r="-17000" b="-19000"/>
          </a:stretch>
        </a:blipFill>
        <a:effectLst/>
      </p:bgPr>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2067355"/>
            <a:ext cx="10515600" cy="1325563"/>
          </a:xfrm>
          <a:prstGeom prst="rect">
            <a:avLst/>
          </a:prstGeom>
        </p:spPr>
        <p:txBody>
          <a:bodyPr vert="horz" lIns="91440" tIns="45720" rIns="91440" bIns="45720" rtlCol="0" anchor="ctr">
            <a:normAutofit/>
          </a:bodyPr>
          <a:lstStyle/>
          <a:p>
            <a:r>
              <a:rPr lang="pt-PT" dirty="0" err="1"/>
              <a:t>Type</a:t>
            </a:r>
            <a:r>
              <a:rPr lang="pt-PT" dirty="0"/>
              <a:t> in </a:t>
            </a:r>
            <a:r>
              <a:rPr lang="pt-PT" dirty="0" err="1"/>
              <a:t>presentation</a:t>
            </a:r>
            <a:r>
              <a:rPr lang="pt-PT" dirty="0"/>
              <a:t> </a:t>
            </a:r>
            <a:r>
              <a:rPr lang="pt-PT" dirty="0" err="1"/>
              <a:t>title</a:t>
            </a:r>
            <a:endParaRPr lang="pt-PT" dirty="0"/>
          </a:p>
        </p:txBody>
      </p:sp>
      <p:sp>
        <p:nvSpPr>
          <p:cNvPr id="3" name="Marcador de Posição do Texto 2"/>
          <p:cNvSpPr>
            <a:spLocks noGrp="1"/>
          </p:cNvSpPr>
          <p:nvPr>
            <p:ph type="body" idx="1"/>
          </p:nvPr>
        </p:nvSpPr>
        <p:spPr>
          <a:xfrm>
            <a:off x="3173791" y="3403098"/>
            <a:ext cx="6831392" cy="1149804"/>
          </a:xfrm>
          <a:prstGeom prst="rect">
            <a:avLst/>
          </a:prstGeom>
        </p:spPr>
        <p:txBody>
          <a:bodyPr vert="horz" lIns="91440" tIns="45720" rIns="91440" bIns="45720" rtlCol="0">
            <a:normAutofit/>
          </a:bodyPr>
          <a:lstStyle/>
          <a:p>
            <a:pPr lvl="0"/>
            <a:r>
              <a:rPr lang="pt-PT" dirty="0" err="1"/>
              <a:t>Type</a:t>
            </a:r>
            <a:r>
              <a:rPr lang="pt-PT" dirty="0"/>
              <a:t> in </a:t>
            </a:r>
            <a:r>
              <a:rPr lang="pt-PT" dirty="0" err="1"/>
              <a:t>presenter</a:t>
            </a:r>
            <a:r>
              <a:rPr lang="pt-PT" dirty="0"/>
              <a:t> </a:t>
            </a:r>
            <a:r>
              <a:rPr lang="pt-PT" dirty="0" err="1"/>
              <a:t>name</a:t>
            </a:r>
            <a:endParaRPr lang="pt-PT" dirty="0"/>
          </a:p>
        </p:txBody>
      </p:sp>
      <p:pic>
        <p:nvPicPr>
          <p:cNvPr id="7" name="Imagem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3978001"/>
            <a:ext cx="3173791" cy="2830561"/>
          </a:xfrm>
          <a:prstGeom prst="rect">
            <a:avLst/>
          </a:prstGeom>
        </p:spPr>
      </p:pic>
    </p:spTree>
    <p:extLst>
      <p:ext uri="{BB962C8B-B14F-4D97-AF65-F5344CB8AC3E}">
        <p14:creationId xmlns:p14="http://schemas.microsoft.com/office/powerpoint/2010/main" val="2004589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1000" r="-17000" b="-19000"/>
          </a:stretch>
        </a:blipFill>
        <a:effectLst/>
      </p:bgPr>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EC1EE6-501E-4C43-B88C-49D4894A62B1}" type="datetimeFigureOut">
              <a:rPr lang="pt-PT" smtClean="0"/>
              <a:t>21/10/2023</a:t>
            </a:fld>
            <a:endParaRPr lang="pt-PT"/>
          </a:p>
        </p:txBody>
      </p:sp>
      <p:sp>
        <p:nvSpPr>
          <p:cNvPr id="5" name="Marcador de Posição do Rodapé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4AC4B7-DA4F-4571-A3F3-7493AFFDE126}" type="slidenum">
              <a:rPr lang="pt-PT" smtClean="0"/>
              <a:t>‹nº›</a:t>
            </a:fld>
            <a:endParaRPr lang="pt-PT"/>
          </a:p>
        </p:txBody>
      </p:sp>
      <p:pic>
        <p:nvPicPr>
          <p:cNvPr id="7" name="Imagem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069" y="5876838"/>
            <a:ext cx="1060665" cy="957217"/>
          </a:xfrm>
          <a:prstGeom prst="rect">
            <a:avLst/>
          </a:prstGeom>
        </p:spPr>
      </p:pic>
    </p:spTree>
    <p:extLst>
      <p:ext uri="{BB962C8B-B14F-4D97-AF65-F5344CB8AC3E}">
        <p14:creationId xmlns:p14="http://schemas.microsoft.com/office/powerpoint/2010/main" val="278809403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hyperlink" Target="http://miriam@ipopi.org" TargetMode="External"/><Relationship Id="rId7" Type="http://schemas.openxmlformats.org/officeDocument/2006/relationships/image" Target="../media/image45.png"/><Relationship Id="rId2" Type="http://schemas.openxmlformats.org/officeDocument/2006/relationships/hyperlink" Target="https://www.facebook.com/events/5954699221305275/?ref=newsfeed" TargetMode="Externa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hyperlink" Target="https://www.instagram.com/pidestonia/" TargetMode="External"/><Relationship Id="rId4" Type="http://schemas.openxmlformats.org/officeDocument/2006/relationships/hyperlink" Target="https://www.facebook.com/pidestonia"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hyperlink" Target="https://www.landspitali.is/sjuklingar-adstandendur/deildir-og-thjonusta/onaemisfraedideild/"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4.xml"/><Relationship Id="rId4" Type="http://schemas.openxmlformats.org/officeDocument/2006/relationships/image" Target="../media/image49.jp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jfif"/><Relationship Id="rId2" Type="http://schemas.openxmlformats.org/officeDocument/2006/relationships/hyperlink" Target="https://rcidcong.tums.ac.ir/" TargetMode="Externa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bubblecarepid/" TargetMode="External"/><Relationship Id="rId7" Type="http://schemas.openxmlformats.org/officeDocument/2006/relationships/image" Target="../media/image58.jpeg"/><Relationship Id="rId2" Type="http://schemas.openxmlformats.org/officeDocument/2006/relationships/hyperlink" Target="https://www.bubblecare.org.il/" TargetMode="Externa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7" Type="http://schemas.openxmlformats.org/officeDocument/2006/relationships/hyperlink" Target="https://www.aip-it.org/media/comunicati-stampa/" TargetMode="External"/><Relationship Id="rId2" Type="http://schemas.openxmlformats.org/officeDocument/2006/relationships/image" Target="../media/image59.png"/><Relationship Id="rId1" Type="http://schemas.openxmlformats.org/officeDocument/2006/relationships/slideLayout" Target="../slideLayouts/slideLayout14.xml"/><Relationship Id="rId6" Type="http://schemas.openxmlformats.org/officeDocument/2006/relationships/hyperlink" Target="https://www.facebook.com/AIPImmunodeficienzePrimitive" TargetMode="External"/><Relationship Id="rId5" Type="http://schemas.openxmlformats.org/officeDocument/2006/relationships/hyperlink" Target="https://www.youtube.com/watch?v=S_yK8bEiyE8" TargetMode="External"/><Relationship Id="rId4" Type="http://schemas.openxmlformats.org/officeDocument/2006/relationships/hyperlink" Target="https://www.aip-it.org/i-nostri-progetti/lino-globulino/" TargetMode="External"/><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 Id="rId5" Type="http://schemas.openxmlformats.org/officeDocument/2006/relationships/image" Target="../media/image66.jpe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14.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4.xml"/><Relationship Id="rId5" Type="http://schemas.openxmlformats.org/officeDocument/2006/relationships/image" Target="../media/image79.png"/><Relationship Id="rId4" Type="http://schemas.openxmlformats.org/officeDocument/2006/relationships/image" Target="../media/image78.jpeg"/></Relationships>
</file>

<file path=ppt/slides/_rels/slide24.xml.rels><?xml version="1.0" encoding="UTF-8" standalone="yes"?>
<Relationships xmlns="http://schemas.openxmlformats.org/package/2006/relationships"><Relationship Id="rId3" Type="http://schemas.openxmlformats.org/officeDocument/2006/relationships/hyperlink" Target="https://pidevent.nl/" TargetMode="External"/><Relationship Id="rId2" Type="http://schemas.openxmlformats.org/officeDocument/2006/relationships/hyperlink" Target="https://pid-expertise.net/" TargetMode="External"/><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1.jp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14.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2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14.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9.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14.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emf"/></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youtube.com/watch?v=niltV8Va_wk" TargetMode="External"/><Relationship Id="rId7" Type="http://schemas.openxmlformats.org/officeDocument/2006/relationships/hyperlink" Target="https://www.youtube.com/watch?v=NnCm6olEfZs" TargetMode="External"/><Relationship Id="rId2" Type="http://schemas.openxmlformats.org/officeDocument/2006/relationships/hyperlink" Target="https://www.idfa.org.au/self-advocacy-tools/" TargetMode="Externa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hyperlink" Target="https://www.youtube.com/watch?v=8MG1UsKZ9Vg" TargetMode="External"/><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hyperlink" Target="https://www.youtube.com/watch?v=m1GaZhoCe30"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18.emf"/><Relationship Id="rId3" Type="http://schemas.openxmlformats.org/officeDocument/2006/relationships/image" Target="../media/image115.jpeg"/><Relationship Id="rId7" Type="http://schemas.openxmlformats.org/officeDocument/2006/relationships/oleObject" Target="../embeddings/oleObject2.bin"/><Relationship Id="rId2" Type="http://schemas.openxmlformats.org/officeDocument/2006/relationships/image" Target="../media/image114.png"/><Relationship Id="rId1" Type="http://schemas.openxmlformats.org/officeDocument/2006/relationships/slideLayout" Target="../slideLayouts/slideLayout12.xml"/><Relationship Id="rId6" Type="http://schemas.openxmlformats.org/officeDocument/2006/relationships/image" Target="../media/image117.png"/><Relationship Id="rId5" Type="http://schemas.openxmlformats.org/officeDocument/2006/relationships/image" Target="../media/image116.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hyperlink" Target="https://www.pinsa.org.za/" TargetMode="External"/><Relationship Id="rId7" Type="http://schemas.openxmlformats.org/officeDocument/2006/relationships/image" Target="../media/image124.jp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g"/></Relationships>
</file>

<file path=ppt/slides/_rels/slide3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eg"/><Relationship Id="rId1" Type="http://schemas.openxmlformats.org/officeDocument/2006/relationships/slideLayout" Target="../slideLayouts/slideLayout14.xml"/><Relationship Id="rId5" Type="http://schemas.openxmlformats.org/officeDocument/2006/relationships/image" Target="../media/image129.jpeg"/><Relationship Id="rId4" Type="http://schemas.openxmlformats.org/officeDocument/2006/relationships/image" Target="../media/image128.jpeg"/></Relationships>
</file>

<file path=ppt/slides/_rels/slide34.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g"/><Relationship Id="rId1" Type="http://schemas.openxmlformats.org/officeDocument/2006/relationships/slideLayout" Target="../slideLayouts/slideLayout14.xml"/><Relationship Id="rId5" Type="http://schemas.openxmlformats.org/officeDocument/2006/relationships/image" Target="../media/image133.jpg"/><Relationship Id="rId4" Type="http://schemas.openxmlformats.org/officeDocument/2006/relationships/image" Target="../media/image132.jpg"/></Relationships>
</file>

<file path=ppt/slides/_rels/slide3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4.xml"/><Relationship Id="rId5" Type="http://schemas.openxmlformats.org/officeDocument/2006/relationships/image" Target="../media/image137.png"/><Relationship Id="rId4" Type="http://schemas.openxmlformats.org/officeDocument/2006/relationships/image" Target="../media/image136.png"/></Relationships>
</file>

<file path=ppt/slides/_rels/slide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4.xml"/><Relationship Id="rId4" Type="http://schemas.openxmlformats.org/officeDocument/2006/relationships/image" Target="../media/image142.jpeg"/></Relationships>
</file>

<file path=ppt/slides/_rels/slide38.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14.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39.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14.xml"/><Relationship Id="rId4" Type="http://schemas.openxmlformats.org/officeDocument/2006/relationships/image" Target="../media/image151.gif"/></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4.xml"/><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14.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1">
            <a:extLst>
              <a:ext uri="{FF2B5EF4-FFF2-40B4-BE49-F238E27FC236}">
                <a16:creationId xmlns:a16="http://schemas.microsoft.com/office/drawing/2014/main" id="{38DBDAC0-8CB8-4513-9C98-DAFC02EDF517}"/>
              </a:ext>
            </a:extLst>
          </p:cNvPr>
          <p:cNvSpPr txBox="1">
            <a:spLocks/>
          </p:cNvSpPr>
          <p:nvPr/>
        </p:nvSpPr>
        <p:spPr>
          <a:xfrm>
            <a:off x="5620757" y="4526049"/>
            <a:ext cx="7452360" cy="1965960"/>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br>
              <a:rPr lang="pt-PT" sz="3200" dirty="0">
                <a:solidFill>
                  <a:prstClr val="black"/>
                </a:solidFill>
                <a:latin typeface="Calibri" panose="020F0502020204030204"/>
              </a:rPr>
            </a:br>
            <a:endParaRPr lang="pt-PT" sz="3600" dirty="0">
              <a:solidFill>
                <a:prstClr val="black"/>
              </a:solidFill>
              <a:latin typeface="Calibri" panose="020F0502020204030204"/>
            </a:endParaRPr>
          </a:p>
        </p:txBody>
      </p:sp>
      <p:sp>
        <p:nvSpPr>
          <p:cNvPr id="4" name="Título 2">
            <a:extLst>
              <a:ext uri="{FF2B5EF4-FFF2-40B4-BE49-F238E27FC236}">
                <a16:creationId xmlns:a16="http://schemas.microsoft.com/office/drawing/2014/main" id="{A35CDB47-1E3A-44BC-AD40-8584556262A1}"/>
              </a:ext>
            </a:extLst>
          </p:cNvPr>
          <p:cNvSpPr txBox="1">
            <a:spLocks/>
          </p:cNvSpPr>
          <p:nvPr/>
        </p:nvSpPr>
        <p:spPr>
          <a:xfrm>
            <a:off x="1164677" y="1793175"/>
            <a:ext cx="10358539" cy="21929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r>
              <a:rPr lang="pt-PT" sz="5400" dirty="0">
                <a:solidFill>
                  <a:srgbClr val="0072AE"/>
                </a:solidFill>
                <a:latin typeface="Arial" panose="020B0604020202020204" pitchFamily="34" charset="0"/>
                <a:cs typeface="Arial" panose="020B0604020202020204" pitchFamily="34" charset="0"/>
              </a:rPr>
              <a:t>IPOPI World PI </a:t>
            </a:r>
            <a:r>
              <a:rPr lang="pt-PT" sz="5400" dirty="0" err="1">
                <a:solidFill>
                  <a:srgbClr val="0072AE"/>
                </a:solidFill>
                <a:latin typeface="Arial" panose="020B0604020202020204" pitchFamily="34" charset="0"/>
                <a:cs typeface="Arial" panose="020B0604020202020204" pitchFamily="34" charset="0"/>
              </a:rPr>
              <a:t>Week</a:t>
            </a:r>
            <a:r>
              <a:rPr lang="pt-PT" sz="5400" dirty="0">
                <a:solidFill>
                  <a:srgbClr val="0072AE"/>
                </a:solidFill>
                <a:latin typeface="Arial" panose="020B0604020202020204" pitchFamily="34" charset="0"/>
                <a:cs typeface="Arial" panose="020B0604020202020204" pitchFamily="34" charset="0"/>
              </a:rPr>
              <a:t> 2023 </a:t>
            </a:r>
          </a:p>
          <a:p>
            <a:pPr algn="ctr"/>
            <a:r>
              <a:rPr lang="pt-PT" sz="5400" dirty="0">
                <a:solidFill>
                  <a:srgbClr val="0072AE"/>
                </a:solidFill>
                <a:latin typeface="Arial" panose="020B0604020202020204" pitchFamily="34" charset="0"/>
                <a:cs typeface="Arial" panose="020B0604020202020204" pitchFamily="34" charset="0"/>
              </a:rPr>
              <a:t>Grant Programme</a:t>
            </a:r>
          </a:p>
          <a:p>
            <a:pPr algn="ctr"/>
            <a:endParaRPr lang="pt-PT" sz="5400" dirty="0">
              <a:solidFill>
                <a:srgbClr val="0072AE"/>
              </a:solidFill>
              <a:latin typeface="Arial" panose="020B0604020202020204" pitchFamily="34" charset="0"/>
              <a:cs typeface="Arial" panose="020B0604020202020204" pitchFamily="34" charset="0"/>
            </a:endParaRPr>
          </a:p>
        </p:txBody>
      </p:sp>
      <p:pic>
        <p:nvPicPr>
          <p:cNvPr id="5" name="Picture 4" descr="A close up of a sign&#10;&#10;Description generated with high confidence">
            <a:extLst>
              <a:ext uri="{FF2B5EF4-FFF2-40B4-BE49-F238E27FC236}">
                <a16:creationId xmlns:a16="http://schemas.microsoft.com/office/drawing/2014/main" id="{AC996BD0-B7A2-4A8D-8962-F2160F19720B}"/>
              </a:ext>
            </a:extLst>
          </p:cNvPr>
          <p:cNvPicPr>
            <a:picLocks noChangeAspect="1"/>
          </p:cNvPicPr>
          <p:nvPr/>
        </p:nvPicPr>
        <p:blipFill>
          <a:blip r:embed="rId2"/>
          <a:stretch>
            <a:fillRect/>
          </a:stretch>
        </p:blipFill>
        <p:spPr>
          <a:xfrm>
            <a:off x="8677484" y="5055548"/>
            <a:ext cx="3173505" cy="1578965"/>
          </a:xfrm>
          <a:prstGeom prst="rect">
            <a:avLst/>
          </a:prstGeom>
        </p:spPr>
      </p:pic>
      <p:grpSp>
        <p:nvGrpSpPr>
          <p:cNvPr id="2" name="Agrupar 1">
            <a:extLst>
              <a:ext uri="{FF2B5EF4-FFF2-40B4-BE49-F238E27FC236}">
                <a16:creationId xmlns:a16="http://schemas.microsoft.com/office/drawing/2014/main" id="{D71483A4-0157-D7E5-C73E-8A5EF97F8AB4}"/>
              </a:ext>
            </a:extLst>
          </p:cNvPr>
          <p:cNvGrpSpPr/>
          <p:nvPr/>
        </p:nvGrpSpPr>
        <p:grpSpPr>
          <a:xfrm>
            <a:off x="0" y="0"/>
            <a:ext cx="12192000" cy="6858000"/>
            <a:chOff x="0" y="0"/>
            <a:chExt cx="12192000" cy="6858000"/>
          </a:xfrm>
        </p:grpSpPr>
        <p:pic>
          <p:nvPicPr>
            <p:cNvPr id="6" name="Picture 3" descr="Text&#10;&#10;Description automatically generated">
              <a:extLst>
                <a:ext uri="{FF2B5EF4-FFF2-40B4-BE49-F238E27FC236}">
                  <a16:creationId xmlns:a16="http://schemas.microsoft.com/office/drawing/2014/main" id="{D27BF05C-3A61-0EEE-4324-B041C61B6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a:extLst>
                <a:ext uri="{FF2B5EF4-FFF2-40B4-BE49-F238E27FC236}">
                  <a16:creationId xmlns:a16="http://schemas.microsoft.com/office/drawing/2014/main" id="{5E9734C9-BDAF-7071-0934-D37D99D8D09B}"/>
                </a:ext>
              </a:extLst>
            </p:cNvPr>
            <p:cNvPicPr>
              <a:picLocks noChangeAspect="1"/>
            </p:cNvPicPr>
            <p:nvPr/>
          </p:nvPicPr>
          <p:blipFill rotWithShape="1">
            <a:blip r:embed="rId4"/>
            <a:srcRect l="7891" t="24306" r="68437" b="22500"/>
            <a:stretch/>
          </p:blipFill>
          <p:spPr>
            <a:xfrm>
              <a:off x="838200" y="966787"/>
              <a:ext cx="3895823" cy="4924425"/>
            </a:xfrm>
            <a:prstGeom prst="rect">
              <a:avLst/>
            </a:prstGeom>
          </p:spPr>
        </p:pic>
      </p:grpSp>
      <p:sp>
        <p:nvSpPr>
          <p:cNvPr id="8" name="Retângulo 7">
            <a:extLst>
              <a:ext uri="{FF2B5EF4-FFF2-40B4-BE49-F238E27FC236}">
                <a16:creationId xmlns:a16="http://schemas.microsoft.com/office/drawing/2014/main" id="{8957032D-1F14-E875-95D7-E43C7673D8CB}"/>
              </a:ext>
            </a:extLst>
          </p:cNvPr>
          <p:cNvSpPr/>
          <p:nvPr/>
        </p:nvSpPr>
        <p:spPr>
          <a:xfrm>
            <a:off x="1240971" y="4891522"/>
            <a:ext cx="2139365" cy="950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aixaDeTexto 8">
            <a:extLst>
              <a:ext uri="{FF2B5EF4-FFF2-40B4-BE49-F238E27FC236}">
                <a16:creationId xmlns:a16="http://schemas.microsoft.com/office/drawing/2014/main" id="{5CCBBC35-C7A6-22F7-1AD9-3F473FC444A7}"/>
              </a:ext>
            </a:extLst>
          </p:cNvPr>
          <p:cNvSpPr txBox="1"/>
          <p:nvPr/>
        </p:nvSpPr>
        <p:spPr>
          <a:xfrm>
            <a:off x="1240971" y="4812559"/>
            <a:ext cx="1987420" cy="861774"/>
          </a:xfrm>
          <a:prstGeom prst="rect">
            <a:avLst/>
          </a:prstGeom>
          <a:noFill/>
        </p:spPr>
        <p:txBody>
          <a:bodyPr wrap="square" rtlCol="0">
            <a:spAutoFit/>
          </a:bodyPr>
          <a:lstStyle/>
          <a:p>
            <a:r>
              <a:rPr lang="pt-PT" sz="5000" b="1" dirty="0">
                <a:solidFill>
                  <a:srgbClr val="FBB883"/>
                </a:solidFill>
                <a:latin typeface="Arial" panose="020B0604020202020204" pitchFamily="34" charset="0"/>
                <a:cs typeface="Arial" panose="020B0604020202020204" pitchFamily="34" charset="0"/>
              </a:rPr>
              <a:t>2023</a:t>
            </a:r>
            <a:endParaRPr lang="en-GB" sz="5000" b="1" dirty="0">
              <a:solidFill>
                <a:srgbClr val="FBB88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0207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2287806" cy="769441"/>
          </a:xfrm>
          <a:prstGeom prst="rect">
            <a:avLst/>
          </a:prstGeom>
        </p:spPr>
        <p:txBody>
          <a:bodyPr wrap="none">
            <a:spAutoFit/>
          </a:bodyPr>
          <a:lstStyle/>
          <a:p>
            <a:r>
              <a:rPr lang="pt-PT" sz="4400" dirty="0" err="1">
                <a:solidFill>
                  <a:srgbClr val="0072AE"/>
                </a:solidFill>
                <a:latin typeface="Arial" panose="020B0604020202020204" pitchFamily="34" charset="0"/>
                <a:cs typeface="Arial" panose="020B0604020202020204" pitchFamily="34" charset="0"/>
              </a:rPr>
              <a:t>Ecuador</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1196953"/>
            <a:ext cx="9482019" cy="461665"/>
          </a:xfrm>
          <a:prstGeom prst="rect">
            <a:avLst/>
          </a:prstGeom>
        </p:spPr>
        <p:txBody>
          <a:bodyPr wrap="none">
            <a:spAutoFit/>
          </a:bodyPr>
          <a:lstStyle/>
          <a:p>
            <a:r>
              <a:rPr lang="pt-PT" sz="2400" b="1" dirty="0" err="1"/>
              <a:t>Fundacion</a:t>
            </a:r>
            <a:r>
              <a:rPr lang="pt-PT" sz="2400" b="1" dirty="0"/>
              <a:t> PIDE, para pacientes </a:t>
            </a:r>
            <a:r>
              <a:rPr lang="pt-PT" sz="2400" b="1" dirty="0" err="1"/>
              <a:t>con</a:t>
            </a:r>
            <a:r>
              <a:rPr lang="pt-PT" sz="2400" b="1" dirty="0"/>
              <a:t> </a:t>
            </a:r>
            <a:r>
              <a:rPr lang="pt-PT" sz="2400" b="1" dirty="0" err="1"/>
              <a:t>inmunodeficiencia</a:t>
            </a:r>
            <a:r>
              <a:rPr lang="pt-PT" sz="2400" b="1" dirty="0"/>
              <a:t> primaria-</a:t>
            </a:r>
            <a:r>
              <a:rPr lang="pt-PT" sz="2400" b="1" dirty="0" err="1"/>
              <a:t>Ecuador</a:t>
            </a:r>
            <a:r>
              <a:rPr lang="pt-PT" sz="2400" b="1" dirty="0"/>
              <a:t> </a:t>
            </a:r>
            <a:endParaRPr lang="pt-PT" sz="2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3EA940-9A54-4D01-890E-82E0ACAD13A3}"/>
              </a:ext>
            </a:extLst>
          </p:cNvPr>
          <p:cNvSpPr/>
          <p:nvPr/>
        </p:nvSpPr>
        <p:spPr>
          <a:xfrm>
            <a:off x="83717" y="1762742"/>
            <a:ext cx="11760111" cy="1569660"/>
          </a:xfrm>
          <a:prstGeom prst="rect">
            <a:avLst/>
          </a:prstGeom>
        </p:spPr>
        <p:txBody>
          <a:bodyPr wrap="square">
            <a:spAutoFit/>
          </a:bodyPr>
          <a:lstStyle/>
          <a:p>
            <a:pPr lvl="1" algn="just"/>
            <a:r>
              <a:rPr lang="de-DE" sz="2400" b="1" i="1" dirty="0">
                <a:latin typeface="Arial" panose="020B0604020202020204" pitchFamily="34" charset="0"/>
                <a:cs typeface="Arial" panose="020B0604020202020204" pitchFamily="34" charset="0"/>
              </a:rPr>
              <a:t>Projects:  </a:t>
            </a:r>
          </a:p>
          <a:p>
            <a:pPr marL="742950" lvl="1"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Developed videos and supporting material and shared them on social media during WPIW.  </a:t>
            </a:r>
          </a:p>
          <a:p>
            <a:pPr marL="742950" lvl="1"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Held 1</a:t>
            </a:r>
            <a:r>
              <a:rPr lang="en-GB" baseline="30000" dirty="0">
                <a:latin typeface="Arial" panose="020B0604020202020204" pitchFamily="34" charset="0"/>
                <a:cs typeface="Arial" panose="020B0604020202020204" pitchFamily="34" charset="0"/>
              </a:rPr>
              <a:t>st</a:t>
            </a:r>
            <a:r>
              <a:rPr lang="en-GB" dirty="0">
                <a:latin typeface="Arial" panose="020B0604020202020204" pitchFamily="34" charset="0"/>
                <a:cs typeface="Arial" panose="020B0604020202020204" pitchFamily="34" charset="0"/>
              </a:rPr>
              <a:t> national symposium of PIDs, on April 29. </a:t>
            </a:r>
          </a:p>
          <a:p>
            <a:pPr marL="742950" lvl="1"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Illuminated the emblematic monument - Old Cathedral in </a:t>
            </a:r>
            <a:r>
              <a:rPr lang="en-GB" dirty="0" err="1">
                <a:latin typeface="Arial" panose="020B0604020202020204" pitchFamily="34" charset="0"/>
                <a:cs typeface="Arial" panose="020B0604020202020204" pitchFamily="34" charset="0"/>
              </a:rPr>
              <a:t>Cuenta</a:t>
            </a:r>
            <a:r>
              <a:rPr lang="en-GB" dirty="0">
                <a:latin typeface="Arial" panose="020B0604020202020204" pitchFamily="34" charset="0"/>
                <a:cs typeface="Arial" panose="020B0604020202020204" pitchFamily="34" charset="0"/>
              </a:rPr>
              <a:t>. </a:t>
            </a:r>
          </a:p>
          <a:p>
            <a:pPr marL="742950" lvl="1" indent="-285750" algn="just">
              <a:buFont typeface="Arial" panose="020B0604020202020204" pitchFamily="34" charset="0"/>
              <a:buChar char="•"/>
            </a:pPr>
            <a:endParaRPr lang="de-DE" dirty="0">
              <a:latin typeface="Arial" panose="020B0604020202020204" pitchFamily="34" charset="0"/>
              <a:cs typeface="Arial" panose="020B0604020202020204" pitchFamily="34" charset="0"/>
            </a:endParaRPr>
          </a:p>
        </p:txBody>
      </p:sp>
      <p:pic>
        <p:nvPicPr>
          <p:cNvPr id="3" name="Imagem 2">
            <a:extLst>
              <a:ext uri="{FF2B5EF4-FFF2-40B4-BE49-F238E27FC236}">
                <a16:creationId xmlns:a16="http://schemas.microsoft.com/office/drawing/2014/main" id="{7813D7FC-2EA2-3933-1D43-1312BF1282A4}"/>
              </a:ext>
            </a:extLst>
          </p:cNvPr>
          <p:cNvPicPr>
            <a:picLocks noChangeAspect="1"/>
          </p:cNvPicPr>
          <p:nvPr/>
        </p:nvPicPr>
        <p:blipFill rotWithShape="1">
          <a:blip r:embed="rId2"/>
          <a:srcRect l="62525" t="26463" r="22398" b="43333"/>
          <a:stretch/>
        </p:blipFill>
        <p:spPr>
          <a:xfrm>
            <a:off x="684814" y="3332402"/>
            <a:ext cx="3215025" cy="1811511"/>
          </a:xfrm>
          <a:prstGeom prst="rect">
            <a:avLst/>
          </a:prstGeom>
        </p:spPr>
      </p:pic>
      <p:pic>
        <p:nvPicPr>
          <p:cNvPr id="9" name="Imagen 13">
            <a:extLst>
              <a:ext uri="{FF2B5EF4-FFF2-40B4-BE49-F238E27FC236}">
                <a16:creationId xmlns:a16="http://schemas.microsoft.com/office/drawing/2014/main" id="{611C2324-51DE-916E-78B8-C24FF77238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9292" y="4842319"/>
            <a:ext cx="1871254" cy="1871254"/>
          </a:xfrm>
          <a:prstGeom prst="rect">
            <a:avLst/>
          </a:prstGeom>
        </p:spPr>
      </p:pic>
      <p:pic>
        <p:nvPicPr>
          <p:cNvPr id="10" name="Imagen 2">
            <a:extLst>
              <a:ext uri="{FF2B5EF4-FFF2-40B4-BE49-F238E27FC236}">
                <a16:creationId xmlns:a16="http://schemas.microsoft.com/office/drawing/2014/main" id="{4F461AA4-CD7C-48EF-E6DF-524E917313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441" y="3168535"/>
            <a:ext cx="2403717" cy="2403717"/>
          </a:xfrm>
          <a:prstGeom prst="rect">
            <a:avLst/>
          </a:prstGeom>
        </p:spPr>
      </p:pic>
      <p:pic>
        <p:nvPicPr>
          <p:cNvPr id="11" name="Imagen 22">
            <a:extLst>
              <a:ext uri="{FF2B5EF4-FFF2-40B4-BE49-F238E27FC236}">
                <a16:creationId xmlns:a16="http://schemas.microsoft.com/office/drawing/2014/main" id="{D235668E-B306-607D-4440-7117EC0FA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4778" y="4378872"/>
            <a:ext cx="2386759" cy="2386759"/>
          </a:xfrm>
          <a:prstGeom prst="rect">
            <a:avLst/>
          </a:prstGeom>
        </p:spPr>
      </p:pic>
      <p:pic>
        <p:nvPicPr>
          <p:cNvPr id="12" name="Imagen 6">
            <a:extLst>
              <a:ext uri="{FF2B5EF4-FFF2-40B4-BE49-F238E27FC236}">
                <a16:creationId xmlns:a16="http://schemas.microsoft.com/office/drawing/2014/main" id="{DDC1CD0C-7A78-81C6-8FD5-CE57304A22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3745" y="3168771"/>
            <a:ext cx="3763441" cy="2138771"/>
          </a:xfrm>
          <a:prstGeom prst="rect">
            <a:avLst/>
          </a:prstGeom>
        </p:spPr>
      </p:pic>
      <p:pic>
        <p:nvPicPr>
          <p:cNvPr id="13" name="Imagen 11">
            <a:extLst>
              <a:ext uri="{FF2B5EF4-FFF2-40B4-BE49-F238E27FC236}">
                <a16:creationId xmlns:a16="http://schemas.microsoft.com/office/drawing/2014/main" id="{3F849124-DB4D-6C78-BAD1-C4C775B83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52010" y="5042501"/>
            <a:ext cx="3139990" cy="1768207"/>
          </a:xfrm>
          <a:prstGeom prst="rect">
            <a:avLst/>
          </a:prstGeom>
        </p:spPr>
      </p:pic>
    </p:spTree>
    <p:extLst>
      <p:ext uri="{BB962C8B-B14F-4D97-AF65-F5344CB8AC3E}">
        <p14:creationId xmlns:p14="http://schemas.microsoft.com/office/powerpoint/2010/main" val="1299391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2068195" cy="769441"/>
          </a:xfrm>
          <a:prstGeom prst="rect">
            <a:avLst/>
          </a:prstGeom>
        </p:spPr>
        <p:txBody>
          <a:bodyPr wrap="none">
            <a:spAutoFit/>
          </a:bodyPr>
          <a:lstStyle/>
          <a:p>
            <a:r>
              <a:rPr lang="pt-PT" sz="4400" dirty="0" err="1">
                <a:solidFill>
                  <a:srgbClr val="0072AE"/>
                </a:solidFill>
                <a:latin typeface="Arial" panose="020B0604020202020204" pitchFamily="34" charset="0"/>
                <a:cs typeface="Arial" panose="020B0604020202020204" pitchFamily="34" charset="0"/>
              </a:rPr>
              <a:t>Estonia</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0" y="1318021"/>
            <a:ext cx="10690106" cy="461665"/>
          </a:xfrm>
          <a:prstGeom prst="rect">
            <a:avLst/>
          </a:prstGeom>
        </p:spPr>
        <p:txBody>
          <a:bodyPr wrap="square">
            <a:spAutoFit/>
          </a:bodyPr>
          <a:lstStyle/>
          <a:p>
            <a:r>
              <a:rPr lang="en-GB" sz="2400" b="1" i="0" u="none" strike="noStrike" dirty="0">
                <a:solidFill>
                  <a:srgbClr val="000000"/>
                </a:solidFill>
                <a:effectLst/>
                <a:latin typeface="Arial" panose="020B0604020202020204" pitchFamily="34" charset="0"/>
                <a:cs typeface="Arial" panose="020B0604020202020204" pitchFamily="34" charset="0"/>
              </a:rPr>
              <a:t>Estonian Association of Patients with Primary Immunity (EAPPI)</a:t>
            </a:r>
          </a:p>
        </p:txBody>
      </p:sp>
      <p:sp>
        <p:nvSpPr>
          <p:cNvPr id="6" name="Rectangle 5">
            <a:extLst>
              <a:ext uri="{FF2B5EF4-FFF2-40B4-BE49-F238E27FC236}">
                <a16:creationId xmlns:a16="http://schemas.microsoft.com/office/drawing/2014/main" id="{E13EA940-9A54-4D01-890E-82E0ACAD13A3}"/>
              </a:ext>
            </a:extLst>
          </p:cNvPr>
          <p:cNvSpPr/>
          <p:nvPr/>
        </p:nvSpPr>
        <p:spPr>
          <a:xfrm>
            <a:off x="525290" y="1843448"/>
            <a:ext cx="6761918" cy="4607095"/>
          </a:xfrm>
          <a:prstGeom prst="rect">
            <a:avLst/>
          </a:prstGeom>
        </p:spPr>
        <p:txBody>
          <a:bodyPr wrap="square">
            <a:spAutoFit/>
          </a:bodyPr>
          <a:lstStyle/>
          <a:p>
            <a:pPr>
              <a:lnSpc>
                <a:spcPct val="107000"/>
              </a:lnSpc>
              <a:spcAft>
                <a:spcPts val="800"/>
              </a:spcAft>
            </a:pPr>
            <a:r>
              <a:rPr lang="de-DE" sz="2400" b="1" i="1" dirty="0">
                <a:latin typeface="Arial" panose="020B0604020202020204" pitchFamily="34" charset="0"/>
                <a:cs typeface="Arial" panose="020B0604020202020204" pitchFamily="34" charset="0"/>
              </a:rPr>
              <a:t>Projects: </a:t>
            </a:r>
            <a:r>
              <a:rPr lang="et-EE" sz="2400" i="1" kern="100" dirty="0">
                <a:effectLst/>
                <a:latin typeface="Arial" panose="020B0604020202020204" pitchFamily="34" charset="0"/>
                <a:ea typeface="Calibri" panose="020F0502020204030204" pitchFamily="34" charset="0"/>
                <a:cs typeface="Arial" panose="020B0604020202020204" pitchFamily="34" charset="0"/>
              </a:rPr>
              <a:t> </a:t>
            </a:r>
            <a:endParaRPr lang="en-EE" sz="2400" i="1"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et-EE" sz="1600" b="1" kern="100" dirty="0">
                <a:latin typeface="Arial" panose="020B0604020202020204" pitchFamily="34" charset="0"/>
                <a:ea typeface="Calibri" panose="020F0502020204030204" pitchFamily="34" charset="0"/>
                <a:cs typeface="Arial" panose="020B0604020202020204" pitchFamily="34" charset="0"/>
              </a:rPr>
              <a:t>Seminar-presentation </a:t>
            </a:r>
            <a:r>
              <a:rPr lang="et-EE" sz="1600" kern="100" dirty="0">
                <a:latin typeface="Arial" panose="020B0604020202020204" pitchFamily="34" charset="0"/>
                <a:ea typeface="Calibri" panose="020F0502020204030204" pitchFamily="34" charset="0"/>
                <a:cs typeface="Arial" panose="020B0604020202020204" pitchFamily="34" charset="0"/>
              </a:rPr>
              <a:t>at Tallinn University of Health and at Medicum.</a:t>
            </a:r>
            <a:endParaRPr lang="pt-PT" sz="16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et-EE" sz="1600" b="1" kern="100" dirty="0">
                <a:latin typeface="Arial" panose="020B0604020202020204" pitchFamily="34" charset="0"/>
                <a:ea typeface="Calibri" panose="020F0502020204030204" pitchFamily="34" charset="0"/>
                <a:cs typeface="Arial" panose="020B0604020202020204" pitchFamily="34" charset="0"/>
                <a:hlinkClick r:id="rId2"/>
              </a:rPr>
              <a:t>Discussion round</a:t>
            </a:r>
            <a:r>
              <a:rPr lang="et-EE" sz="1600" b="1" kern="100" dirty="0">
                <a:latin typeface="Arial" panose="020B0604020202020204" pitchFamily="34" charset="0"/>
                <a:ea typeface="Calibri" panose="020F0502020204030204" pitchFamily="34" charset="0"/>
                <a:cs typeface="Arial" panose="020B0604020202020204" pitchFamily="34" charset="0"/>
              </a:rPr>
              <a:t> </a:t>
            </a:r>
            <a:r>
              <a:rPr lang="et-EE" sz="1600" kern="100" dirty="0">
                <a:latin typeface="Arial" panose="020B0604020202020204" pitchFamily="34" charset="0"/>
                <a:ea typeface="Calibri" panose="020F0502020204030204" pitchFamily="34" charset="0"/>
                <a:cs typeface="Arial" panose="020B0604020202020204" pitchFamily="34" charset="0"/>
              </a:rPr>
              <a:t>about rare disease </a:t>
            </a:r>
            <a:r>
              <a:rPr lang="pt-PT" sz="1600" kern="100" dirty="0">
                <a:latin typeface="Arial" panose="020B0604020202020204" pitchFamily="34" charset="0"/>
                <a:ea typeface="Calibri" panose="020F0502020204030204" pitchFamily="34" charset="0"/>
                <a:cs typeface="Arial" panose="020B0604020202020204" pitchFamily="34" charset="0"/>
              </a:rPr>
              <a:t>“</a:t>
            </a:r>
            <a:r>
              <a:rPr lang="et-EE" sz="1600" kern="100" dirty="0">
                <a:latin typeface="Arial" panose="020B0604020202020204" pitchFamily="34" charset="0"/>
                <a:ea typeface="Calibri" panose="020F0502020204030204" pitchFamily="34" charset="0"/>
                <a:cs typeface="Arial" panose="020B0604020202020204" pitchFamily="34" charset="0"/>
              </a:rPr>
              <a:t>Primary Immunity“</a:t>
            </a:r>
            <a:r>
              <a:rPr lang="pt-PT" sz="1600" kern="100" dirty="0">
                <a:latin typeface="Arial" panose="020B0604020202020204" pitchFamily="34" charset="0"/>
                <a:ea typeface="Calibri" panose="020F0502020204030204" pitchFamily="34" charset="0"/>
                <a:cs typeface="Arial" panose="020B0604020202020204" pitchFamily="34" charset="0"/>
              </a:rPr>
              <a:t> </a:t>
            </a:r>
            <a:r>
              <a:rPr lang="et-EE" sz="1600" kern="100" dirty="0">
                <a:latin typeface="Arial" panose="020B0604020202020204" pitchFamily="34" charset="0"/>
                <a:ea typeface="Calibri" panose="020F0502020204030204" pitchFamily="34" charset="0"/>
                <a:cs typeface="Arial" panose="020B0604020202020204" pitchFamily="34" charset="0"/>
              </a:rPr>
              <a:t>at Tartu University Clinic</a:t>
            </a:r>
            <a:r>
              <a:rPr lang="pt-PT" sz="1600" kern="100" dirty="0">
                <a:latin typeface="Arial" panose="020B0604020202020204" pitchFamily="34" charset="0"/>
                <a:ea typeface="Calibri" panose="020F0502020204030204" pitchFamily="34" charset="0"/>
                <a:cs typeface="Arial" panose="020B0604020202020204" pitchFamily="34" charset="0"/>
              </a:rPr>
              <a:t> (June,1). </a:t>
            </a:r>
          </a:p>
          <a:p>
            <a:pPr marL="285750" indent="-285750">
              <a:lnSpc>
                <a:spcPct val="150000"/>
              </a:lnSpc>
              <a:buFont typeface="Arial" panose="020B0604020202020204" pitchFamily="34" charset="0"/>
              <a:buChar char="•"/>
            </a:pPr>
            <a:r>
              <a:rPr lang="et-EE" sz="1600" kern="100" dirty="0">
                <a:effectLst/>
                <a:latin typeface="Arial" panose="020B0604020202020204" pitchFamily="34" charset="0"/>
                <a:ea typeface="Calibri" panose="020F0502020204030204" pitchFamily="34" charset="0"/>
                <a:cs typeface="Arial" panose="020B0604020202020204" pitchFamily="34" charset="0"/>
              </a:rPr>
              <a:t>A </a:t>
            </a:r>
            <a:r>
              <a:rPr lang="et-EE" sz="1600" b="1" kern="100" dirty="0">
                <a:effectLst/>
                <a:latin typeface="Arial" panose="020B0604020202020204" pitchFamily="34" charset="0"/>
                <a:ea typeface="Calibri" panose="020F0502020204030204" pitchFamily="34" charset="0"/>
                <a:cs typeface="Arial" panose="020B0604020202020204" pitchFamily="34" charset="0"/>
              </a:rPr>
              <a:t>dream day this summer for a 9-year-old </a:t>
            </a:r>
            <a:r>
              <a:rPr lang="et-EE" sz="1600" kern="100" dirty="0">
                <a:effectLst/>
                <a:latin typeface="Arial" panose="020B0604020202020204" pitchFamily="34" charset="0"/>
                <a:ea typeface="Calibri" panose="020F0502020204030204" pitchFamily="34" charset="0"/>
                <a:cs typeface="Arial" panose="020B0604020202020204" pitchFamily="34" charset="0"/>
              </a:rPr>
              <a:t>child with </a:t>
            </a:r>
            <a:r>
              <a:rPr lang="pt-PT" sz="1600" kern="100" dirty="0" err="1">
                <a:effectLst/>
                <a:latin typeface="Arial" panose="020B0604020202020204" pitchFamily="34" charset="0"/>
                <a:ea typeface="Calibri" panose="020F0502020204030204" pitchFamily="34" charset="0"/>
                <a:cs typeface="Arial" panose="020B0604020202020204" pitchFamily="34" charset="0"/>
              </a:rPr>
              <a:t>PIDs</a:t>
            </a:r>
            <a:r>
              <a:rPr lang="pt-PT" sz="1600" kern="100" dirty="0">
                <a:effectLst/>
                <a:latin typeface="Arial" panose="020B0604020202020204" pitchFamily="34" charset="0"/>
                <a:ea typeface="Calibri" panose="020F0502020204030204" pitchFamily="34" charset="0"/>
                <a:cs typeface="Arial" panose="020B0604020202020204" pitchFamily="34" charset="0"/>
              </a:rPr>
              <a:t> </a:t>
            </a:r>
            <a:r>
              <a:rPr lang="et-EE" sz="1600" kern="100" dirty="0">
                <a:effectLst/>
                <a:latin typeface="Arial" panose="020B0604020202020204" pitchFamily="34" charset="0"/>
                <a:ea typeface="Calibri" panose="020F0502020204030204" pitchFamily="34" charset="0"/>
                <a:cs typeface="Arial" panose="020B0604020202020204" pitchFamily="34" charset="0"/>
              </a:rPr>
              <a:t>in cooperation with </a:t>
            </a:r>
            <a:r>
              <a:rPr lang="pt-PT" sz="1600" kern="100" dirty="0" err="1">
                <a:effectLst/>
                <a:latin typeface="Arial" panose="020B0604020202020204" pitchFamily="34" charset="0"/>
                <a:ea typeface="Calibri" panose="020F0502020204030204" pitchFamily="34" charset="0"/>
                <a:cs typeface="Arial" panose="020B0604020202020204" pitchFamily="34" charset="0"/>
              </a:rPr>
              <a:t>the</a:t>
            </a:r>
            <a:r>
              <a:rPr lang="pt-PT" sz="1600" kern="100" dirty="0">
                <a:effectLst/>
                <a:latin typeface="Arial" panose="020B0604020202020204" pitchFamily="34" charset="0"/>
                <a:ea typeface="Calibri" panose="020F0502020204030204" pitchFamily="34" charset="0"/>
                <a:cs typeface="Arial" panose="020B0604020202020204" pitchFamily="34" charset="0"/>
              </a:rPr>
              <a:t> </a:t>
            </a:r>
            <a:r>
              <a:rPr lang="et-EE" sz="1600" kern="100" dirty="0">
                <a:effectLst/>
                <a:latin typeface="Arial" panose="020B0604020202020204" pitchFamily="34" charset="0"/>
                <a:ea typeface="Calibri" panose="020F0502020204030204" pitchFamily="34" charset="0"/>
                <a:cs typeface="Arial" panose="020B0604020202020204" pitchFamily="34" charset="0"/>
              </a:rPr>
              <a:t>Estonian charity fund </a:t>
            </a:r>
            <a:r>
              <a:rPr lang="et-EE" sz="1600" kern="100" dirty="0">
                <a:effectLst/>
                <a:latin typeface="Arial" panose="020B0604020202020204" pitchFamily="34" charset="0"/>
                <a:ea typeface="Calibri" panose="020F0502020204030204" pitchFamily="34" charset="0"/>
                <a:cs typeface="Arial" panose="020B0604020202020204" pitchFamily="34" charset="0"/>
                <a:hlinkClick r:id="rId3"/>
              </a:rPr>
              <a:t>Minu Unistuste Päev</a:t>
            </a:r>
            <a:r>
              <a:rPr lang="et-EE" sz="1600" kern="100" dirty="0">
                <a:effectLst/>
                <a:latin typeface="Arial" panose="020B0604020202020204" pitchFamily="34" charset="0"/>
                <a:ea typeface="Calibri" panose="020F0502020204030204" pitchFamily="34" charset="0"/>
                <a:cs typeface="Arial" panose="020B0604020202020204" pitchFamily="34" charset="0"/>
              </a:rPr>
              <a:t>.</a:t>
            </a:r>
          </a:p>
          <a:p>
            <a:pPr marL="285750" indent="-285750">
              <a:lnSpc>
                <a:spcPct val="150000"/>
              </a:lnSpc>
              <a:buFont typeface="Arial" panose="020B0604020202020204" pitchFamily="34" charset="0"/>
              <a:buChar char="•"/>
            </a:pPr>
            <a:r>
              <a:rPr lang="et-EE" sz="1600" kern="100" dirty="0">
                <a:effectLst/>
                <a:latin typeface="Arial" panose="020B0604020202020204" pitchFamily="34" charset="0"/>
                <a:ea typeface="Calibri" panose="020F0502020204030204" pitchFamily="34" charset="0"/>
                <a:cs typeface="Arial" panose="020B0604020202020204" pitchFamily="34" charset="0"/>
              </a:rPr>
              <a:t>Releas</a:t>
            </a:r>
            <a:r>
              <a:rPr lang="pt-PT" sz="1600" kern="100" dirty="0">
                <a:effectLst/>
                <a:latin typeface="Arial" panose="020B0604020202020204" pitchFamily="34" charset="0"/>
                <a:ea typeface="Calibri" panose="020F0502020204030204" pitchFamily="34" charset="0"/>
                <a:cs typeface="Arial" panose="020B0604020202020204" pitchFamily="34" charset="0"/>
              </a:rPr>
              <a:t>ed </a:t>
            </a:r>
            <a:r>
              <a:rPr lang="et-EE" sz="1600" kern="100" dirty="0">
                <a:effectLst/>
                <a:latin typeface="Arial" panose="020B0604020202020204" pitchFamily="34" charset="0"/>
                <a:ea typeface="Calibri" panose="020F0502020204030204" pitchFamily="34" charset="0"/>
                <a:cs typeface="Arial" panose="020B0604020202020204" pitchFamily="34" charset="0"/>
              </a:rPr>
              <a:t>new social media pages (</a:t>
            </a:r>
            <a:r>
              <a:rPr lang="et-EE" sz="1600" kern="100" dirty="0">
                <a:effectLst/>
                <a:latin typeface="Arial" panose="020B0604020202020204" pitchFamily="34" charset="0"/>
                <a:ea typeface="Calibri" panose="020F0502020204030204" pitchFamily="34" charset="0"/>
                <a:cs typeface="Arial" panose="020B0604020202020204" pitchFamily="34" charset="0"/>
                <a:hlinkClick r:id="rId4"/>
              </a:rPr>
              <a:t>Facebook</a:t>
            </a:r>
            <a:r>
              <a:rPr lang="et-EE" sz="1600" kern="100" dirty="0">
                <a:effectLst/>
                <a:latin typeface="Arial" panose="020B0604020202020204" pitchFamily="34" charset="0"/>
                <a:ea typeface="Calibri" panose="020F0502020204030204" pitchFamily="34" charset="0"/>
                <a:cs typeface="Arial" panose="020B0604020202020204" pitchFamily="34" charset="0"/>
              </a:rPr>
              <a:t>+</a:t>
            </a:r>
            <a:r>
              <a:rPr lang="et-EE" sz="1600" kern="100" dirty="0">
                <a:effectLst/>
                <a:latin typeface="Arial" panose="020B0604020202020204" pitchFamily="34" charset="0"/>
                <a:ea typeface="Calibri" panose="020F0502020204030204" pitchFamily="34" charset="0"/>
                <a:cs typeface="Arial" panose="020B0604020202020204" pitchFamily="34" charset="0"/>
                <a:hlinkClick r:id="rId5"/>
              </a:rPr>
              <a:t>Instagram</a:t>
            </a:r>
            <a:r>
              <a:rPr lang="et-EE" sz="1600" kern="100" dirty="0">
                <a:effectLst/>
                <a:latin typeface="Arial" panose="020B0604020202020204" pitchFamily="34" charset="0"/>
                <a:ea typeface="Calibri" panose="020F0502020204030204" pitchFamily="34" charset="0"/>
                <a:cs typeface="Arial" panose="020B0604020202020204" pitchFamily="34" charset="0"/>
              </a:rPr>
              <a:t>).</a:t>
            </a:r>
            <a:r>
              <a:rPr lang="pt-PT" sz="1600" kern="100" dirty="0">
                <a:latin typeface="Arial" panose="020B0604020202020204" pitchFamily="34" charset="0"/>
                <a:ea typeface="Calibri" panose="020F0502020204030204" pitchFamily="34" charset="0"/>
                <a:cs typeface="Arial" panose="020B0604020202020204" pitchFamily="34" charset="0"/>
              </a:rPr>
              <a:t> </a:t>
            </a:r>
          </a:p>
          <a:p>
            <a:pPr marL="285750" indent="-285750">
              <a:lnSpc>
                <a:spcPct val="150000"/>
              </a:lnSpc>
              <a:buFont typeface="Arial" panose="020B0604020202020204" pitchFamily="34" charset="0"/>
              <a:buChar char="•"/>
            </a:pPr>
            <a:r>
              <a:rPr lang="et-EE" sz="1600" b="1" kern="100" dirty="0">
                <a:effectLst/>
                <a:latin typeface="Arial" panose="020B0604020202020204" pitchFamily="34" charset="0"/>
                <a:ea typeface="Calibri" panose="020F0502020204030204" pitchFamily="34" charset="0"/>
                <a:cs typeface="Arial" panose="020B0604020202020204" pitchFamily="34" charset="0"/>
              </a:rPr>
              <a:t>Social media campaign "Did you know?" </a:t>
            </a:r>
            <a:r>
              <a:rPr lang="et-EE" sz="1600" kern="100" dirty="0">
                <a:effectLst/>
                <a:latin typeface="Arial" panose="020B0604020202020204" pitchFamily="34" charset="0"/>
                <a:ea typeface="Calibri" panose="020F0502020204030204" pitchFamily="34" charset="0"/>
                <a:cs typeface="Arial" panose="020B0604020202020204" pitchFamily="34" charset="0"/>
              </a:rPr>
              <a:t>about immunodeficiency.</a:t>
            </a:r>
            <a:endParaRPr lang="pt-PT" sz="16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et-EE" sz="1600" kern="100" dirty="0">
                <a:effectLst/>
                <a:latin typeface="Arial" panose="020B0604020202020204" pitchFamily="34" charset="0"/>
                <a:ea typeface="Calibri" panose="020F0502020204030204" pitchFamily="34" charset="0"/>
                <a:cs typeface="Arial" panose="020B0604020202020204" pitchFamily="34" charset="0"/>
              </a:rPr>
              <a:t>Letters of thanks to blood centers "Thank you for being our hero!".</a:t>
            </a:r>
            <a:endParaRPr lang="en-EE" sz="1600" kern="100" dirty="0">
              <a:effectLst/>
              <a:latin typeface="Arial" panose="020B0604020202020204" pitchFamily="34" charset="0"/>
              <a:ea typeface="Calibri" panose="020F050202020403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t-EE" sz="1600" kern="100" dirty="0">
                <a:effectLst/>
                <a:latin typeface="Arial" panose="020B0604020202020204" pitchFamily="34" charset="0"/>
                <a:ea typeface="Calibri" panose="020F0502020204030204" pitchFamily="34" charset="0"/>
                <a:cs typeface="Arial" panose="020B0604020202020204" pitchFamily="34" charset="0"/>
              </a:rPr>
              <a:t>2 banners with informative content for medical students in two Estonian health colleges (Tallinn and Tartu).</a:t>
            </a:r>
            <a:endParaRPr lang="en-EE" sz="1600" kern="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collage of images of people and a presentation&#10;&#10;Description automatically generated with low confidence">
            <a:extLst>
              <a:ext uri="{FF2B5EF4-FFF2-40B4-BE49-F238E27FC236}">
                <a16:creationId xmlns:a16="http://schemas.microsoft.com/office/drawing/2014/main" id="{4D8C7D86-DEBA-0738-C5A9-1F63F41797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823" y="2267708"/>
            <a:ext cx="4958177" cy="3965142"/>
          </a:xfrm>
          <a:prstGeom prst="rect">
            <a:avLst/>
          </a:prstGeom>
        </p:spPr>
      </p:pic>
      <p:pic>
        <p:nvPicPr>
          <p:cNvPr id="3" name="Picture 2" descr="A yellow logo on a black background&#10;&#10;Description automatically generated with medium confidence">
            <a:extLst>
              <a:ext uri="{FF2B5EF4-FFF2-40B4-BE49-F238E27FC236}">
                <a16:creationId xmlns:a16="http://schemas.microsoft.com/office/drawing/2014/main" id="{DF0C9D71-4485-1FAF-E682-0678FCA46E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8002" y="-309949"/>
            <a:ext cx="2221923" cy="2221923"/>
          </a:xfrm>
          <a:prstGeom prst="rect">
            <a:avLst/>
          </a:prstGeom>
        </p:spPr>
      </p:pic>
    </p:spTree>
    <p:extLst>
      <p:ext uri="{BB962C8B-B14F-4D97-AF65-F5344CB8AC3E}">
        <p14:creationId xmlns:p14="http://schemas.microsoft.com/office/powerpoint/2010/main" val="54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3"/>
          <p:cNvSpPr txBox="1"/>
          <p:nvPr/>
        </p:nvSpPr>
        <p:spPr>
          <a:xfrm>
            <a:off x="571010" y="416292"/>
            <a:ext cx="1943800"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0072AE"/>
                </a:solidFill>
                <a:latin typeface="Arial"/>
                <a:ea typeface="Arial"/>
                <a:cs typeface="Arial"/>
                <a:sym typeface="Arial"/>
              </a:defRPr>
            </a:lvl1pPr>
          </a:lstStyle>
          <a:p>
            <a:r>
              <a:rPr lang="en-US" dirty="0"/>
              <a:t>Greece</a:t>
            </a:r>
            <a:endParaRPr dirty="0"/>
          </a:p>
        </p:txBody>
      </p:sp>
      <p:sp>
        <p:nvSpPr>
          <p:cNvPr id="201" name="Rectangle 4"/>
          <p:cNvSpPr txBox="1"/>
          <p:nvPr/>
        </p:nvSpPr>
        <p:spPr>
          <a:xfrm>
            <a:off x="571010" y="1238848"/>
            <a:ext cx="763747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latin typeface="Arial"/>
                <a:ea typeface="Arial"/>
                <a:cs typeface="Arial"/>
                <a:sym typeface="Arial"/>
              </a:defRPr>
            </a:lvl1pPr>
          </a:lstStyle>
          <a:p>
            <a:r>
              <a:rPr sz="2400" dirty="0"/>
              <a:t>Immune Deficiency Association of Greece</a:t>
            </a:r>
            <a:r>
              <a:rPr lang="pt-PT" sz="2400" dirty="0"/>
              <a:t> (</a:t>
            </a:r>
            <a:r>
              <a:rPr sz="2400" dirty="0" err="1"/>
              <a:t>Galinos</a:t>
            </a:r>
            <a:r>
              <a:rPr lang="pt-PT" sz="2400" dirty="0"/>
              <a:t>)</a:t>
            </a:r>
            <a:endParaRPr sz="2400" dirty="0"/>
          </a:p>
        </p:txBody>
      </p:sp>
      <p:sp>
        <p:nvSpPr>
          <p:cNvPr id="202" name="Rectangle 5"/>
          <p:cNvSpPr txBox="1"/>
          <p:nvPr/>
        </p:nvSpPr>
        <p:spPr>
          <a:xfrm>
            <a:off x="571010" y="1787816"/>
            <a:ext cx="5161026"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latin typeface="Arial"/>
                <a:ea typeface="Arial"/>
                <a:cs typeface="Arial"/>
                <a:sym typeface="Arial"/>
              </a:defRPr>
            </a:lvl1pPr>
          </a:lstStyle>
          <a:p>
            <a:r>
              <a:rPr sz="2400" i="1" dirty="0"/>
              <a:t>Project:</a:t>
            </a:r>
            <a:r>
              <a:rPr lang="pt-PT" sz="2400" i="1" dirty="0"/>
              <a:t> </a:t>
            </a:r>
            <a:r>
              <a:rPr lang="pt-PT" sz="2400" b="0" dirty="0"/>
              <a:t>Media </a:t>
            </a:r>
            <a:r>
              <a:rPr lang="pt-PT" sz="2400" b="0" dirty="0" err="1"/>
              <a:t>awareness</a:t>
            </a:r>
            <a:r>
              <a:rPr lang="pt-PT" sz="2400" b="0" dirty="0"/>
              <a:t> </a:t>
            </a:r>
            <a:r>
              <a:rPr lang="pt-PT" sz="2400" b="0" dirty="0" err="1"/>
              <a:t>campaign</a:t>
            </a:r>
            <a:endParaRPr sz="2400" b="0" dirty="0"/>
          </a:p>
        </p:txBody>
      </p:sp>
      <p:sp>
        <p:nvSpPr>
          <p:cNvPr id="203" name="Our project was part of an overall effort to reach out through the media—TV, radio and the internet to…"/>
          <p:cNvSpPr txBox="1"/>
          <p:nvPr/>
        </p:nvSpPr>
        <p:spPr>
          <a:xfrm>
            <a:off x="571010" y="2249481"/>
            <a:ext cx="11440015"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lgn="just">
              <a:buFont typeface="Arial" panose="020B0604020202020204" pitchFamily="34" charset="0"/>
              <a:buChar char="•"/>
            </a:pPr>
            <a:r>
              <a:rPr lang="pt-PT" dirty="0">
                <a:latin typeface="Arial" panose="020B0604020202020204" pitchFamily="34" charset="0"/>
                <a:cs typeface="Arial" panose="020B0604020202020204" pitchFamily="34" charset="0"/>
              </a:rPr>
              <a:t>C</a:t>
            </a:r>
            <a:r>
              <a:rPr dirty="0" err="1">
                <a:latin typeface="Arial" panose="020B0604020202020204" pitchFamily="34" charset="0"/>
                <a:cs typeface="Arial" panose="020B0604020202020204" pitchFamily="34" charset="0"/>
              </a:rPr>
              <a:t>reation</a:t>
            </a:r>
            <a:r>
              <a:rPr dirty="0">
                <a:latin typeface="Arial" panose="020B0604020202020204" pitchFamily="34" charset="0"/>
                <a:cs typeface="Arial" panose="020B0604020202020204" pitchFamily="34" charset="0"/>
              </a:rPr>
              <a:t> of a </a:t>
            </a:r>
            <a:r>
              <a:rPr lang="pt-PT" b="1" dirty="0">
                <a:latin typeface="Arial" panose="020B0604020202020204" pitchFamily="34" charset="0"/>
                <a:cs typeface="Arial" panose="020B0604020202020204" pitchFamily="34" charset="0"/>
              </a:rPr>
              <a:t>35-second</a:t>
            </a:r>
            <a:r>
              <a:rPr b="1" dirty="0">
                <a:latin typeface="Arial" panose="020B0604020202020204" pitchFamily="34" charset="0"/>
                <a:cs typeface="Arial" panose="020B0604020202020204" pitchFamily="34" charset="0"/>
              </a:rPr>
              <a:t> informational advertisement video </a:t>
            </a:r>
            <a:r>
              <a:rPr dirty="0">
                <a:latin typeface="Arial" panose="020B0604020202020204" pitchFamily="34" charset="0"/>
                <a:cs typeface="Arial" panose="020B0604020202020204" pitchFamily="34" charset="0"/>
              </a:rPr>
              <a:t>(advertorial) on </a:t>
            </a:r>
            <a:r>
              <a:rPr lang="pt-PT" dirty="0" err="1">
                <a:latin typeface="Arial" panose="020B0604020202020204" pitchFamily="34" charset="0"/>
                <a:cs typeface="Arial" panose="020B0604020202020204" pitchFamily="34" charset="0"/>
              </a:rPr>
              <a:t>PIDs</a:t>
            </a:r>
            <a:r>
              <a:rPr lang="pt-PT" dirty="0">
                <a:latin typeface="Arial" panose="020B0604020202020204" pitchFamily="34" charset="0"/>
                <a:cs typeface="Arial" panose="020B0604020202020204" pitchFamily="34" charset="0"/>
              </a:rPr>
              <a:t>. </a:t>
            </a:r>
            <a:r>
              <a:rPr lang="pt-PT" dirty="0" err="1">
                <a:latin typeface="Arial" panose="020B0604020202020204" pitchFamily="34" charset="0"/>
                <a:cs typeface="Arial" panose="020B0604020202020204" pitchFamily="34" charset="0"/>
              </a:rPr>
              <a:t>This</a:t>
            </a:r>
            <a:r>
              <a:rPr lang="pt-PT" dirty="0">
                <a:latin typeface="Arial" panose="020B0604020202020204" pitchFamily="34" charset="0"/>
                <a:cs typeface="Arial" panose="020B0604020202020204" pitchFamily="34" charset="0"/>
              </a:rPr>
              <a:t> </a:t>
            </a:r>
            <a:r>
              <a:rPr lang="pt-PT" dirty="0" err="1">
                <a:latin typeface="Arial" panose="020B0604020202020204" pitchFamily="34" charset="0"/>
                <a:cs typeface="Arial" panose="020B0604020202020204" pitchFamily="34" charset="0"/>
              </a:rPr>
              <a:t>was</a:t>
            </a:r>
            <a:r>
              <a:rPr lang="pt-PT" dirty="0">
                <a:latin typeface="Arial" panose="020B0604020202020204" pitchFamily="34" charset="0"/>
                <a:cs typeface="Arial" panose="020B0604020202020204" pitchFamily="34" charset="0"/>
              </a:rPr>
              <a:t> </a:t>
            </a:r>
            <a:r>
              <a:rPr i="1" dirty="0">
                <a:latin typeface="Arial" panose="020B0604020202020204" pitchFamily="34" charset="0"/>
                <a:cs typeface="Arial" panose="020B0604020202020204" pitchFamily="34" charset="0"/>
              </a:rPr>
              <a:t>broadcast on </a:t>
            </a:r>
            <a:r>
              <a:rPr lang="en-US" i="1" dirty="0">
                <a:latin typeface="Arial" panose="020B0604020202020204" pitchFamily="34" charset="0"/>
                <a:cs typeface="Arial" panose="020B0604020202020204" pitchFamily="34" charset="0"/>
              </a:rPr>
              <a:t>national </a:t>
            </a:r>
            <a:r>
              <a:rPr b="1" dirty="0">
                <a:latin typeface="Arial" panose="020B0604020202020204" pitchFamily="34" charset="0"/>
                <a:cs typeface="Arial" panose="020B0604020202020204" pitchFamily="34" charset="0"/>
              </a:rPr>
              <a:t>Greek TV, radio and the internet </a:t>
            </a:r>
            <a:r>
              <a:rPr dirty="0">
                <a:latin typeface="Arial" panose="020B0604020202020204" pitchFamily="34" charset="0"/>
                <a:cs typeface="Arial" panose="020B0604020202020204" pitchFamily="34" charset="0"/>
              </a:rPr>
              <a:t>from April 1</a:t>
            </a:r>
            <a:r>
              <a:rPr lang="en-US" dirty="0">
                <a:latin typeface="Arial" panose="020B0604020202020204" pitchFamily="34" charset="0"/>
                <a:cs typeface="Arial" panose="020B0604020202020204" pitchFamily="34" charset="0"/>
              </a:rPr>
              <a:t>7</a:t>
            </a:r>
            <a:r>
              <a:rPr dirty="0">
                <a:latin typeface="Arial" panose="020B0604020202020204" pitchFamily="34" charset="0"/>
                <a:cs typeface="Arial" panose="020B0604020202020204" pitchFamily="34" charset="0"/>
              </a:rPr>
              <a:t>th - May 1</a:t>
            </a:r>
            <a:r>
              <a:rPr lang="en-US" dirty="0">
                <a:latin typeface="Arial" panose="020B0604020202020204" pitchFamily="34" charset="0"/>
                <a:cs typeface="Arial" panose="020B0604020202020204" pitchFamily="34" charset="0"/>
              </a:rPr>
              <a:t>7</a:t>
            </a:r>
            <a:r>
              <a:rPr dirty="0">
                <a:latin typeface="Arial" panose="020B0604020202020204" pitchFamily="34" charset="0"/>
                <a:cs typeface="Arial" panose="020B0604020202020204" pitchFamily="34" charset="0"/>
              </a:rPr>
              <a:t>th, 2023. </a:t>
            </a:r>
            <a:endParaRPr lang="pt-PT"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pt-PT" dirty="0">
                <a:latin typeface="Arial" panose="020B0604020202020204" pitchFamily="34" charset="0"/>
                <a:cs typeface="Arial" panose="020B0604020202020204" pitchFamily="34" charset="0"/>
              </a:rPr>
              <a:t>The </a:t>
            </a:r>
            <a:r>
              <a:rPr dirty="0">
                <a:latin typeface="Arial" panose="020B0604020202020204" pitchFamily="34" charset="0"/>
                <a:cs typeface="Arial" panose="020B0604020202020204" pitchFamily="34" charset="0"/>
              </a:rPr>
              <a:t>advert also appeared during an interview on a </a:t>
            </a:r>
            <a:r>
              <a:rPr b="1" dirty="0">
                <a:latin typeface="Arial" panose="020B0604020202020204" pitchFamily="34" charset="0"/>
                <a:cs typeface="Arial" panose="020B0604020202020204" pitchFamily="34" charset="0"/>
              </a:rPr>
              <a:t>popular talk show about health</a:t>
            </a:r>
            <a:r>
              <a:rPr dirty="0">
                <a:latin typeface="Arial" panose="020B0604020202020204" pitchFamily="34" charset="0"/>
                <a:cs typeface="Arial" panose="020B0604020202020204" pitchFamily="34" charset="0"/>
              </a:rPr>
              <a:t>, during </a:t>
            </a:r>
            <a:r>
              <a:rPr lang="pt-PT" dirty="0">
                <a:latin typeface="Arial" panose="020B0604020202020204" pitchFamily="34" charset="0"/>
                <a:cs typeface="Arial" panose="020B0604020202020204" pitchFamily="34" charset="0"/>
              </a:rPr>
              <a:t>WPIW. </a:t>
            </a:r>
          </a:p>
          <a:p>
            <a:pPr marL="285750" indent="-285750" algn="just">
              <a:buFont typeface="Arial" panose="020B0604020202020204" pitchFamily="34" charset="0"/>
              <a:buChar char="•"/>
            </a:pPr>
            <a:r>
              <a:rPr dirty="0">
                <a:latin typeface="Arial" panose="020B0604020202020204" pitchFamily="34" charset="0"/>
                <a:cs typeface="Arial" panose="020B0604020202020204" pitchFamily="34" charset="0"/>
              </a:rPr>
              <a:t>The people who took part in the video were actual patients</a:t>
            </a:r>
            <a:r>
              <a:rPr lang="pt-PT" dirty="0">
                <a:latin typeface="Arial" panose="020B0604020202020204" pitchFamily="34" charset="0"/>
                <a:cs typeface="Arial" panose="020B0604020202020204" pitchFamily="34" charset="0"/>
              </a:rPr>
              <a:t> – </a:t>
            </a:r>
            <a:r>
              <a:rPr lang="pt-PT" dirty="0" err="1">
                <a:latin typeface="Arial" panose="020B0604020202020204" pitchFamily="34" charset="0"/>
                <a:cs typeface="Arial" panose="020B0604020202020204" pitchFamily="34" charset="0"/>
              </a:rPr>
              <a:t>Board</a:t>
            </a:r>
            <a:r>
              <a:rPr lang="pt-PT"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members, who shared valuable information and personal experiences, which touched many.  </a:t>
            </a:r>
            <a:endParaRPr lang="en-GB"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b="1" dirty="0">
                <a:latin typeface="Arial" panose="020B0604020202020204" pitchFamily="34" charset="0"/>
                <a:cs typeface="Arial" panose="020B0604020202020204" pitchFamily="34" charset="0"/>
              </a:rPr>
              <a:t>Received an overwhelming response</a:t>
            </a:r>
            <a:r>
              <a:rPr lang="en-GB" dirty="0">
                <a:latin typeface="Arial" panose="020B0604020202020204" pitchFamily="34" charset="0"/>
                <a:cs typeface="Arial" panose="020B0604020202020204" pitchFamily="34" charset="0"/>
              </a:rPr>
              <a:t>: website, YouTube channel, Facebook page, phone calls and messages from people who wanted more information on PIDs and also from people who had been diagnosed, but did not know about </a:t>
            </a:r>
            <a:r>
              <a:rPr lang="en-GB" dirty="0" err="1">
                <a:latin typeface="Arial" panose="020B0604020202020204" pitchFamily="34" charset="0"/>
                <a:cs typeface="Arial" panose="020B0604020202020204" pitchFamily="34" charset="0"/>
              </a:rPr>
              <a:t>Galinos</a:t>
            </a:r>
            <a:r>
              <a:rPr lang="en-GB" dirty="0">
                <a:latin typeface="Arial" panose="020B0604020202020204" pitchFamily="34" charset="0"/>
                <a:cs typeface="Arial" panose="020B0604020202020204" pitchFamily="34" charset="0"/>
              </a:rPr>
              <a:t>, many of whom subsequently became members of their organisation. They also received many accolades from the medical community for this important message and their efforts to educate the general public as well as raise awareness for PIDs.</a:t>
            </a:r>
          </a:p>
        </p:txBody>
      </p:sp>
      <p:pic>
        <p:nvPicPr>
          <p:cNvPr id="3" name="Imagem 2">
            <a:extLst>
              <a:ext uri="{FF2B5EF4-FFF2-40B4-BE49-F238E27FC236}">
                <a16:creationId xmlns:a16="http://schemas.microsoft.com/office/drawing/2014/main" id="{A7B4AA26-B12A-DCAC-B081-3EE6AB892AA6}"/>
              </a:ext>
            </a:extLst>
          </p:cNvPr>
          <p:cNvPicPr>
            <a:picLocks noChangeAspect="1"/>
          </p:cNvPicPr>
          <p:nvPr/>
        </p:nvPicPr>
        <p:blipFill rotWithShape="1">
          <a:blip r:embed="rId2"/>
          <a:srcRect l="1872" t="24754" r="64765" b="8265"/>
          <a:stretch/>
        </p:blipFill>
        <p:spPr>
          <a:xfrm>
            <a:off x="8937546" y="5036804"/>
            <a:ext cx="3073479" cy="173547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3"/>
          <p:cNvSpPr txBox="1"/>
          <p:nvPr/>
        </p:nvSpPr>
        <p:spPr>
          <a:xfrm>
            <a:off x="571010" y="416292"/>
            <a:ext cx="191334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0072AE"/>
                </a:solidFill>
                <a:latin typeface="Arial"/>
                <a:ea typeface="Arial"/>
                <a:cs typeface="Arial"/>
                <a:sym typeface="Arial"/>
              </a:defRPr>
            </a:lvl1pPr>
          </a:lstStyle>
          <a:p>
            <a:r>
              <a:rPr lang="en-US" dirty="0"/>
              <a:t>Iceland</a:t>
            </a:r>
            <a:endParaRPr dirty="0"/>
          </a:p>
        </p:txBody>
      </p:sp>
      <p:sp>
        <p:nvSpPr>
          <p:cNvPr id="201" name="Rectangle 4"/>
          <p:cNvSpPr txBox="1"/>
          <p:nvPr/>
        </p:nvSpPr>
        <p:spPr>
          <a:xfrm>
            <a:off x="571010" y="1238848"/>
            <a:ext cx="1884488"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atin typeface="Arial"/>
                <a:ea typeface="Arial"/>
                <a:cs typeface="Arial"/>
                <a:sym typeface="Arial"/>
              </a:defRPr>
            </a:lvl1pPr>
          </a:lstStyle>
          <a:p>
            <a:r>
              <a:rPr lang="pt-PT" sz="2400" b="1" dirty="0" err="1">
                <a:latin typeface="Arial" panose="020B0604020202020204" pitchFamily="34" charset="0"/>
                <a:cs typeface="Arial" panose="020B0604020202020204" pitchFamily="34" charset="0"/>
              </a:rPr>
              <a:t>Lind</a:t>
            </a:r>
            <a:r>
              <a:rPr lang="pt-PT" sz="2400" b="1" dirty="0">
                <a:latin typeface="Arial" panose="020B0604020202020204" pitchFamily="34" charset="0"/>
                <a:cs typeface="Arial" panose="020B0604020202020204" pitchFamily="34" charset="0"/>
              </a:rPr>
              <a:t> Iceland</a:t>
            </a:r>
            <a:endParaRPr lang="pt-PT" sz="2400" dirty="0">
              <a:latin typeface="Arial" panose="020B0604020202020204" pitchFamily="34" charset="0"/>
              <a:cs typeface="Arial" panose="020B0604020202020204" pitchFamily="34" charset="0"/>
            </a:endParaRPr>
          </a:p>
          <a:p>
            <a:endParaRPr sz="2400" dirty="0"/>
          </a:p>
        </p:txBody>
      </p:sp>
      <p:sp>
        <p:nvSpPr>
          <p:cNvPr id="202" name="Rectangle 5"/>
          <p:cNvSpPr txBox="1"/>
          <p:nvPr/>
        </p:nvSpPr>
        <p:spPr>
          <a:xfrm>
            <a:off x="571010" y="1787816"/>
            <a:ext cx="1409999"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atin typeface="Arial"/>
                <a:ea typeface="Arial"/>
                <a:cs typeface="Arial"/>
                <a:sym typeface="Arial"/>
              </a:defRPr>
            </a:lvl1pPr>
          </a:lstStyle>
          <a:p>
            <a:r>
              <a:rPr sz="2400" i="1" dirty="0"/>
              <a:t>Project</a:t>
            </a:r>
            <a:r>
              <a:rPr lang="pt-PT" sz="2400" i="1" dirty="0"/>
              <a:t>s:</a:t>
            </a:r>
            <a:endParaRPr sz="2400" b="0" dirty="0"/>
          </a:p>
        </p:txBody>
      </p:sp>
      <p:sp>
        <p:nvSpPr>
          <p:cNvPr id="2" name="Rectangle 6">
            <a:extLst>
              <a:ext uri="{FF2B5EF4-FFF2-40B4-BE49-F238E27FC236}">
                <a16:creationId xmlns:a16="http://schemas.microsoft.com/office/drawing/2014/main" id="{0249DB69-8038-18F9-26EC-4AAFEF698453}"/>
              </a:ext>
            </a:extLst>
          </p:cNvPr>
          <p:cNvSpPr/>
          <p:nvPr/>
        </p:nvSpPr>
        <p:spPr>
          <a:xfrm>
            <a:off x="571010" y="2489579"/>
            <a:ext cx="10670986" cy="2739211"/>
          </a:xfrm>
          <a:prstGeom prst="rect">
            <a:avLst/>
          </a:prstGeom>
        </p:spPr>
        <p:txBody>
          <a:bodyPr wrap="square">
            <a:spAutoFit/>
          </a:bodyPr>
          <a:lstStyle/>
          <a:p>
            <a:pPr marL="342900" indent="-342900" algn="just">
              <a:buFont typeface="+mj-lt"/>
              <a:buAutoNum type="arabicParenR"/>
            </a:pPr>
            <a:r>
              <a:rPr lang="en-GB" dirty="0">
                <a:latin typeface="Arial" panose="020B0604020202020204" pitchFamily="34" charset="0"/>
                <a:cs typeface="Arial" panose="020B0604020202020204" pitchFamily="34" charset="0"/>
              </a:rPr>
              <a:t>On April 25, 2023, held a </a:t>
            </a:r>
            <a:r>
              <a:rPr lang="en-GB" b="1" dirty="0">
                <a:latin typeface="Arial" panose="020B0604020202020204" pitchFamily="34" charset="0"/>
                <a:cs typeface="Arial" panose="020B0604020202020204" pitchFamily="34" charset="0"/>
              </a:rPr>
              <a:t>meeting with nurses </a:t>
            </a:r>
            <a:r>
              <a:rPr lang="en-GB" dirty="0">
                <a:latin typeface="Arial" panose="020B0604020202020204" pitchFamily="34" charset="0"/>
                <a:cs typeface="Arial" panose="020B0604020202020204" pitchFamily="34" charset="0"/>
              </a:rPr>
              <a:t>at the Children's Hospital and the Department of Immunology.</a:t>
            </a:r>
          </a:p>
          <a:p>
            <a:pPr marL="342900" indent="-342900" algn="just">
              <a:buFont typeface="+mj-lt"/>
              <a:buAutoNum type="arabicParenR"/>
            </a:pPr>
            <a:r>
              <a:rPr lang="en-GB" dirty="0">
                <a:latin typeface="Arial" panose="020B0604020202020204" pitchFamily="34" charset="0"/>
                <a:cs typeface="Arial" panose="020B0604020202020204" pitchFamily="34" charset="0"/>
              </a:rPr>
              <a:t>Presentation of the </a:t>
            </a:r>
            <a:r>
              <a:rPr lang="en-GB" b="1" dirty="0">
                <a:latin typeface="Arial" panose="020B0604020202020204" pitchFamily="34" charset="0"/>
                <a:cs typeface="Arial" panose="020B0604020202020204" pitchFamily="34" charset="0"/>
              </a:rPr>
              <a:t>immunology department's new </a:t>
            </a:r>
            <a:r>
              <a:rPr lang="en-GB" b="1" dirty="0">
                <a:latin typeface="Arial" panose="020B0604020202020204" pitchFamily="34" charset="0"/>
                <a:cs typeface="Arial" panose="020B0604020202020204" pitchFamily="34" charset="0"/>
                <a:hlinkClick r:id="rId2"/>
              </a:rPr>
              <a:t>website</a:t>
            </a:r>
            <a:r>
              <a:rPr lang="en-GB" dirty="0">
                <a:latin typeface="Arial" panose="020B0604020202020204" pitchFamily="34" charset="0"/>
                <a:cs typeface="Arial" panose="020B0604020202020204" pitchFamily="34" charset="0"/>
              </a:rPr>
              <a:t>, which they have been working on for the last year. </a:t>
            </a:r>
          </a:p>
          <a:p>
            <a:pPr marL="342900" indent="-342900" algn="just">
              <a:buFont typeface="+mj-lt"/>
              <a:buAutoNum type="arabicParenR"/>
            </a:pPr>
            <a:r>
              <a:rPr lang="en-GB" dirty="0">
                <a:latin typeface="Arial" panose="020B0604020202020204" pitchFamily="34" charset="0"/>
                <a:cs typeface="Arial" panose="020B0604020202020204" pitchFamily="34" charset="0"/>
              </a:rPr>
              <a:t>Prepared </a:t>
            </a:r>
            <a:r>
              <a:rPr lang="en-GB" b="1" dirty="0">
                <a:latin typeface="Arial" panose="020B0604020202020204" pitchFamily="34" charset="0"/>
                <a:cs typeface="Arial" panose="020B0604020202020204" pitchFamily="34" charset="0"/>
              </a:rPr>
              <a:t>educational material </a:t>
            </a:r>
            <a:r>
              <a:rPr lang="en-GB" dirty="0">
                <a:latin typeface="Arial" panose="020B0604020202020204" pitchFamily="34" charset="0"/>
                <a:cs typeface="Arial" panose="020B0604020202020204" pitchFamily="34" charset="0"/>
              </a:rPr>
              <a:t>and a meeting for schools of nurses.</a:t>
            </a:r>
          </a:p>
          <a:p>
            <a:pPr marL="342900" indent="-342900" algn="just">
              <a:buFont typeface="+mj-lt"/>
              <a:buAutoNum type="arabicParenR"/>
            </a:pPr>
            <a:r>
              <a:rPr lang="en-GB" dirty="0">
                <a:latin typeface="Arial" panose="020B0604020202020204" pitchFamily="34" charset="0"/>
                <a:cs typeface="Arial" panose="020B0604020202020204" pitchFamily="34" charset="0"/>
              </a:rPr>
              <a:t>2 meetings will be held in November: one with school nurses and staff</a:t>
            </a:r>
          </a:p>
          <a:p>
            <a:pPr marL="742950" lvl="1" indent="-285750" algn="just">
              <a:buFont typeface="Arial" panose="020B0604020202020204" pitchFamily="34" charset="0"/>
              <a:buChar char="•"/>
            </a:pPr>
            <a:r>
              <a:rPr lang="en-GB" b="1" dirty="0">
                <a:latin typeface="Arial" panose="020B0604020202020204" pitchFamily="34" charset="0"/>
                <a:cs typeface="Arial" panose="020B0604020202020204" pitchFamily="34" charset="0"/>
              </a:rPr>
              <a:t>Educational meeting </a:t>
            </a:r>
            <a:r>
              <a:rPr lang="en-GB" dirty="0">
                <a:latin typeface="Arial" panose="020B0604020202020204" pitchFamily="34" charset="0"/>
                <a:cs typeface="Arial" panose="020B0604020202020204" pitchFamily="34" charset="0"/>
              </a:rPr>
              <a:t>for school nurses, medical students and other health workers.</a:t>
            </a:r>
          </a:p>
          <a:p>
            <a:pPr marL="742950" lvl="1" indent="-285750" algn="just">
              <a:buFont typeface="Arial" panose="020B0604020202020204" pitchFamily="34" charset="0"/>
              <a:buChar char="•"/>
            </a:pPr>
            <a:r>
              <a:rPr lang="en-GB" b="1" dirty="0">
                <a:latin typeface="Arial" panose="020B0604020202020204" pitchFamily="34" charset="0"/>
                <a:cs typeface="Arial" panose="020B0604020202020204" pitchFamily="34" charset="0"/>
              </a:rPr>
              <a:t>Meeting for parents of children with PID and adult patients</a:t>
            </a:r>
            <a:r>
              <a:rPr lang="en-GB"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pt-PT"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8170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3"/>
          <p:cNvSpPr txBox="1"/>
          <p:nvPr/>
        </p:nvSpPr>
        <p:spPr>
          <a:xfrm>
            <a:off x="571010" y="416292"/>
            <a:ext cx="1317025"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0072AE"/>
                </a:solidFill>
                <a:latin typeface="Arial"/>
                <a:ea typeface="Arial"/>
                <a:cs typeface="Arial"/>
                <a:sym typeface="Arial"/>
              </a:defRPr>
            </a:lvl1pPr>
          </a:lstStyle>
          <a:p>
            <a:r>
              <a:rPr lang="en-US" dirty="0"/>
              <a:t>India</a:t>
            </a:r>
            <a:endParaRPr dirty="0"/>
          </a:p>
        </p:txBody>
      </p:sp>
      <p:sp>
        <p:nvSpPr>
          <p:cNvPr id="201" name="Rectangle 4"/>
          <p:cNvSpPr txBox="1"/>
          <p:nvPr/>
        </p:nvSpPr>
        <p:spPr>
          <a:xfrm>
            <a:off x="571010" y="1238848"/>
            <a:ext cx="959493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atin typeface="Arial"/>
                <a:ea typeface="Arial"/>
                <a:cs typeface="Arial"/>
                <a:sym typeface="Arial"/>
              </a:defRPr>
            </a:lvl1pPr>
          </a:lstStyle>
          <a:p>
            <a:r>
              <a:rPr lang="en-US" sz="2400" b="1" dirty="0"/>
              <a:t>Indian Patients Society for Primary Immunodeficiencies (IPSPI)</a:t>
            </a:r>
            <a:endParaRPr sz="2400" dirty="0"/>
          </a:p>
        </p:txBody>
      </p:sp>
      <p:sp>
        <p:nvSpPr>
          <p:cNvPr id="202" name="Rectangle 5"/>
          <p:cNvSpPr txBox="1"/>
          <p:nvPr/>
        </p:nvSpPr>
        <p:spPr>
          <a:xfrm>
            <a:off x="571010" y="1787816"/>
            <a:ext cx="1409999"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atin typeface="Arial"/>
                <a:ea typeface="Arial"/>
                <a:cs typeface="Arial"/>
                <a:sym typeface="Arial"/>
              </a:defRPr>
            </a:lvl1pPr>
          </a:lstStyle>
          <a:p>
            <a:r>
              <a:rPr sz="2400" i="1" dirty="0"/>
              <a:t>Project</a:t>
            </a:r>
            <a:r>
              <a:rPr lang="pt-PT" sz="2400" i="1" dirty="0"/>
              <a:t>s:</a:t>
            </a:r>
            <a:endParaRPr sz="2400" b="0" dirty="0"/>
          </a:p>
        </p:txBody>
      </p:sp>
      <p:sp>
        <p:nvSpPr>
          <p:cNvPr id="2" name="Rectangle 6">
            <a:extLst>
              <a:ext uri="{FF2B5EF4-FFF2-40B4-BE49-F238E27FC236}">
                <a16:creationId xmlns:a16="http://schemas.microsoft.com/office/drawing/2014/main" id="{0249DB69-8038-18F9-26EC-4AAFEF698453}"/>
              </a:ext>
            </a:extLst>
          </p:cNvPr>
          <p:cNvSpPr/>
          <p:nvPr/>
        </p:nvSpPr>
        <p:spPr>
          <a:xfrm>
            <a:off x="571010" y="2518154"/>
            <a:ext cx="10670986" cy="1200329"/>
          </a:xfrm>
          <a:prstGeom prst="rect">
            <a:avLst/>
          </a:prstGeom>
        </p:spPr>
        <p:txBody>
          <a:bodyPr wrap="square">
            <a:spAutoFit/>
          </a:bodyPr>
          <a:lstStyle/>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Organsied</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 Sharing and Caring of IEI Patients and Family Event </a:t>
            </a:r>
            <a:r>
              <a:rPr lang="en-US" dirty="0">
                <a:latin typeface="Arial" panose="020B0604020202020204" pitchFamily="34" charset="0"/>
                <a:cs typeface="Arial" panose="020B0604020202020204" pitchFamily="34" charset="0"/>
              </a:rPr>
              <a:t>on April, 27 in </a:t>
            </a:r>
            <a:r>
              <a:rPr lang="de-DE" dirty="0">
                <a:latin typeface="Arial" panose="020B0604020202020204" pitchFamily="34" charset="0"/>
                <a:cs typeface="Arial" panose="020B0604020202020204" pitchFamily="34" charset="0"/>
              </a:rPr>
              <a:t>LT, KSCH in collaboration with KSCH, LHMC, New Delhi.</a:t>
            </a:r>
          </a:p>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Organised</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CME on IEI </a:t>
            </a:r>
            <a:r>
              <a:rPr lang="en-US" dirty="0">
                <a:latin typeface="Arial" panose="020B0604020202020204" pitchFamily="34" charset="0"/>
                <a:cs typeface="Arial" panose="020B0604020202020204" pitchFamily="34" charset="0"/>
              </a:rPr>
              <a:t>on April, 29, in </a:t>
            </a:r>
            <a:r>
              <a:rPr lang="de-DE" dirty="0">
                <a:latin typeface="Arial" panose="020B0604020202020204" pitchFamily="34" charset="0"/>
                <a:cs typeface="Arial" panose="020B0604020202020204" pitchFamily="34" charset="0"/>
              </a:rPr>
              <a:t>Auditorium, Academic Block, LHMC, New Delhi in collaboration with Medicine and Pediatrics Department of LHMC, New Delhi.</a:t>
            </a:r>
            <a:endParaRPr lang="pt-PT" dirty="0">
              <a:solidFill>
                <a:prstClr val="black"/>
              </a:solidFill>
              <a:latin typeface="Arial" panose="020B0604020202020204" pitchFamily="34" charset="0"/>
              <a:cs typeface="Arial" panose="020B0604020202020204" pitchFamily="34" charset="0"/>
            </a:endParaRPr>
          </a:p>
        </p:txBody>
      </p:sp>
      <p:pic>
        <p:nvPicPr>
          <p:cNvPr id="3" name="Content Placeholder 6">
            <a:extLst>
              <a:ext uri="{FF2B5EF4-FFF2-40B4-BE49-F238E27FC236}">
                <a16:creationId xmlns:a16="http://schemas.microsoft.com/office/drawing/2014/main" id="{DAB41859-1CBB-EEB4-1F8F-82C017B4CC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53"/>
          <a:stretch/>
        </p:blipFill>
        <p:spPr>
          <a:xfrm>
            <a:off x="1101176" y="3928110"/>
            <a:ext cx="3265551" cy="2358257"/>
          </a:xfrm>
          <a:prstGeom prst="rect">
            <a:avLst/>
          </a:prstGeom>
        </p:spPr>
      </p:pic>
      <p:pic>
        <p:nvPicPr>
          <p:cNvPr id="4" name="Content Placeholder 7">
            <a:extLst>
              <a:ext uri="{FF2B5EF4-FFF2-40B4-BE49-F238E27FC236}">
                <a16:creationId xmlns:a16="http://schemas.microsoft.com/office/drawing/2014/main" id="{233C8CF4-8BDF-3E34-5EEA-9CB984B3BD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6220" y="3928110"/>
            <a:ext cx="3139055" cy="2358536"/>
          </a:xfrm>
          <a:prstGeom prst="rect">
            <a:avLst/>
          </a:prstGeom>
        </p:spPr>
      </p:pic>
      <p:pic>
        <p:nvPicPr>
          <p:cNvPr id="5" name="Content Placeholder 4">
            <a:extLst>
              <a:ext uri="{FF2B5EF4-FFF2-40B4-BE49-F238E27FC236}">
                <a16:creationId xmlns:a16="http://schemas.microsoft.com/office/drawing/2014/main" id="{59F441E3-257F-189F-3B8F-9D00E0D93E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8820" y="3768295"/>
            <a:ext cx="3318909" cy="2677886"/>
          </a:xfrm>
          <a:prstGeom prst="rect">
            <a:avLst/>
          </a:prstGeom>
        </p:spPr>
      </p:pic>
    </p:spTree>
    <p:extLst>
      <p:ext uri="{BB962C8B-B14F-4D97-AF65-F5344CB8AC3E}">
        <p14:creationId xmlns:p14="http://schemas.microsoft.com/office/powerpoint/2010/main" val="3658641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3"/>
          <p:cNvSpPr txBox="1"/>
          <p:nvPr/>
        </p:nvSpPr>
        <p:spPr>
          <a:xfrm>
            <a:off x="571010" y="416292"/>
            <a:ext cx="254171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0072AE"/>
                </a:solidFill>
                <a:latin typeface="Arial"/>
                <a:ea typeface="Arial"/>
                <a:cs typeface="Arial"/>
                <a:sym typeface="Arial"/>
              </a:defRPr>
            </a:lvl1pPr>
          </a:lstStyle>
          <a:p>
            <a:r>
              <a:rPr lang="en-US" dirty="0"/>
              <a:t>Indonesia</a:t>
            </a:r>
            <a:endParaRPr dirty="0"/>
          </a:p>
        </p:txBody>
      </p:sp>
      <p:sp>
        <p:nvSpPr>
          <p:cNvPr id="201" name="Rectangle 4"/>
          <p:cNvSpPr txBox="1"/>
          <p:nvPr/>
        </p:nvSpPr>
        <p:spPr>
          <a:xfrm>
            <a:off x="571010" y="1238848"/>
            <a:ext cx="9373718"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latin typeface="Arial"/>
                <a:ea typeface="Arial"/>
                <a:cs typeface="Arial"/>
                <a:sym typeface="Arial"/>
              </a:defRPr>
            </a:lvl1pPr>
          </a:lstStyle>
          <a:p>
            <a:r>
              <a:rPr lang="pt-PT" sz="2400" dirty="0" err="1">
                <a:sym typeface="Nunito"/>
              </a:rPr>
              <a:t>Indonesia</a:t>
            </a:r>
            <a:r>
              <a:rPr lang="pt-PT" sz="2400" dirty="0">
                <a:sym typeface="Nunito"/>
              </a:rPr>
              <a:t> Primary Immunodeficiency </a:t>
            </a:r>
            <a:r>
              <a:rPr lang="pt-PT" sz="2400" dirty="0" err="1">
                <a:sym typeface="Nunito"/>
              </a:rPr>
              <a:t>Patients</a:t>
            </a:r>
            <a:r>
              <a:rPr lang="pt-PT" sz="2400" dirty="0">
                <a:sym typeface="Nunito"/>
              </a:rPr>
              <a:t> Society </a:t>
            </a:r>
            <a:r>
              <a:rPr lang="en-US" sz="2400" b="1" dirty="0"/>
              <a:t>(IPIPS)</a:t>
            </a:r>
            <a:endParaRPr sz="2400" dirty="0"/>
          </a:p>
        </p:txBody>
      </p:sp>
      <p:sp>
        <p:nvSpPr>
          <p:cNvPr id="202" name="Rectangle 5"/>
          <p:cNvSpPr txBox="1"/>
          <p:nvPr/>
        </p:nvSpPr>
        <p:spPr>
          <a:xfrm>
            <a:off x="571010" y="1787816"/>
            <a:ext cx="1409999"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latin typeface="Arial"/>
                <a:ea typeface="Arial"/>
                <a:cs typeface="Arial"/>
                <a:sym typeface="Arial"/>
              </a:defRPr>
            </a:lvl1pPr>
          </a:lstStyle>
          <a:p>
            <a:r>
              <a:rPr sz="2400" i="1" dirty="0"/>
              <a:t>Project</a:t>
            </a:r>
            <a:r>
              <a:rPr lang="pt-PT" sz="2400" i="1" dirty="0"/>
              <a:t>s:</a:t>
            </a:r>
            <a:endParaRPr sz="2400" b="0" dirty="0"/>
          </a:p>
        </p:txBody>
      </p:sp>
      <p:sp>
        <p:nvSpPr>
          <p:cNvPr id="2" name="Rectangle 6">
            <a:extLst>
              <a:ext uri="{FF2B5EF4-FFF2-40B4-BE49-F238E27FC236}">
                <a16:creationId xmlns:a16="http://schemas.microsoft.com/office/drawing/2014/main" id="{0249DB69-8038-18F9-26EC-4AAFEF698453}"/>
              </a:ext>
            </a:extLst>
          </p:cNvPr>
          <p:cNvSpPr/>
          <p:nvPr/>
        </p:nvSpPr>
        <p:spPr>
          <a:xfrm>
            <a:off x="571009" y="2249481"/>
            <a:ext cx="10849659" cy="3693319"/>
          </a:xfrm>
          <a:prstGeom prst="rect">
            <a:avLst/>
          </a:prstGeom>
        </p:spPr>
        <p:txBody>
          <a:bodyPr wrap="square">
            <a:spAutoFit/>
          </a:bodyPr>
          <a:lstStyle/>
          <a:p>
            <a:pPr marL="139700" algn="just">
              <a:buClr>
                <a:srgbClr val="0072AE"/>
              </a:buClr>
              <a:buSzPts val="1400"/>
            </a:pPr>
            <a:r>
              <a:rPr lang="en-GB" sz="1800" dirty="0">
                <a:latin typeface="Arial" panose="020B0604020202020204" pitchFamily="34" charset="0"/>
                <a:ea typeface="Nunito"/>
                <a:cs typeface="Arial" panose="020B0604020202020204" pitchFamily="34" charset="0"/>
                <a:sym typeface="Nunito"/>
              </a:rPr>
              <a:t>1) </a:t>
            </a:r>
            <a:r>
              <a:rPr lang="en-GB" sz="1800" b="1" dirty="0">
                <a:latin typeface="Arial" panose="020B0604020202020204" pitchFamily="34" charset="0"/>
                <a:ea typeface="Nunito"/>
                <a:cs typeface="Arial" panose="020B0604020202020204" pitchFamily="34" charset="0"/>
                <a:sym typeface="Nunito"/>
              </a:rPr>
              <a:t>Indonesia Registry Work Plan Launch </a:t>
            </a:r>
            <a:r>
              <a:rPr lang="en-GB" sz="1800" dirty="0">
                <a:latin typeface="Arial" panose="020B0604020202020204" pitchFamily="34" charset="0"/>
                <a:ea typeface="Nunito"/>
                <a:cs typeface="Arial" panose="020B0604020202020204" pitchFamily="34" charset="0"/>
                <a:sym typeface="Nunito"/>
              </a:rPr>
              <a:t>– The goal is to c</a:t>
            </a:r>
            <a:r>
              <a:rPr lang="en-GB" dirty="0">
                <a:latin typeface="Arial" panose="020B0604020202020204" pitchFamily="34" charset="0"/>
                <a:ea typeface="Nunito"/>
                <a:cs typeface="Arial" panose="020B0604020202020204" pitchFamily="34" charset="0"/>
                <a:sym typeface="Nunito"/>
              </a:rPr>
              <a:t>reate and launch a Pilot for Indonesia PI registry. Timeline: 12 Months Project. </a:t>
            </a:r>
            <a:r>
              <a:rPr lang="en-GB" sz="1800" dirty="0">
                <a:latin typeface="Arial" panose="020B0604020202020204" pitchFamily="34" charset="0"/>
                <a:ea typeface="Nunito"/>
                <a:cs typeface="Arial" panose="020B0604020202020204" pitchFamily="34" charset="0"/>
                <a:sym typeface="Nunito"/>
              </a:rPr>
              <a:t>Currently the team is on process requirement gathering and tools selection.</a:t>
            </a:r>
          </a:p>
          <a:p>
            <a:pPr marL="139700" algn="just">
              <a:buClr>
                <a:srgbClr val="0072AE"/>
              </a:buClr>
              <a:buSzPts val="1400"/>
            </a:pPr>
            <a:r>
              <a:rPr lang="en-GB" dirty="0">
                <a:latin typeface="Arial" panose="020B0604020202020204" pitchFamily="34" charset="0"/>
                <a:cs typeface="Arial" panose="020B0604020202020204" pitchFamily="34" charset="0"/>
                <a:sym typeface="Nunito"/>
              </a:rPr>
              <a:t>2) Held a </a:t>
            </a:r>
            <a:r>
              <a:rPr lang="en-GB" b="1" dirty="0">
                <a:latin typeface="Arial" panose="020B0604020202020204" pitchFamily="34" charset="0"/>
                <a:cs typeface="Arial" panose="020B0604020202020204" pitchFamily="34" charset="0"/>
                <a:sym typeface="Nunito"/>
              </a:rPr>
              <a:t>Family Day on May, 28, </a:t>
            </a:r>
            <a:r>
              <a:rPr lang="pt-PT" sz="1800" dirty="0" err="1">
                <a:latin typeface="Arial" panose="020B0604020202020204" pitchFamily="34" charset="0"/>
                <a:ea typeface="Nunito"/>
                <a:cs typeface="Arial" panose="020B0604020202020204" pitchFamily="34" charset="0"/>
                <a:sym typeface="Nunito"/>
              </a:rPr>
              <a:t>delayed</a:t>
            </a:r>
            <a:r>
              <a:rPr lang="pt-PT" sz="1800" dirty="0">
                <a:latin typeface="Arial" panose="020B0604020202020204" pitchFamily="34" charset="0"/>
                <a:ea typeface="Nunito"/>
                <a:cs typeface="Arial" panose="020B0604020202020204" pitchFamily="34" charset="0"/>
                <a:sym typeface="Nunito"/>
              </a:rPr>
              <a:t> </a:t>
            </a:r>
            <a:r>
              <a:rPr lang="pt-PT" sz="1800" dirty="0" err="1">
                <a:latin typeface="Arial" panose="020B0604020202020204" pitchFamily="34" charset="0"/>
                <a:ea typeface="Nunito"/>
                <a:cs typeface="Arial" panose="020B0604020202020204" pitchFamily="34" charset="0"/>
                <a:sym typeface="Nunito"/>
              </a:rPr>
              <a:t>from</a:t>
            </a:r>
            <a:r>
              <a:rPr lang="pt-PT" sz="1800" dirty="0">
                <a:latin typeface="Arial" panose="020B0604020202020204" pitchFamily="34" charset="0"/>
                <a:ea typeface="Nunito"/>
                <a:cs typeface="Arial" panose="020B0604020202020204" pitchFamily="34" charset="0"/>
                <a:sym typeface="Nunito"/>
              </a:rPr>
              <a:t> </a:t>
            </a:r>
            <a:r>
              <a:rPr lang="pt-PT" sz="1800" dirty="0" err="1">
                <a:latin typeface="Arial" panose="020B0604020202020204" pitchFamily="34" charset="0"/>
                <a:ea typeface="Nunito"/>
                <a:cs typeface="Arial" panose="020B0604020202020204" pitchFamily="34" charset="0"/>
                <a:sym typeface="Nunito"/>
              </a:rPr>
              <a:t>April</a:t>
            </a:r>
            <a:r>
              <a:rPr lang="pt-PT" sz="1800" dirty="0">
                <a:latin typeface="Arial" panose="020B0604020202020204" pitchFamily="34" charset="0"/>
                <a:ea typeface="Nunito"/>
                <a:cs typeface="Arial" panose="020B0604020202020204" pitchFamily="34" charset="0"/>
                <a:sym typeface="Nunito"/>
              </a:rPr>
              <a:t> 2023 </a:t>
            </a:r>
            <a:r>
              <a:rPr lang="pt-PT" sz="1800" dirty="0" err="1">
                <a:latin typeface="Arial" panose="020B0604020202020204" pitchFamily="34" charset="0"/>
                <a:ea typeface="Nunito"/>
                <a:cs typeface="Arial" panose="020B0604020202020204" pitchFamily="34" charset="0"/>
                <a:sym typeface="Nunito"/>
              </a:rPr>
              <a:t>due</a:t>
            </a:r>
            <a:r>
              <a:rPr lang="pt-PT" sz="1800" dirty="0">
                <a:latin typeface="Arial" panose="020B0604020202020204" pitchFamily="34" charset="0"/>
                <a:ea typeface="Nunito"/>
                <a:cs typeface="Arial" panose="020B0604020202020204" pitchFamily="34" charset="0"/>
                <a:sym typeface="Nunito"/>
              </a:rPr>
              <a:t> to </a:t>
            </a:r>
            <a:r>
              <a:rPr lang="pt-PT" sz="1800" dirty="0" err="1">
                <a:latin typeface="Arial" panose="020B0604020202020204" pitchFamily="34" charset="0"/>
                <a:ea typeface="Nunito"/>
                <a:cs typeface="Arial" panose="020B0604020202020204" pitchFamily="34" charset="0"/>
                <a:sym typeface="Nunito"/>
              </a:rPr>
              <a:t>Eid</a:t>
            </a:r>
            <a:r>
              <a:rPr lang="pt-PT" sz="1800" dirty="0">
                <a:latin typeface="Arial" panose="020B0604020202020204" pitchFamily="34" charset="0"/>
                <a:ea typeface="Nunito"/>
                <a:cs typeface="Arial" panose="020B0604020202020204" pitchFamily="34" charset="0"/>
                <a:sym typeface="Nunito"/>
              </a:rPr>
              <a:t> Mubarak Long </a:t>
            </a:r>
            <a:r>
              <a:rPr lang="pt-PT" sz="1800" dirty="0" err="1">
                <a:latin typeface="Arial" panose="020B0604020202020204" pitchFamily="34" charset="0"/>
                <a:ea typeface="Nunito"/>
                <a:cs typeface="Arial" panose="020B0604020202020204" pitchFamily="34" charset="0"/>
                <a:sym typeface="Nunito"/>
              </a:rPr>
              <a:t>Holiday</a:t>
            </a:r>
            <a:r>
              <a:rPr lang="pt-PT" sz="1800" dirty="0">
                <a:latin typeface="Arial" panose="020B0604020202020204" pitchFamily="34" charset="0"/>
                <a:ea typeface="Nunito"/>
                <a:cs typeface="Arial" panose="020B0604020202020204" pitchFamily="34" charset="0"/>
                <a:sym typeface="Nunito"/>
              </a:rPr>
              <a:t> (21-28 </a:t>
            </a:r>
            <a:r>
              <a:rPr lang="pt-PT" sz="1800" dirty="0" err="1">
                <a:latin typeface="Arial" panose="020B0604020202020204" pitchFamily="34" charset="0"/>
                <a:ea typeface="Nunito"/>
                <a:cs typeface="Arial" panose="020B0604020202020204" pitchFamily="34" charset="0"/>
                <a:sym typeface="Nunito"/>
              </a:rPr>
              <a:t>April</a:t>
            </a:r>
            <a:r>
              <a:rPr lang="pt-PT" sz="1800" dirty="0">
                <a:latin typeface="Arial" panose="020B0604020202020204" pitchFamily="34" charset="0"/>
                <a:ea typeface="Nunito"/>
                <a:cs typeface="Arial" panose="020B0604020202020204" pitchFamily="34" charset="0"/>
                <a:sym typeface="Nunito"/>
              </a:rPr>
              <a:t> 2023).</a:t>
            </a:r>
            <a:r>
              <a:rPr lang="en-GB" sz="1800" dirty="0">
                <a:latin typeface="Arial" panose="020B0604020202020204" pitchFamily="34" charset="0"/>
                <a:ea typeface="Nunito"/>
                <a:cs typeface="Arial" panose="020B0604020202020204" pitchFamily="34" charset="0"/>
                <a:sym typeface="Nunito"/>
              </a:rPr>
              <a:t> Attended by 50 participants from Patients and Family as well as on-Training </a:t>
            </a:r>
            <a:r>
              <a:rPr lang="en-GB" sz="1800" dirty="0" err="1">
                <a:latin typeface="Arial" panose="020B0604020202020204" pitchFamily="34" charset="0"/>
                <a:ea typeface="Nunito"/>
                <a:cs typeface="Arial" panose="020B0604020202020204" pitchFamily="34" charset="0"/>
                <a:sym typeface="Nunito"/>
              </a:rPr>
              <a:t>Pediatrician</a:t>
            </a:r>
            <a:r>
              <a:rPr lang="en-GB" sz="1800" dirty="0">
                <a:latin typeface="Arial" panose="020B0604020202020204" pitchFamily="34" charset="0"/>
                <a:ea typeface="Nunito"/>
                <a:cs typeface="Arial" panose="020B0604020202020204" pitchFamily="34" charset="0"/>
                <a:sym typeface="Nunito"/>
              </a:rPr>
              <a:t> and </a:t>
            </a:r>
            <a:r>
              <a:rPr lang="en-GB" sz="1800" dirty="0" err="1">
                <a:latin typeface="Arial" panose="020B0604020202020204" pitchFamily="34" charset="0"/>
                <a:ea typeface="Nunito"/>
                <a:cs typeface="Arial" panose="020B0604020202020204" pitchFamily="34" charset="0"/>
                <a:sym typeface="Nunito"/>
              </a:rPr>
              <a:t>Pediatrician</a:t>
            </a:r>
            <a:r>
              <a:rPr lang="en-GB" sz="1800" dirty="0">
                <a:latin typeface="Arial" panose="020B0604020202020204" pitchFamily="34" charset="0"/>
                <a:ea typeface="Nunito"/>
                <a:cs typeface="Arial" panose="020B0604020202020204" pitchFamily="34" charset="0"/>
                <a:sym typeface="Nunito"/>
              </a:rPr>
              <a:t> Immunologist.</a:t>
            </a:r>
          </a:p>
          <a:p>
            <a:pPr marL="127000" lvl="0" algn="just" rtl="0">
              <a:spcBef>
                <a:spcPts val="0"/>
              </a:spcBef>
              <a:spcAft>
                <a:spcPts val="0"/>
              </a:spcAft>
              <a:buClr>
                <a:srgbClr val="0072AE"/>
              </a:buClr>
              <a:buSzPts val="1600"/>
            </a:pPr>
            <a:r>
              <a:rPr lang="en-GB" sz="1800" dirty="0">
                <a:latin typeface="Arial" panose="020B0604020202020204" pitchFamily="34" charset="0"/>
                <a:ea typeface="Nunito"/>
                <a:cs typeface="Arial" panose="020B0604020202020204" pitchFamily="34" charset="0"/>
                <a:sym typeface="Nunito"/>
              </a:rPr>
              <a:t>3) </a:t>
            </a:r>
            <a:r>
              <a:rPr lang="en-GB" sz="1800" b="1" dirty="0">
                <a:latin typeface="Arial" panose="020B0604020202020204" pitchFamily="34" charset="0"/>
                <a:ea typeface="Nunito"/>
                <a:cs typeface="Arial" panose="020B0604020202020204" pitchFamily="34" charset="0"/>
                <a:sym typeface="Nunito"/>
              </a:rPr>
              <a:t>Social Media and Online Article - </a:t>
            </a:r>
            <a:r>
              <a:rPr lang="en-GB" sz="1800" dirty="0">
                <a:latin typeface="Arial" panose="020B0604020202020204" pitchFamily="34" charset="0"/>
                <a:ea typeface="Nunito"/>
                <a:cs typeface="Arial" panose="020B0604020202020204" pitchFamily="34" charset="0"/>
                <a:sym typeface="Nunito"/>
              </a:rPr>
              <a:t>The campaign focus on the importance of data as part of PID advocacy in Indonesia, as well as tips for family and parents in handling PID. The data for PID advocacy post also acts as a segway for their initiative to start working on registry.</a:t>
            </a:r>
            <a:endParaRPr lang="en-GB" dirty="0">
              <a:latin typeface="Arial" panose="020B0604020202020204" pitchFamily="34" charset="0"/>
              <a:ea typeface="Nunito"/>
              <a:cs typeface="Arial" panose="020B0604020202020204" pitchFamily="34" charset="0"/>
              <a:sym typeface="Nunito"/>
            </a:endParaRPr>
          </a:p>
          <a:p>
            <a:pPr marL="457200" indent="-317500" algn="just">
              <a:buClr>
                <a:srgbClr val="0072AE"/>
              </a:buClr>
              <a:buSzPts val="1400"/>
              <a:buFont typeface="Nunito"/>
              <a:buChar char="●"/>
            </a:pPr>
            <a:endParaRPr lang="en-GB" sz="1800" b="1" dirty="0"/>
          </a:p>
          <a:p>
            <a:pPr marL="457200" indent="-317500" algn="just">
              <a:buClr>
                <a:srgbClr val="0072AE"/>
              </a:buClr>
              <a:buSzPts val="1400"/>
              <a:buFont typeface="Nunito"/>
              <a:buChar char="●"/>
            </a:pPr>
            <a:endParaRPr lang="en-GB" sz="1800" dirty="0">
              <a:solidFill>
                <a:srgbClr val="0072AE"/>
              </a:solidFill>
              <a:latin typeface="Nunito"/>
              <a:ea typeface="Nunito"/>
              <a:cs typeface="Nunito"/>
              <a:sym typeface="Nunito"/>
            </a:endParaRPr>
          </a:p>
          <a:p>
            <a:pPr marL="457200" indent="-317500" algn="just">
              <a:buClr>
                <a:srgbClr val="0072AE"/>
              </a:buClr>
              <a:buSzPts val="1400"/>
              <a:buFont typeface="Nunito"/>
              <a:buChar char="●"/>
            </a:pPr>
            <a:endParaRPr lang="en-GB" sz="1800" b="1" dirty="0"/>
          </a:p>
          <a:p>
            <a:pPr marL="285750" indent="-285750" algn="just">
              <a:buFont typeface="Arial" panose="020B0604020202020204" pitchFamily="34" charset="0"/>
              <a:buChar char="•"/>
            </a:pPr>
            <a:endParaRPr lang="pt-PT" dirty="0">
              <a:solidFill>
                <a:prstClr val="black"/>
              </a:solidFill>
              <a:latin typeface="Arial" panose="020B0604020202020204" pitchFamily="34" charset="0"/>
              <a:cs typeface="Arial" panose="020B0604020202020204" pitchFamily="34" charset="0"/>
            </a:endParaRPr>
          </a:p>
        </p:txBody>
      </p:sp>
      <p:pic>
        <p:nvPicPr>
          <p:cNvPr id="6" name="Google Shape;88;p13">
            <a:extLst>
              <a:ext uri="{FF2B5EF4-FFF2-40B4-BE49-F238E27FC236}">
                <a16:creationId xmlns:a16="http://schemas.microsoft.com/office/drawing/2014/main" id="{72EC679E-782A-C60E-4982-DDEE2D6EFAB1}"/>
              </a:ext>
            </a:extLst>
          </p:cNvPr>
          <p:cNvPicPr preferRelativeResize="0"/>
          <p:nvPr/>
        </p:nvPicPr>
        <p:blipFill>
          <a:blip r:embed="rId2">
            <a:alphaModFix/>
          </a:blip>
          <a:stretch>
            <a:fillRect/>
          </a:stretch>
        </p:blipFill>
        <p:spPr>
          <a:xfrm>
            <a:off x="2063162" y="4792055"/>
            <a:ext cx="3696899" cy="1929274"/>
          </a:xfrm>
          <a:prstGeom prst="rect">
            <a:avLst/>
          </a:prstGeom>
          <a:noFill/>
          <a:ln>
            <a:noFill/>
          </a:ln>
        </p:spPr>
      </p:pic>
      <p:pic>
        <p:nvPicPr>
          <p:cNvPr id="7" name="Google Shape;90;p13">
            <a:extLst>
              <a:ext uri="{FF2B5EF4-FFF2-40B4-BE49-F238E27FC236}">
                <a16:creationId xmlns:a16="http://schemas.microsoft.com/office/drawing/2014/main" id="{B2A7447B-B57C-9363-731F-C2912530360E}"/>
              </a:ext>
            </a:extLst>
          </p:cNvPr>
          <p:cNvPicPr preferRelativeResize="0"/>
          <p:nvPr/>
        </p:nvPicPr>
        <p:blipFill>
          <a:blip r:embed="rId3">
            <a:alphaModFix/>
          </a:blip>
          <a:stretch>
            <a:fillRect/>
          </a:stretch>
        </p:blipFill>
        <p:spPr>
          <a:xfrm>
            <a:off x="7028277" y="4826473"/>
            <a:ext cx="1837918" cy="1831624"/>
          </a:xfrm>
          <a:prstGeom prst="rect">
            <a:avLst/>
          </a:prstGeom>
          <a:noFill/>
          <a:ln>
            <a:noFill/>
          </a:ln>
        </p:spPr>
      </p:pic>
      <p:pic>
        <p:nvPicPr>
          <p:cNvPr id="8" name="Google Shape;93;p13">
            <a:extLst>
              <a:ext uri="{FF2B5EF4-FFF2-40B4-BE49-F238E27FC236}">
                <a16:creationId xmlns:a16="http://schemas.microsoft.com/office/drawing/2014/main" id="{1D9EB906-7099-8F22-DE52-AE9F4694F9FA}"/>
              </a:ext>
            </a:extLst>
          </p:cNvPr>
          <p:cNvPicPr preferRelativeResize="0"/>
          <p:nvPr/>
        </p:nvPicPr>
        <p:blipFill>
          <a:blip r:embed="rId4">
            <a:alphaModFix/>
          </a:blip>
          <a:stretch>
            <a:fillRect/>
          </a:stretch>
        </p:blipFill>
        <p:spPr>
          <a:xfrm>
            <a:off x="9097901" y="4826478"/>
            <a:ext cx="1363975" cy="1831619"/>
          </a:xfrm>
          <a:prstGeom prst="rect">
            <a:avLst/>
          </a:prstGeom>
          <a:noFill/>
          <a:ln>
            <a:noFill/>
          </a:ln>
        </p:spPr>
      </p:pic>
    </p:spTree>
    <p:extLst>
      <p:ext uri="{BB962C8B-B14F-4D97-AF65-F5344CB8AC3E}">
        <p14:creationId xmlns:p14="http://schemas.microsoft.com/office/powerpoint/2010/main" val="3792460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3"/>
          <p:cNvSpPr txBox="1"/>
          <p:nvPr/>
        </p:nvSpPr>
        <p:spPr>
          <a:xfrm>
            <a:off x="571010" y="416292"/>
            <a:ext cx="1065354"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0072AE"/>
                </a:solidFill>
                <a:latin typeface="Arial"/>
                <a:ea typeface="Arial"/>
                <a:cs typeface="Arial"/>
                <a:sym typeface="Arial"/>
              </a:defRPr>
            </a:lvl1pPr>
          </a:lstStyle>
          <a:p>
            <a:r>
              <a:rPr lang="en-US" dirty="0"/>
              <a:t>Iran</a:t>
            </a:r>
            <a:endParaRPr dirty="0"/>
          </a:p>
        </p:txBody>
      </p:sp>
      <p:sp>
        <p:nvSpPr>
          <p:cNvPr id="201" name="Rectangle 4"/>
          <p:cNvSpPr txBox="1"/>
          <p:nvPr/>
        </p:nvSpPr>
        <p:spPr>
          <a:xfrm>
            <a:off x="571010" y="1238848"/>
            <a:ext cx="898353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800" b="1">
                <a:latin typeface="Arial"/>
                <a:ea typeface="Arial"/>
                <a:cs typeface="Arial"/>
                <a:sym typeface="Arial"/>
              </a:defRPr>
            </a:lvl1pPr>
          </a:lstStyle>
          <a:p>
            <a:r>
              <a:rPr lang="pt-PT" sz="2400" b="1" dirty="0" err="1">
                <a:latin typeface="Arial" panose="020B0604020202020204" pitchFamily="34" charset="0"/>
                <a:cs typeface="Arial" panose="020B0604020202020204" pitchFamily="34" charset="0"/>
              </a:rPr>
              <a:t>Iranian</a:t>
            </a:r>
            <a:r>
              <a:rPr lang="pt-PT" sz="2400" b="1" dirty="0">
                <a:latin typeface="Arial" panose="020B0604020202020204" pitchFamily="34" charset="0"/>
                <a:cs typeface="Arial" panose="020B0604020202020204" pitchFamily="34" charset="0"/>
              </a:rPr>
              <a:t> Primary Immunodeficiency Association (IPIA)</a:t>
            </a:r>
            <a:endParaRPr lang="pt-PT" sz="2400" dirty="0">
              <a:latin typeface="Arial" panose="020B0604020202020204" pitchFamily="34" charset="0"/>
              <a:cs typeface="Arial" panose="020B0604020202020204" pitchFamily="34" charset="0"/>
            </a:endParaRPr>
          </a:p>
        </p:txBody>
      </p:sp>
      <p:sp>
        <p:nvSpPr>
          <p:cNvPr id="202" name="Rectangle 5"/>
          <p:cNvSpPr txBox="1"/>
          <p:nvPr/>
        </p:nvSpPr>
        <p:spPr>
          <a:xfrm>
            <a:off x="571010" y="1787816"/>
            <a:ext cx="1104998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800" b="1">
                <a:latin typeface="Arial"/>
                <a:ea typeface="Arial"/>
                <a:cs typeface="Arial"/>
                <a:sym typeface="Arial"/>
              </a:defRPr>
            </a:lvl1pPr>
          </a:lstStyle>
          <a:p>
            <a:r>
              <a:rPr sz="2400" i="1" dirty="0"/>
              <a:t>Project</a:t>
            </a:r>
            <a:r>
              <a:rPr lang="pt-PT" sz="2400" i="1" dirty="0"/>
              <a:t>: </a:t>
            </a:r>
            <a:r>
              <a:rPr lang="en-US" sz="2400" b="0" dirty="0">
                <a:latin typeface="Arial" panose="020B0604020202020204" pitchFamily="34" charset="0"/>
                <a:cs typeface="Arial" panose="020B0604020202020204" pitchFamily="34" charset="0"/>
              </a:rPr>
              <a:t>The 14</a:t>
            </a:r>
            <a:r>
              <a:rPr lang="en-US" sz="2400" b="0" baseline="30000" dirty="0">
                <a:latin typeface="Arial" panose="020B0604020202020204" pitchFamily="34" charset="0"/>
                <a:cs typeface="Arial" panose="020B0604020202020204" pitchFamily="34" charset="0"/>
              </a:rPr>
              <a:t>th</a:t>
            </a:r>
            <a:r>
              <a:rPr lang="en-US" sz="2400" b="0" dirty="0">
                <a:latin typeface="Arial" panose="020B0604020202020204" pitchFamily="34" charset="0"/>
                <a:cs typeface="Arial" panose="020B0604020202020204" pitchFamily="34" charset="0"/>
              </a:rPr>
              <a:t> International Congress of Immunodeficiency Diseases (ICID) during April 26-27</a:t>
            </a:r>
            <a:endParaRPr sz="2400" b="0" dirty="0"/>
          </a:p>
        </p:txBody>
      </p:sp>
      <p:sp>
        <p:nvSpPr>
          <p:cNvPr id="2" name="Rectangle 6">
            <a:extLst>
              <a:ext uri="{FF2B5EF4-FFF2-40B4-BE49-F238E27FC236}">
                <a16:creationId xmlns:a16="http://schemas.microsoft.com/office/drawing/2014/main" id="{0249DB69-8038-18F9-26EC-4AAFEF698453}"/>
              </a:ext>
            </a:extLst>
          </p:cNvPr>
          <p:cNvSpPr/>
          <p:nvPr/>
        </p:nvSpPr>
        <p:spPr>
          <a:xfrm>
            <a:off x="571010" y="2618813"/>
            <a:ext cx="7733236" cy="3693319"/>
          </a:xfrm>
          <a:prstGeom prst="rect">
            <a:avLst/>
          </a:prstGeom>
        </p:spPr>
        <p:txBody>
          <a:bodyPr wrap="square">
            <a:spAutoFit/>
          </a:bodyPr>
          <a:lstStyle/>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The congress was done virtually: </a:t>
            </a:r>
            <a:r>
              <a:rPr lang="en-US" u="sng" dirty="0">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hlinkClick r:id="rId2"/>
              </a:rPr>
              <a:t>https://rcidcong.tums.ac.ir/</a:t>
            </a:r>
            <a:r>
              <a:rPr lang="en-US" u="sng"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 pediatric immunologists, pediatricians, nurses, students, patients and their families.</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There were 28 lectures, not only from Iran, but also from other countries, including US, UK, Germany, France, Italy, Sweden, the Netherlands, Turkey, Kuwait, and Armenia.</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They also encouraged the patients to express their feelings by drawing paintings for the International Festival of Paintings for Pediatric Patients.</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There was also an exhibition area at the Immunology Congress, that allowed to increase the knowledge of healthcare workers about PIDs, and highlight the importance of mental health via the Health and Art (HEART) group.</a:t>
            </a:r>
          </a:p>
        </p:txBody>
      </p:sp>
      <p:pic>
        <p:nvPicPr>
          <p:cNvPr id="3" name="Picture 1">
            <a:extLst>
              <a:ext uri="{FF2B5EF4-FFF2-40B4-BE49-F238E27FC236}">
                <a16:creationId xmlns:a16="http://schemas.microsoft.com/office/drawing/2014/main" id="{2822153C-69BF-C4D6-064E-9E02E4B0C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2458" y="2323452"/>
            <a:ext cx="3059518" cy="4284040"/>
          </a:xfrm>
          <a:prstGeom prst="rect">
            <a:avLst/>
          </a:prstGeom>
        </p:spPr>
      </p:pic>
    </p:spTree>
    <p:extLst>
      <p:ext uri="{BB962C8B-B14F-4D97-AF65-F5344CB8AC3E}">
        <p14:creationId xmlns:p14="http://schemas.microsoft.com/office/powerpoint/2010/main" val="3715042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3"/>
          <p:cNvSpPr txBox="1"/>
          <p:nvPr/>
        </p:nvSpPr>
        <p:spPr>
          <a:xfrm>
            <a:off x="571010" y="416292"/>
            <a:ext cx="181876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0072AE"/>
                </a:solidFill>
                <a:latin typeface="Arial"/>
                <a:ea typeface="Arial"/>
                <a:cs typeface="Arial"/>
                <a:sym typeface="Arial"/>
              </a:defRPr>
            </a:lvl1pPr>
          </a:lstStyle>
          <a:p>
            <a:r>
              <a:rPr lang="en-US" dirty="0"/>
              <a:t>Ireland</a:t>
            </a:r>
            <a:endParaRPr dirty="0"/>
          </a:p>
        </p:txBody>
      </p:sp>
      <p:sp>
        <p:nvSpPr>
          <p:cNvPr id="201" name="Rectangle 4"/>
          <p:cNvSpPr txBox="1"/>
          <p:nvPr/>
        </p:nvSpPr>
        <p:spPr>
          <a:xfrm>
            <a:off x="571010" y="1238848"/>
            <a:ext cx="7465953"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atin typeface="Arial"/>
                <a:ea typeface="Arial"/>
                <a:cs typeface="Arial"/>
                <a:sym typeface="Arial"/>
              </a:defRPr>
            </a:lvl1pPr>
          </a:lstStyle>
          <a:p>
            <a:r>
              <a:rPr lang="en-GB" sz="2400" dirty="0"/>
              <a:t>Irish Primary Immunodeficiency Association (IPIA)</a:t>
            </a:r>
          </a:p>
        </p:txBody>
      </p:sp>
      <p:sp>
        <p:nvSpPr>
          <p:cNvPr id="202" name="Rectangle 5"/>
          <p:cNvSpPr txBox="1"/>
          <p:nvPr/>
        </p:nvSpPr>
        <p:spPr>
          <a:xfrm>
            <a:off x="571010" y="1787816"/>
            <a:ext cx="1409999"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atin typeface="Arial"/>
                <a:ea typeface="Arial"/>
                <a:cs typeface="Arial"/>
                <a:sym typeface="Arial"/>
              </a:defRPr>
            </a:lvl1pPr>
          </a:lstStyle>
          <a:p>
            <a:r>
              <a:rPr sz="2400" i="1" dirty="0"/>
              <a:t>Project</a:t>
            </a:r>
            <a:r>
              <a:rPr lang="pt-PT" sz="2400" i="1" dirty="0"/>
              <a:t>s:</a:t>
            </a:r>
            <a:endParaRPr sz="2400" b="0" dirty="0"/>
          </a:p>
        </p:txBody>
      </p:sp>
      <p:sp>
        <p:nvSpPr>
          <p:cNvPr id="2" name="Rectangle 6">
            <a:extLst>
              <a:ext uri="{FF2B5EF4-FFF2-40B4-BE49-F238E27FC236}">
                <a16:creationId xmlns:a16="http://schemas.microsoft.com/office/drawing/2014/main" id="{0249DB69-8038-18F9-26EC-4AAFEF698453}"/>
              </a:ext>
            </a:extLst>
          </p:cNvPr>
          <p:cNvSpPr/>
          <p:nvPr/>
        </p:nvSpPr>
        <p:spPr>
          <a:xfrm>
            <a:off x="571010" y="2249481"/>
            <a:ext cx="7453317" cy="3970318"/>
          </a:xfrm>
          <a:prstGeom prst="rect">
            <a:avLst/>
          </a:prstGeom>
        </p:spPr>
        <p:txBody>
          <a:bodyPr wrap="square">
            <a:spAutoFit/>
          </a:bodyPr>
          <a:lstStyle/>
          <a:p>
            <a:pPr marL="285750" indent="-285750" algn="just">
              <a:buFont typeface="Arial" panose="020B0604020202020204" pitchFamily="34" charset="0"/>
              <a:buChar char="•"/>
            </a:pPr>
            <a:r>
              <a:rPr lang="en-GB" b="1" dirty="0">
                <a:latin typeface="Arial" panose="020B0604020202020204" pitchFamily="34" charset="0"/>
                <a:cs typeface="Arial" panose="020B0604020202020204" pitchFamily="34" charset="0"/>
              </a:rPr>
              <a:t>Joined forces with various hospitals </a:t>
            </a:r>
            <a:r>
              <a:rPr lang="en-GB" dirty="0">
                <a:latin typeface="Arial" panose="020B0604020202020204" pitchFamily="34" charset="0"/>
                <a:cs typeface="Arial" panose="020B0604020202020204" pitchFamily="34" charset="0"/>
              </a:rPr>
              <a:t>to celebrate WPIW. Created and purchased posters, information leaflets, goody bags, treats, emergency cards, and much more to give to PI patients and distribute among the public who visited the stands in the hospitals during that week. </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The event was a </a:t>
            </a:r>
            <a:r>
              <a:rPr lang="en-GB" b="1" dirty="0">
                <a:latin typeface="Arial" panose="020B0604020202020204" pitchFamily="34" charset="0"/>
                <a:cs typeface="Arial" panose="020B0604020202020204" pitchFamily="34" charset="0"/>
              </a:rPr>
              <a:t>huge success and received positive feedback </a:t>
            </a:r>
            <a:r>
              <a:rPr lang="en-GB" dirty="0">
                <a:latin typeface="Arial" panose="020B0604020202020204" pitchFamily="34" charset="0"/>
                <a:cs typeface="Arial" panose="020B0604020202020204" pitchFamily="34" charset="0"/>
              </a:rPr>
              <a:t>from both patients and hospital staff. </a:t>
            </a:r>
          </a:p>
          <a:p>
            <a:pPr marL="285750" indent="-285750" algn="just">
              <a:buFont typeface="Arial" panose="020B0604020202020204" pitchFamily="34" charset="0"/>
              <a:buChar char="•"/>
            </a:pPr>
            <a:endParaRPr lang="en-GB"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Feedback: </a:t>
            </a:r>
            <a:r>
              <a:rPr lang="en-GB" b="1" i="1" dirty="0">
                <a:latin typeface="Arial" panose="020B0604020202020204" pitchFamily="34" charset="0"/>
                <a:cs typeface="Arial" panose="020B0604020202020204" pitchFamily="34" charset="0"/>
              </a:rPr>
              <a:t>“</a:t>
            </a:r>
            <a:r>
              <a:rPr lang="en-GB" b="0" i="1" dirty="0">
                <a:effectLst/>
                <a:latin typeface="Arial" panose="020B0604020202020204" pitchFamily="34" charset="0"/>
                <a:cs typeface="Arial" panose="020B0604020202020204" pitchFamily="34" charset="0"/>
              </a:rPr>
              <a:t>Always good to generate some positive news”; </a:t>
            </a:r>
            <a:r>
              <a:rPr lang="en-GB" i="1" dirty="0">
                <a:latin typeface="Arial" panose="020B0604020202020204" pitchFamily="34" charset="0"/>
                <a:cs typeface="Arial" panose="020B0604020202020204" pitchFamily="34" charset="0"/>
              </a:rPr>
              <a:t>“</a:t>
            </a:r>
            <a:r>
              <a:rPr lang="en-GB" b="0" i="1" dirty="0">
                <a:effectLst/>
                <a:latin typeface="Arial" panose="020B0604020202020204" pitchFamily="34" charset="0"/>
                <a:cs typeface="Arial" panose="020B0604020202020204" pitchFamily="34" charset="0"/>
              </a:rPr>
              <a:t>The leaflets in the goody bags were a welcomed addition and acknowledged by parents. Great to see all the hard work paying off with the advancements in screening for PI’s”.</a:t>
            </a:r>
            <a:endParaRPr lang="en-GB" sz="1800" i="1" dirty="0">
              <a:latin typeface="Arial" panose="020B0604020202020204" pitchFamily="34" charset="0"/>
              <a:ea typeface="Nunito"/>
              <a:cs typeface="Arial" panose="020B0604020202020204" pitchFamily="34" charset="0"/>
              <a:sym typeface="Nunito"/>
            </a:endParaRPr>
          </a:p>
          <a:p>
            <a:pPr marL="139700" algn="just">
              <a:buClr>
                <a:srgbClr val="0072AE"/>
              </a:buClr>
              <a:buSzPts val="1400"/>
            </a:pPr>
            <a:endParaRPr lang="en-GB" sz="1800" b="1" dirty="0"/>
          </a:p>
          <a:p>
            <a:pPr marL="285750" indent="-285750" algn="just">
              <a:buFont typeface="Arial" panose="020B0604020202020204" pitchFamily="34" charset="0"/>
              <a:buChar char="•"/>
            </a:pPr>
            <a:endParaRPr lang="pt-PT" dirty="0">
              <a:solidFill>
                <a:prstClr val="black"/>
              </a:solidFill>
              <a:latin typeface="Arial" panose="020B0604020202020204" pitchFamily="34" charset="0"/>
              <a:cs typeface="Arial" panose="020B0604020202020204" pitchFamily="34" charset="0"/>
            </a:endParaRPr>
          </a:p>
        </p:txBody>
      </p:sp>
      <p:pic>
        <p:nvPicPr>
          <p:cNvPr id="3" name="Picture 2" descr="A collage of people&#10;&#10;Description automatically generated with low confidence">
            <a:extLst>
              <a:ext uri="{FF2B5EF4-FFF2-40B4-BE49-F238E27FC236}">
                <a16:creationId xmlns:a16="http://schemas.microsoft.com/office/drawing/2014/main" id="{772F3FED-0B55-17F1-78CD-49D649CAB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631" y="1787816"/>
            <a:ext cx="3508359" cy="4962991"/>
          </a:xfrm>
          <a:prstGeom prst="rect">
            <a:avLst/>
          </a:prstGeom>
        </p:spPr>
      </p:pic>
    </p:spTree>
    <p:extLst>
      <p:ext uri="{BB962C8B-B14F-4D97-AF65-F5344CB8AC3E}">
        <p14:creationId xmlns:p14="http://schemas.microsoft.com/office/powerpoint/2010/main" val="3536648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3"/>
          <p:cNvSpPr txBox="1"/>
          <p:nvPr/>
        </p:nvSpPr>
        <p:spPr>
          <a:xfrm>
            <a:off x="571010" y="416292"/>
            <a:ext cx="147251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0072AE"/>
                </a:solidFill>
                <a:latin typeface="Arial"/>
                <a:ea typeface="Arial"/>
                <a:cs typeface="Arial"/>
                <a:sym typeface="Arial"/>
              </a:defRPr>
            </a:lvl1pPr>
          </a:lstStyle>
          <a:p>
            <a:r>
              <a:rPr lang="en-US" dirty="0"/>
              <a:t>Israel</a:t>
            </a:r>
            <a:endParaRPr dirty="0"/>
          </a:p>
        </p:txBody>
      </p:sp>
      <p:sp>
        <p:nvSpPr>
          <p:cNvPr id="201" name="Rectangle 4"/>
          <p:cNvSpPr txBox="1"/>
          <p:nvPr/>
        </p:nvSpPr>
        <p:spPr>
          <a:xfrm>
            <a:off x="571010" y="1238848"/>
            <a:ext cx="1905328"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atin typeface="Arial"/>
                <a:ea typeface="Arial"/>
                <a:cs typeface="Arial"/>
                <a:sym typeface="Arial"/>
              </a:defRPr>
            </a:lvl1pPr>
          </a:lstStyle>
          <a:p>
            <a:r>
              <a:rPr lang="pt-PT" sz="2400" dirty="0" err="1"/>
              <a:t>Bubble</a:t>
            </a:r>
            <a:r>
              <a:rPr lang="pt-PT" sz="2400" dirty="0"/>
              <a:t> </a:t>
            </a:r>
            <a:r>
              <a:rPr lang="pt-PT" sz="2400" dirty="0" err="1"/>
              <a:t>Care</a:t>
            </a:r>
            <a:endParaRPr sz="2400" dirty="0"/>
          </a:p>
        </p:txBody>
      </p:sp>
      <p:sp>
        <p:nvSpPr>
          <p:cNvPr id="202" name="Rectangle 5"/>
          <p:cNvSpPr txBox="1"/>
          <p:nvPr/>
        </p:nvSpPr>
        <p:spPr>
          <a:xfrm>
            <a:off x="571010" y="1787816"/>
            <a:ext cx="1409999"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atin typeface="Arial"/>
                <a:ea typeface="Arial"/>
                <a:cs typeface="Arial"/>
                <a:sym typeface="Arial"/>
              </a:defRPr>
            </a:lvl1pPr>
          </a:lstStyle>
          <a:p>
            <a:r>
              <a:rPr sz="2400" i="1" dirty="0"/>
              <a:t>Project</a:t>
            </a:r>
            <a:r>
              <a:rPr lang="pt-PT" sz="2400" i="1" dirty="0"/>
              <a:t>s:</a:t>
            </a:r>
            <a:endParaRPr sz="2400" b="0" dirty="0"/>
          </a:p>
        </p:txBody>
      </p:sp>
      <p:sp>
        <p:nvSpPr>
          <p:cNvPr id="2" name="Rectangle 6">
            <a:extLst>
              <a:ext uri="{FF2B5EF4-FFF2-40B4-BE49-F238E27FC236}">
                <a16:creationId xmlns:a16="http://schemas.microsoft.com/office/drawing/2014/main" id="{0249DB69-8038-18F9-26EC-4AAFEF698453}"/>
              </a:ext>
            </a:extLst>
          </p:cNvPr>
          <p:cNvSpPr/>
          <p:nvPr/>
        </p:nvSpPr>
        <p:spPr>
          <a:xfrm>
            <a:off x="571009" y="2249481"/>
            <a:ext cx="11232215" cy="3139321"/>
          </a:xfrm>
          <a:prstGeom prst="rect">
            <a:avLst/>
          </a:prstGeom>
        </p:spPr>
        <p:txBody>
          <a:bodyPr wrap="square">
            <a:spAutoFit/>
          </a:bodyPr>
          <a:lstStyle/>
          <a:p>
            <a:pPr marL="285750" indent="-285750" algn="just">
              <a:buFont typeface="Arial" panose="020B0604020202020204" pitchFamily="34" charset="0"/>
              <a:buChar char="•"/>
            </a:pPr>
            <a:r>
              <a:rPr lang="de-DE" dirty="0">
                <a:latin typeface="Arial" panose="020B0604020202020204" pitchFamily="34" charset="0"/>
                <a:cs typeface="Arial" panose="020B0604020202020204" pitchFamily="34" charset="0"/>
              </a:rPr>
              <a:t>Sharing on </a:t>
            </a:r>
            <a:r>
              <a:rPr lang="de-DE" b="1" dirty="0">
                <a:latin typeface="Arial" panose="020B0604020202020204" pitchFamily="34" charset="0"/>
                <a:cs typeface="Arial" panose="020B0604020202020204" pitchFamily="34" charset="0"/>
              </a:rPr>
              <a:t>media channels </a:t>
            </a:r>
            <a:r>
              <a:rPr lang="de-DE" dirty="0">
                <a:latin typeface="Arial" panose="020B0604020202020204" pitchFamily="34" charset="0"/>
                <a:cs typeface="Arial" panose="020B0604020202020204" pitchFamily="34" charset="0"/>
              </a:rPr>
              <a:t>(</a:t>
            </a:r>
            <a:r>
              <a:rPr lang="de-DE" dirty="0">
                <a:latin typeface="Arial" panose="020B0604020202020204" pitchFamily="34" charset="0"/>
                <a:cs typeface="Arial" panose="020B0604020202020204" pitchFamily="34" charset="0"/>
                <a:hlinkClick r:id="rId2"/>
              </a:rPr>
              <a:t>website</a:t>
            </a:r>
            <a:r>
              <a:rPr lang="de-DE" dirty="0">
                <a:latin typeface="Arial" panose="020B0604020202020204" pitchFamily="34" charset="0"/>
                <a:cs typeface="Arial" panose="020B0604020202020204" pitchFamily="34" charset="0"/>
              </a:rPr>
              <a:t> and </a:t>
            </a:r>
            <a:r>
              <a:rPr lang="de-DE" dirty="0">
                <a:latin typeface="Arial" panose="020B0604020202020204" pitchFamily="34" charset="0"/>
                <a:cs typeface="Arial" panose="020B0604020202020204" pitchFamily="34" charset="0"/>
                <a:hlinkClick r:id="rId3"/>
              </a:rPr>
              <a:t>Facebook</a:t>
            </a:r>
            <a:r>
              <a:rPr lang="pt-PT" dirty="0">
                <a:latin typeface="Arial" panose="020B0604020202020204" pitchFamily="34" charset="0"/>
                <a:cs typeface="Arial" panose="020B0604020202020204" pitchFamily="34" charset="0"/>
              </a:rPr>
              <a:t>): 10 </a:t>
            </a:r>
            <a:r>
              <a:rPr lang="en-US" dirty="0">
                <a:latin typeface="Arial" panose="020B0604020202020204" pitchFamily="34" charset="0"/>
                <a:cs typeface="Arial" panose="020B0604020202020204" pitchFamily="34" charset="0"/>
              </a:rPr>
              <a:t>warning signs, 2 doctors’ podcasts, a doctor’s article, life stories of patients, videos). </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A </a:t>
            </a:r>
            <a:r>
              <a:rPr lang="en-US" b="1" dirty="0">
                <a:latin typeface="Arial" panose="020B0604020202020204" pitchFamily="34" charset="0"/>
                <a:cs typeface="Arial" panose="020B0604020202020204" pitchFamily="34" charset="0"/>
              </a:rPr>
              <a:t>presentation to Immunologist doctors </a:t>
            </a:r>
            <a:r>
              <a:rPr lang="en-US" dirty="0">
                <a:latin typeface="Arial" panose="020B0604020202020204" pitchFamily="34" charset="0"/>
                <a:cs typeface="Arial" panose="020B0604020202020204" pitchFamily="34" charset="0"/>
              </a:rPr>
              <a:t>in the country.</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Cooperated with Takeda pharma to make </a:t>
            </a:r>
            <a:r>
              <a:rPr lang="en-US" b="1" dirty="0">
                <a:latin typeface="Arial" panose="020B0604020202020204" pitchFamily="34" charset="0"/>
                <a:cs typeface="Arial" panose="020B0604020202020204" pitchFamily="34" charset="0"/>
              </a:rPr>
              <a:t>2 videos</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Ruti Steinberg interviewed Dr. </a:t>
            </a:r>
            <a:r>
              <a:rPr lang="en-US" b="1" dirty="0" err="1">
                <a:latin typeface="Arial" panose="020B0604020202020204" pitchFamily="34" charset="0"/>
                <a:cs typeface="Arial" panose="020B0604020202020204" pitchFamily="34" charset="0"/>
              </a:rPr>
              <a:t>Nufar</a:t>
            </a:r>
            <a:r>
              <a:rPr lang="en-US" b="1" dirty="0">
                <a:latin typeface="Arial" panose="020B0604020202020204" pitchFamily="34" charset="0"/>
                <a:cs typeface="Arial" panose="020B0604020202020204" pitchFamily="34" charset="0"/>
              </a:rPr>
              <a:t> Marcus: </a:t>
            </a:r>
            <a:r>
              <a:rPr lang="en-US" i="1" dirty="0">
                <a:latin typeface="Arial" panose="020B0604020202020204" pitchFamily="34" charset="0"/>
                <a:cs typeface="Arial" panose="020B0604020202020204" pitchFamily="34" charset="0"/>
              </a:rPr>
              <a:t>What are immune deficiency diseases, how to diagnose and treat adults and children. </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Created </a:t>
            </a:r>
            <a:r>
              <a:rPr lang="en-US" b="1" dirty="0">
                <a:latin typeface="Arial" panose="020B0604020202020204" pitchFamily="34" charset="0"/>
                <a:cs typeface="Arial" panose="020B0604020202020204" pitchFamily="34" charset="0"/>
              </a:rPr>
              <a:t>4 new stories of PID patients </a:t>
            </a:r>
            <a:r>
              <a:rPr lang="en-US" dirty="0">
                <a:latin typeface="Arial" panose="020B0604020202020204" pitchFamily="34" charset="0"/>
                <a:cs typeface="Arial" panose="020B0604020202020204" pitchFamily="34" charset="0"/>
              </a:rPr>
              <a:t>(3 translated into English).</a:t>
            </a:r>
          </a:p>
          <a:p>
            <a:pPr marL="285750" indent="-285750" algn="just">
              <a:buFont typeface="Arial" panose="020B0604020202020204" pitchFamily="34" charset="0"/>
              <a:buChar char="•"/>
            </a:pPr>
            <a:r>
              <a:rPr lang="en-US" b="1" dirty="0">
                <a:latin typeface="Arial" panose="020B0604020202020204" pitchFamily="34" charset="0"/>
                <a:cs typeface="Arial" panose="020B0604020202020204" pitchFamily="34" charset="0"/>
              </a:rPr>
              <a:t>Published articles in media: A story of a family with a small kid with XLA </a:t>
            </a:r>
            <a:r>
              <a:rPr lang="en-US" dirty="0">
                <a:latin typeface="Arial" panose="020B0604020202020204" pitchFamily="34" charset="0"/>
                <a:cs typeface="Arial" panose="020B0604020202020204" pitchFamily="34" charset="0"/>
              </a:rPr>
              <a:t>was published in Mako,  electronic part of a major TV channel (12) (with a children’s hospital, Shneider).         </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Shared on media channels the 3 videos made previously (with English subtitles).</a:t>
            </a:r>
          </a:p>
          <a:p>
            <a:pPr algn="just"/>
            <a:r>
              <a:rPr lang="en-US" b="1" dirty="0">
                <a:latin typeface="Arial" panose="020B0604020202020204" pitchFamily="34" charset="0"/>
                <a:cs typeface="Arial" panose="020B0604020202020204" pitchFamily="34" charset="0"/>
              </a:rPr>
              <a:t> </a:t>
            </a:r>
            <a:endParaRPr lang="en-GB" sz="1800" b="1" dirty="0"/>
          </a:p>
          <a:p>
            <a:pPr marL="285750" indent="-285750" algn="just">
              <a:buFont typeface="Arial" panose="020B0604020202020204" pitchFamily="34" charset="0"/>
              <a:buChar char="•"/>
            </a:pPr>
            <a:endParaRPr lang="pt-PT" dirty="0">
              <a:solidFill>
                <a:prstClr val="black"/>
              </a:solidFill>
              <a:latin typeface="Arial" panose="020B0604020202020204" pitchFamily="34" charset="0"/>
              <a:cs typeface="Arial" panose="020B0604020202020204" pitchFamily="34" charset="0"/>
            </a:endParaRPr>
          </a:p>
        </p:txBody>
      </p:sp>
      <p:pic>
        <p:nvPicPr>
          <p:cNvPr id="3" name="תמונה 18">
            <a:extLst>
              <a:ext uri="{FF2B5EF4-FFF2-40B4-BE49-F238E27FC236}">
                <a16:creationId xmlns:a16="http://schemas.microsoft.com/office/drawing/2014/main" id="{05C0FEC8-4683-B18F-6A19-282B00B1B47B}"/>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20655" y="4954555"/>
            <a:ext cx="2885230" cy="1614196"/>
          </a:xfrm>
          <a:prstGeom prst="rect">
            <a:avLst/>
          </a:prstGeom>
          <a:noFill/>
          <a:ln>
            <a:noFill/>
          </a:ln>
        </p:spPr>
      </p:pic>
      <p:pic>
        <p:nvPicPr>
          <p:cNvPr id="4" name="תמונה 8">
            <a:extLst>
              <a:ext uri="{FF2B5EF4-FFF2-40B4-BE49-F238E27FC236}">
                <a16:creationId xmlns:a16="http://schemas.microsoft.com/office/drawing/2014/main" id="{FD107783-424B-8EDD-7960-0128E373C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3192" y="4325238"/>
            <a:ext cx="1737799" cy="2315207"/>
          </a:xfrm>
          <a:prstGeom prst="rect">
            <a:avLst/>
          </a:prstGeom>
        </p:spPr>
      </p:pic>
      <p:pic>
        <p:nvPicPr>
          <p:cNvPr id="5" name="תמונה 23">
            <a:extLst>
              <a:ext uri="{FF2B5EF4-FFF2-40B4-BE49-F238E27FC236}">
                <a16:creationId xmlns:a16="http://schemas.microsoft.com/office/drawing/2014/main" id="{6CFF4F04-5582-CAE4-F7E6-79FE99DF8AF4}"/>
              </a:ext>
            </a:extLst>
          </p:cNvPr>
          <p:cNvPicPr>
            <a:picLocks noChangeAspect="1"/>
          </p:cNvPicPr>
          <p:nvPr/>
        </p:nvPicPr>
        <p:blipFill>
          <a:blip r:embed="rId6"/>
          <a:stretch>
            <a:fillRect/>
          </a:stretch>
        </p:blipFill>
        <p:spPr>
          <a:xfrm>
            <a:off x="4244102" y="4941519"/>
            <a:ext cx="2660546" cy="1627232"/>
          </a:xfrm>
          <a:prstGeom prst="rect">
            <a:avLst/>
          </a:prstGeom>
        </p:spPr>
      </p:pic>
      <p:pic>
        <p:nvPicPr>
          <p:cNvPr id="9" name="Picture 4" descr="ארי ערבה (צילום: פרטי)">
            <a:extLst>
              <a:ext uri="{FF2B5EF4-FFF2-40B4-BE49-F238E27FC236}">
                <a16:creationId xmlns:a16="http://schemas.microsoft.com/office/drawing/2014/main" id="{CC8E881D-D882-C184-4B7D-EBA769F115C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012241" y="4954555"/>
            <a:ext cx="2660546" cy="1573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085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3"/>
          <p:cNvSpPr txBox="1"/>
          <p:nvPr/>
        </p:nvSpPr>
        <p:spPr>
          <a:xfrm>
            <a:off x="571010" y="416292"/>
            <a:ext cx="1127871"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0072AE"/>
                </a:solidFill>
                <a:latin typeface="Arial"/>
                <a:ea typeface="Arial"/>
                <a:cs typeface="Arial"/>
                <a:sym typeface="Arial"/>
              </a:defRPr>
            </a:lvl1pPr>
          </a:lstStyle>
          <a:p>
            <a:r>
              <a:rPr lang="en-US" dirty="0"/>
              <a:t>Italy</a:t>
            </a:r>
            <a:endParaRPr dirty="0"/>
          </a:p>
        </p:txBody>
      </p:sp>
      <p:sp>
        <p:nvSpPr>
          <p:cNvPr id="201" name="Rectangle 4"/>
          <p:cNvSpPr txBox="1"/>
          <p:nvPr/>
        </p:nvSpPr>
        <p:spPr>
          <a:xfrm>
            <a:off x="571010" y="1238848"/>
            <a:ext cx="7953265"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latin typeface="Arial"/>
                <a:ea typeface="Arial"/>
                <a:cs typeface="Arial"/>
                <a:sym typeface="Arial"/>
              </a:defRPr>
            </a:lvl1pPr>
          </a:lstStyle>
          <a:p>
            <a:r>
              <a:rPr lang="pt-PT" sz="2400" b="1" dirty="0" err="1">
                <a:latin typeface="Arial" panose="020B0604020202020204" pitchFamily="34" charset="0"/>
                <a:cs typeface="Arial" panose="020B0604020202020204" pitchFamily="34" charset="0"/>
              </a:rPr>
              <a:t>Associazione</a:t>
            </a:r>
            <a:r>
              <a:rPr lang="pt-PT" sz="2400" b="1" dirty="0">
                <a:latin typeface="Arial" panose="020B0604020202020204" pitchFamily="34" charset="0"/>
                <a:cs typeface="Arial" panose="020B0604020202020204" pitchFamily="34" charset="0"/>
              </a:rPr>
              <a:t> </a:t>
            </a:r>
            <a:r>
              <a:rPr lang="pt-PT" sz="2400" b="1" dirty="0" err="1">
                <a:latin typeface="Arial" panose="020B0604020202020204" pitchFamily="34" charset="0"/>
                <a:cs typeface="Arial" panose="020B0604020202020204" pitchFamily="34" charset="0"/>
              </a:rPr>
              <a:t>Immunodeficienze</a:t>
            </a:r>
            <a:r>
              <a:rPr lang="pt-PT" sz="2400" b="1" dirty="0">
                <a:latin typeface="Arial" panose="020B0604020202020204" pitchFamily="34" charset="0"/>
                <a:cs typeface="Arial" panose="020B0604020202020204" pitchFamily="34" charset="0"/>
              </a:rPr>
              <a:t> </a:t>
            </a:r>
            <a:r>
              <a:rPr lang="pt-PT" sz="2400" b="1" dirty="0" err="1">
                <a:latin typeface="Arial" panose="020B0604020202020204" pitchFamily="34" charset="0"/>
                <a:cs typeface="Arial" panose="020B0604020202020204" pitchFamily="34" charset="0"/>
              </a:rPr>
              <a:t>Primitive</a:t>
            </a:r>
            <a:r>
              <a:rPr lang="pt-PT" sz="2400" b="1" dirty="0">
                <a:latin typeface="Arial" panose="020B0604020202020204" pitchFamily="34" charset="0"/>
                <a:cs typeface="Arial" panose="020B0604020202020204" pitchFamily="34" charset="0"/>
              </a:rPr>
              <a:t> (AIP </a:t>
            </a:r>
            <a:r>
              <a:rPr lang="pt-PT" sz="2400" b="1" dirty="0" err="1">
                <a:latin typeface="Arial" panose="020B0604020202020204" pitchFamily="34" charset="0"/>
                <a:cs typeface="Arial" panose="020B0604020202020204" pitchFamily="34" charset="0"/>
              </a:rPr>
              <a:t>O.d.V</a:t>
            </a:r>
            <a:r>
              <a:rPr lang="pt-PT" sz="2400" dirty="0">
                <a:latin typeface="Arial" panose="020B0604020202020204" pitchFamily="34" charset="0"/>
                <a:cs typeface="Arial" panose="020B0604020202020204" pitchFamily="34" charset="0"/>
              </a:rPr>
              <a:t>.)</a:t>
            </a:r>
            <a:endParaRPr sz="2400" dirty="0">
              <a:latin typeface="Arial" panose="020B0604020202020204" pitchFamily="34" charset="0"/>
              <a:cs typeface="Arial" panose="020B0604020202020204" pitchFamily="34" charset="0"/>
            </a:endParaRPr>
          </a:p>
        </p:txBody>
      </p:sp>
      <p:sp>
        <p:nvSpPr>
          <p:cNvPr id="202" name="Rectangle 5"/>
          <p:cNvSpPr txBox="1"/>
          <p:nvPr/>
        </p:nvSpPr>
        <p:spPr>
          <a:xfrm>
            <a:off x="571010" y="1787816"/>
            <a:ext cx="587821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latin typeface="Arial"/>
                <a:ea typeface="Arial"/>
                <a:cs typeface="Arial"/>
                <a:sym typeface="Arial"/>
              </a:defRPr>
            </a:lvl1pPr>
          </a:lstStyle>
          <a:p>
            <a:r>
              <a:rPr sz="2400" i="1" dirty="0"/>
              <a:t>Project</a:t>
            </a:r>
            <a:r>
              <a:rPr lang="pt-PT" sz="2400" i="1" dirty="0"/>
              <a:t>: </a:t>
            </a:r>
            <a:r>
              <a:rPr lang="de-DE" sz="2400" b="0" dirty="0">
                <a:latin typeface="Arial" panose="020B0604020202020204" pitchFamily="34" charset="0"/>
                <a:cs typeface="Arial" panose="020B0604020202020204" pitchFamily="34" charset="0"/>
              </a:rPr>
              <a:t>The Adventures of Lino Globulino</a:t>
            </a:r>
            <a:endParaRPr sz="2400" b="0" dirty="0"/>
          </a:p>
        </p:txBody>
      </p:sp>
      <p:sp>
        <p:nvSpPr>
          <p:cNvPr id="7" name="TextBox 19">
            <a:extLst>
              <a:ext uri="{FF2B5EF4-FFF2-40B4-BE49-F238E27FC236}">
                <a16:creationId xmlns:a16="http://schemas.microsoft.com/office/drawing/2014/main" id="{272E52F2-1926-F79F-04F6-0658E7A7D27F}"/>
              </a:ext>
            </a:extLst>
          </p:cNvPr>
          <p:cNvSpPr txBox="1"/>
          <p:nvPr/>
        </p:nvSpPr>
        <p:spPr>
          <a:xfrm>
            <a:off x="571008" y="2323257"/>
            <a:ext cx="11206721" cy="923330"/>
          </a:xfrm>
          <a:prstGeom prst="rect">
            <a:avLst/>
          </a:prstGeom>
          <a:noFill/>
        </p:spPr>
        <p:txBody>
          <a:bodyPr wrap="square" rtlCol="0">
            <a:spAutoFit/>
          </a:bodyPr>
          <a:lstStyle/>
          <a:p>
            <a:pPr marL="285750" indent="-285750" algn="just">
              <a:buFont typeface="Arial" panose="020B0604020202020204" pitchFamily="34" charset="0"/>
              <a:buChar char="•"/>
            </a:pPr>
            <a:r>
              <a:rPr lang="de-DE" dirty="0">
                <a:latin typeface="Arial" panose="020B0604020202020204" pitchFamily="34" charset="0"/>
                <a:cs typeface="Arial" panose="020B0604020202020204" pitchFamily="34" charset="0"/>
              </a:rPr>
              <a:t>Launched a brand new comic episode of Lino Globulino, the superhero of children with Primary Immunodeficiencies </a:t>
            </a:r>
            <a:r>
              <a:rPr lang="it-IT" i="1" dirty="0">
                <a:effectLst/>
                <a:latin typeface="Arial" panose="020B0604020202020204" pitchFamily="34" charset="0"/>
                <a:ea typeface="Times New Roman" panose="02020603050405020304" pitchFamily="18" charset="0"/>
                <a:cs typeface="Arial" panose="020B0604020202020204" pitchFamily="34" charset="0"/>
              </a:rPr>
              <a:t>“</a:t>
            </a:r>
            <a:r>
              <a:rPr lang="de-DE" b="1" i="1" dirty="0">
                <a:latin typeface="Arial" panose="020B0604020202020204" pitchFamily="34" charset="0"/>
                <a:cs typeface="Arial" panose="020B0604020202020204" pitchFamily="34" charset="0"/>
              </a:rPr>
              <a:t>Lino </a:t>
            </a:r>
            <a:r>
              <a:rPr lang="de-DE" b="1" i="1" dirty="0" err="1">
                <a:latin typeface="Arial" panose="020B0604020202020204" pitchFamily="34" charset="0"/>
                <a:cs typeface="Arial" panose="020B0604020202020204" pitchFamily="34" charset="0"/>
              </a:rPr>
              <a:t>Globulino</a:t>
            </a:r>
            <a:r>
              <a:rPr lang="de-DE" b="1" i="1" dirty="0">
                <a:latin typeface="Arial" panose="020B0604020202020204" pitchFamily="34" charset="0"/>
                <a:cs typeface="Arial" panose="020B0604020202020204" pitchFamily="34" charset="0"/>
              </a:rPr>
              <a:t> e la </a:t>
            </a:r>
            <a:r>
              <a:rPr lang="de-DE" b="1" i="1" dirty="0" err="1">
                <a:latin typeface="Arial" panose="020B0604020202020204" pitchFamily="34" charset="0"/>
                <a:cs typeface="Arial" panose="020B0604020202020204" pitchFamily="34" charset="0"/>
              </a:rPr>
              <a:t>gita</a:t>
            </a:r>
            <a:r>
              <a:rPr lang="de-DE" b="1" i="1" dirty="0">
                <a:latin typeface="Arial" panose="020B0604020202020204" pitchFamily="34" charset="0"/>
                <a:cs typeface="Arial" panose="020B0604020202020204" pitchFamily="34" charset="0"/>
              </a:rPr>
              <a:t> </a:t>
            </a:r>
            <a:r>
              <a:rPr lang="de-DE" b="1" i="1" dirty="0" err="1">
                <a:latin typeface="Arial" panose="020B0604020202020204" pitchFamily="34" charset="0"/>
                <a:cs typeface="Arial" panose="020B0604020202020204" pitchFamily="34" charset="0"/>
              </a:rPr>
              <a:t>nel</a:t>
            </a:r>
            <a:r>
              <a:rPr lang="de-DE" b="1" i="1" dirty="0">
                <a:latin typeface="Arial" panose="020B0604020202020204" pitchFamily="34" charset="0"/>
                <a:cs typeface="Arial" panose="020B0604020202020204" pitchFamily="34" charset="0"/>
              </a:rPr>
              <a:t> </a:t>
            </a:r>
            <a:r>
              <a:rPr lang="de-DE" b="1" i="1" dirty="0" err="1">
                <a:latin typeface="Arial" panose="020B0604020202020204" pitchFamily="34" charset="0"/>
                <a:cs typeface="Arial" panose="020B0604020202020204" pitchFamily="34" charset="0"/>
              </a:rPr>
              <a:t>futuro</a:t>
            </a:r>
            <a:r>
              <a:rPr lang="it-IT" i="1" dirty="0">
                <a:effectLst/>
                <a:latin typeface="Arial" panose="020B0604020202020204" pitchFamily="34" charset="0"/>
                <a:ea typeface="Times New Roman" panose="02020603050405020304" pitchFamily="18" charset="0"/>
                <a:cs typeface="Arial" panose="020B0604020202020204" pitchFamily="34" charset="0"/>
              </a:rPr>
              <a:t>”</a:t>
            </a:r>
            <a:r>
              <a:rPr lang="de-DE" dirty="0">
                <a:latin typeface="Arial" panose="020B0604020202020204" pitchFamily="34" charset="0"/>
                <a:cs typeface="Arial" panose="020B0604020202020204" pitchFamily="34" charset="0"/>
              </a:rPr>
              <a:t>. In this latest story, Globulino and his friends discover the importance of scientific research on advanced therapies to fight again PIDs.</a:t>
            </a:r>
          </a:p>
        </p:txBody>
      </p:sp>
      <p:pic>
        <p:nvPicPr>
          <p:cNvPr id="18" name="Picture 29">
            <a:extLst>
              <a:ext uri="{FF2B5EF4-FFF2-40B4-BE49-F238E27FC236}">
                <a16:creationId xmlns:a16="http://schemas.microsoft.com/office/drawing/2014/main" id="{56F77A05-4D13-DED8-602C-3E2A66870D59}"/>
              </a:ext>
            </a:extLst>
          </p:cNvPr>
          <p:cNvPicPr>
            <a:picLocks noChangeAspect="1"/>
          </p:cNvPicPr>
          <p:nvPr/>
        </p:nvPicPr>
        <p:blipFill>
          <a:blip r:embed="rId2"/>
          <a:stretch>
            <a:fillRect/>
          </a:stretch>
        </p:blipFill>
        <p:spPr>
          <a:xfrm>
            <a:off x="7260899" y="5220513"/>
            <a:ext cx="1321847" cy="1471644"/>
          </a:xfrm>
          <a:prstGeom prst="rect">
            <a:avLst/>
          </a:prstGeom>
          <a:ln>
            <a:solidFill>
              <a:schemeClr val="tx1"/>
            </a:solidFill>
          </a:ln>
          <a:effectLst>
            <a:outerShdw blurRad="50800" dist="38100" dir="2700000" algn="tl" rotWithShape="0">
              <a:prstClr val="black">
                <a:alpha val="40000"/>
              </a:prstClr>
            </a:outerShdw>
          </a:effectLst>
        </p:spPr>
      </p:pic>
      <p:pic>
        <p:nvPicPr>
          <p:cNvPr id="19" name="Picture 31">
            <a:extLst>
              <a:ext uri="{FF2B5EF4-FFF2-40B4-BE49-F238E27FC236}">
                <a16:creationId xmlns:a16="http://schemas.microsoft.com/office/drawing/2014/main" id="{0305F3E4-4700-379F-7C8D-36985371D3DA}"/>
              </a:ext>
            </a:extLst>
          </p:cNvPr>
          <p:cNvPicPr>
            <a:picLocks noChangeAspect="1"/>
          </p:cNvPicPr>
          <p:nvPr/>
        </p:nvPicPr>
        <p:blipFill>
          <a:blip r:embed="rId3"/>
          <a:stretch>
            <a:fillRect/>
          </a:stretch>
        </p:blipFill>
        <p:spPr>
          <a:xfrm>
            <a:off x="9348026" y="4909822"/>
            <a:ext cx="1249917" cy="1764833"/>
          </a:xfrm>
          <a:prstGeom prst="rect">
            <a:avLst/>
          </a:prstGeom>
          <a:ln>
            <a:solidFill>
              <a:schemeClr val="tx1"/>
            </a:solidFill>
          </a:ln>
          <a:effectLst>
            <a:outerShdw blurRad="50800" dist="38100" dir="2700000" algn="tl" rotWithShape="0">
              <a:prstClr val="black">
                <a:alpha val="40000"/>
              </a:prstClr>
            </a:outerShdw>
          </a:effectLst>
        </p:spPr>
      </p:pic>
      <p:sp>
        <p:nvSpPr>
          <p:cNvPr id="24" name="CaixaDeTexto 23">
            <a:extLst>
              <a:ext uri="{FF2B5EF4-FFF2-40B4-BE49-F238E27FC236}">
                <a16:creationId xmlns:a16="http://schemas.microsoft.com/office/drawing/2014/main" id="{34C2EB02-ECB9-8CD6-2E8B-FE21AD6FA22C}"/>
              </a:ext>
            </a:extLst>
          </p:cNvPr>
          <p:cNvSpPr txBox="1"/>
          <p:nvPr/>
        </p:nvSpPr>
        <p:spPr>
          <a:xfrm>
            <a:off x="571008" y="3320363"/>
            <a:ext cx="6370968" cy="3416320"/>
          </a:xfrm>
          <a:prstGeom prst="rect">
            <a:avLst/>
          </a:prstGeom>
          <a:noFill/>
        </p:spPr>
        <p:txBody>
          <a:bodyPr wrap="square">
            <a:spAutoFit/>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Shared the new episode in multiple ways: </a:t>
            </a:r>
          </a:p>
          <a:p>
            <a:pPr marL="742950" lvl="1" indent="-285750">
              <a:buFont typeface="Arial" panose="020B0604020202020204" pitchFamily="34" charset="0"/>
              <a:buChar char="•"/>
            </a:pPr>
            <a:r>
              <a:rPr lang="de-DE" dirty="0">
                <a:latin typeface="Arial" panose="020B0604020202020204" pitchFamily="34" charset="0"/>
                <a:cs typeface="Arial" panose="020B0604020202020204" pitchFamily="34" charset="0"/>
                <a:hlinkClick r:id="rId4"/>
              </a:rPr>
              <a:t>Website </a:t>
            </a:r>
            <a:endParaRPr lang="de-DE" dirty="0">
              <a:latin typeface="Arial" panose="020B0604020202020204" pitchFamily="34" charset="0"/>
              <a:cs typeface="Arial" panose="020B0604020202020204" pitchFamily="34" charset="0"/>
            </a:endParaRPr>
          </a:p>
          <a:p>
            <a:pPr lvl="1"/>
            <a:endParaRPr lang="de-DE"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de-DE" dirty="0">
                <a:latin typeface="Arial" panose="020B0604020202020204" pitchFamily="34" charset="0"/>
                <a:cs typeface="Arial" panose="020B0604020202020204" pitchFamily="34" charset="0"/>
                <a:hlinkClick r:id="rId5"/>
              </a:rPr>
              <a:t>Youtube</a:t>
            </a:r>
            <a:r>
              <a:rPr lang="de-DE" dirty="0">
                <a:latin typeface="Arial" panose="020B0604020202020204" pitchFamily="34" charset="0"/>
                <a:cs typeface="Arial" panose="020B0604020202020204" pitchFamily="34" charset="0"/>
              </a:rPr>
              <a:t>: resulting in 204 visualizations</a:t>
            </a:r>
          </a:p>
          <a:p>
            <a:pPr lvl="1"/>
            <a:endParaRPr lang="de-DE"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de-DE" dirty="0">
                <a:latin typeface="Arial" panose="020B0604020202020204" pitchFamily="34" charset="0"/>
                <a:cs typeface="Arial" panose="020B0604020202020204" pitchFamily="34" charset="0"/>
              </a:rPr>
              <a:t>Sent a </a:t>
            </a:r>
            <a:r>
              <a:rPr lang="de-DE" b="1" dirty="0">
                <a:latin typeface="Arial" panose="020B0604020202020204" pitchFamily="34" charset="0"/>
                <a:cs typeface="Arial" panose="020B0604020202020204" pitchFamily="34" charset="0"/>
              </a:rPr>
              <a:t>newsletter</a:t>
            </a:r>
            <a:r>
              <a:rPr lang="de-DE" dirty="0">
                <a:latin typeface="Arial" panose="020B0604020202020204" pitchFamily="34" charset="0"/>
                <a:cs typeface="Arial" panose="020B0604020202020204" pitchFamily="34" charset="0"/>
              </a:rPr>
              <a:t> to their associates and contacts: 4341 contacts. </a:t>
            </a:r>
          </a:p>
          <a:p>
            <a:pPr lvl="1"/>
            <a:endParaRPr lang="de-DE"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de-DE" dirty="0">
                <a:latin typeface="Arial" panose="020B0604020202020204" pitchFamily="34" charset="0"/>
                <a:cs typeface="Arial" panose="020B0604020202020204" pitchFamily="34" charset="0"/>
              </a:rPr>
              <a:t>Posted on </a:t>
            </a:r>
            <a:r>
              <a:rPr lang="de-DE" dirty="0">
                <a:latin typeface="Arial" panose="020B0604020202020204" pitchFamily="34" charset="0"/>
                <a:cs typeface="Arial" panose="020B0604020202020204" pitchFamily="34" charset="0"/>
                <a:hlinkClick r:id="rId6"/>
              </a:rPr>
              <a:t>Facebook</a:t>
            </a:r>
            <a:r>
              <a:rPr lang="de-DE" dirty="0">
                <a:latin typeface="Arial" panose="020B0604020202020204" pitchFamily="34" charset="0"/>
                <a:cs typeface="Arial" panose="020B0604020202020204" pitchFamily="34" charset="0"/>
              </a:rPr>
              <a:t>: resulting in 640 impressions, 19 interactions and 35 clicks on their website. </a:t>
            </a:r>
          </a:p>
          <a:p>
            <a:pPr lvl="1"/>
            <a:endParaRPr lang="de-DE"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de-DE" dirty="0">
                <a:latin typeface="Arial" panose="020B0604020202020204" pitchFamily="34" charset="0"/>
                <a:cs typeface="Arial" panose="020B0604020202020204" pitchFamily="34" charset="0"/>
              </a:rPr>
              <a:t>Spread a </a:t>
            </a:r>
            <a:r>
              <a:rPr lang="de-DE" dirty="0">
                <a:latin typeface="Arial" panose="020B0604020202020204" pitchFamily="34" charset="0"/>
                <a:cs typeface="Arial" panose="020B0604020202020204" pitchFamily="34" charset="0"/>
                <a:hlinkClick r:id="rId7"/>
              </a:rPr>
              <a:t>press release</a:t>
            </a:r>
            <a:r>
              <a:rPr lang="de-DE" dirty="0">
                <a:latin typeface="Arial" panose="020B0604020202020204" pitchFamily="34" charset="0"/>
                <a:cs typeface="Arial" panose="020B0604020202020204" pitchFamily="34" charset="0"/>
              </a:rPr>
              <a:t>.  </a:t>
            </a:r>
            <a:endParaRPr lang="it-IT" dirty="0">
              <a:latin typeface="Arial" panose="020B0604020202020204" pitchFamily="34" charset="0"/>
              <a:cs typeface="Arial" panose="020B0604020202020204" pitchFamily="34" charset="0"/>
            </a:endParaRPr>
          </a:p>
        </p:txBody>
      </p:sp>
      <p:pic>
        <p:nvPicPr>
          <p:cNvPr id="25" name="Picture 23">
            <a:extLst>
              <a:ext uri="{FF2B5EF4-FFF2-40B4-BE49-F238E27FC236}">
                <a16:creationId xmlns:a16="http://schemas.microsoft.com/office/drawing/2014/main" id="{9CD403DA-EFF5-ECF5-2D75-827F5C1E71B6}"/>
              </a:ext>
            </a:extLst>
          </p:cNvPr>
          <p:cNvPicPr>
            <a:picLocks noChangeAspect="1"/>
          </p:cNvPicPr>
          <p:nvPr/>
        </p:nvPicPr>
        <p:blipFill rotWithShape="1">
          <a:blip r:embed="rId8"/>
          <a:srcRect b="8376"/>
          <a:stretch/>
        </p:blipFill>
        <p:spPr>
          <a:xfrm>
            <a:off x="7260899" y="3497741"/>
            <a:ext cx="1286613" cy="1471617"/>
          </a:xfrm>
          <a:prstGeom prst="rect">
            <a:avLst/>
          </a:prstGeom>
          <a:ln>
            <a:solidFill>
              <a:schemeClr val="tx1"/>
            </a:solidFill>
          </a:ln>
          <a:effectLst>
            <a:outerShdw blurRad="50800" dist="38100" dir="2700000" algn="tl" rotWithShape="0">
              <a:prstClr val="black">
                <a:alpha val="40000"/>
              </a:prstClr>
            </a:outerShdw>
          </a:effectLst>
        </p:spPr>
      </p:pic>
      <p:pic>
        <p:nvPicPr>
          <p:cNvPr id="26" name="Picture 2">
            <a:extLst>
              <a:ext uri="{FF2B5EF4-FFF2-40B4-BE49-F238E27FC236}">
                <a16:creationId xmlns:a16="http://schemas.microsoft.com/office/drawing/2014/main" id="{5CE3271E-C0DC-2286-04FD-72ED1D784E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5938" y="3429000"/>
            <a:ext cx="1608275" cy="113207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3307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196352"/>
            <a:ext cx="2601994" cy="769441"/>
          </a:xfrm>
          <a:prstGeom prst="rect">
            <a:avLst/>
          </a:prstGeom>
        </p:spPr>
        <p:txBody>
          <a:bodyPr wrap="none">
            <a:spAutoFit/>
          </a:bodyPr>
          <a:lstStyle/>
          <a:p>
            <a:r>
              <a:rPr lang="pt-PT" sz="4400" dirty="0">
                <a:solidFill>
                  <a:srgbClr val="0072AE"/>
                </a:solidFill>
                <a:latin typeface="Arial" panose="020B0604020202020204" pitchFamily="34" charset="0"/>
                <a:cs typeface="Arial" panose="020B0604020202020204" pitchFamily="34" charset="0"/>
              </a:rPr>
              <a:t>Argentina</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965793"/>
            <a:ext cx="11212618" cy="1200329"/>
          </a:xfrm>
          <a:prstGeom prst="rect">
            <a:avLst/>
          </a:prstGeom>
        </p:spPr>
        <p:txBody>
          <a:bodyPr wrap="square">
            <a:spAutoFit/>
          </a:bodyPr>
          <a:lstStyle/>
          <a:p>
            <a:r>
              <a:rPr lang="pt-PT" sz="2400" b="1" dirty="0" err="1">
                <a:latin typeface="Arial" panose="020B0604020202020204" pitchFamily="34" charset="0"/>
                <a:cs typeface="Arial" panose="020B0604020202020204" pitchFamily="34" charset="0"/>
              </a:rPr>
              <a:t>Asociación</a:t>
            </a:r>
            <a:r>
              <a:rPr lang="pt-PT" sz="2400" b="1" dirty="0">
                <a:latin typeface="Arial" panose="020B0604020202020204" pitchFamily="34" charset="0"/>
                <a:cs typeface="Arial" panose="020B0604020202020204" pitchFamily="34" charset="0"/>
              </a:rPr>
              <a:t> </a:t>
            </a:r>
            <a:r>
              <a:rPr lang="pt-PT" sz="2400" b="1" dirty="0" err="1">
                <a:latin typeface="Arial" panose="020B0604020202020204" pitchFamily="34" charset="0"/>
                <a:cs typeface="Arial" panose="020B0604020202020204" pitchFamily="34" charset="0"/>
              </a:rPr>
              <a:t>Ayuda</a:t>
            </a:r>
            <a:r>
              <a:rPr lang="pt-PT" sz="2400" b="1" dirty="0">
                <a:latin typeface="Arial" panose="020B0604020202020204" pitchFamily="34" charset="0"/>
                <a:cs typeface="Arial" panose="020B0604020202020204" pitchFamily="34" charset="0"/>
              </a:rPr>
              <a:t> al Paciente </a:t>
            </a:r>
            <a:r>
              <a:rPr lang="pt-PT" sz="2400" b="1" dirty="0" err="1">
                <a:latin typeface="Arial" panose="020B0604020202020204" pitchFamily="34" charset="0"/>
                <a:cs typeface="Arial" panose="020B0604020202020204" pitchFamily="34" charset="0"/>
              </a:rPr>
              <a:t>con</a:t>
            </a:r>
            <a:r>
              <a:rPr lang="pt-PT" sz="2400" b="1" dirty="0">
                <a:latin typeface="Arial" panose="020B0604020202020204" pitchFamily="34" charset="0"/>
                <a:cs typeface="Arial" panose="020B0604020202020204" pitchFamily="34" charset="0"/>
              </a:rPr>
              <a:t> </a:t>
            </a:r>
            <a:r>
              <a:rPr lang="pt-PT" sz="2400" b="1" dirty="0" err="1">
                <a:latin typeface="Arial" panose="020B0604020202020204" pitchFamily="34" charset="0"/>
                <a:cs typeface="Arial" panose="020B0604020202020204" pitchFamily="34" charset="0"/>
              </a:rPr>
              <a:t>Inmunodeficiencia</a:t>
            </a:r>
            <a:r>
              <a:rPr lang="pt-PT" sz="2400" b="1" dirty="0">
                <a:latin typeface="Arial" panose="020B0604020202020204" pitchFamily="34" charset="0"/>
                <a:cs typeface="Arial" panose="020B0604020202020204" pitchFamily="34" charset="0"/>
              </a:rPr>
              <a:t> Primaria (AAPIDP)</a:t>
            </a:r>
          </a:p>
          <a:p>
            <a:endParaRPr lang="pt-PT" sz="2400" b="1" i="1" dirty="0">
              <a:latin typeface="Arial" panose="020B0604020202020204" pitchFamily="34" charset="0"/>
              <a:cs typeface="Arial" panose="020B0604020202020204" pitchFamily="34" charset="0"/>
            </a:endParaRPr>
          </a:p>
          <a:p>
            <a:r>
              <a:rPr lang="pt-PT" sz="2400" b="1" i="1" dirty="0" err="1">
                <a:latin typeface="Arial" panose="020B0604020202020204" pitchFamily="34" charset="0"/>
                <a:cs typeface="Arial" panose="020B0604020202020204" pitchFamily="34" charset="0"/>
              </a:rPr>
              <a:t>Projects</a:t>
            </a:r>
            <a:r>
              <a:rPr lang="pt-PT" sz="2400" b="1" i="1" dirty="0">
                <a:latin typeface="Arial" panose="020B0604020202020204" pitchFamily="34" charset="0"/>
                <a:cs typeface="Arial" panose="020B0604020202020204" pitchFamily="34" charset="0"/>
              </a:rPr>
              <a:t>: </a:t>
            </a:r>
          </a:p>
        </p:txBody>
      </p:sp>
      <p:pic>
        <p:nvPicPr>
          <p:cNvPr id="3" name="Imagem 2">
            <a:extLst>
              <a:ext uri="{FF2B5EF4-FFF2-40B4-BE49-F238E27FC236}">
                <a16:creationId xmlns:a16="http://schemas.microsoft.com/office/drawing/2014/main" id="{CA6D1F4D-3A3F-2905-9E93-A5EE8443771C}"/>
              </a:ext>
            </a:extLst>
          </p:cNvPr>
          <p:cNvPicPr>
            <a:picLocks noChangeAspect="1"/>
          </p:cNvPicPr>
          <p:nvPr/>
        </p:nvPicPr>
        <p:blipFill>
          <a:blip r:embed="rId2"/>
          <a:stretch>
            <a:fillRect/>
          </a:stretch>
        </p:blipFill>
        <p:spPr>
          <a:xfrm>
            <a:off x="6854015" y="196352"/>
            <a:ext cx="2803169" cy="649595"/>
          </a:xfrm>
          <a:prstGeom prst="rect">
            <a:avLst/>
          </a:prstGeom>
        </p:spPr>
      </p:pic>
      <p:sp>
        <p:nvSpPr>
          <p:cNvPr id="8" name="CaixaDeTexto 7">
            <a:extLst>
              <a:ext uri="{FF2B5EF4-FFF2-40B4-BE49-F238E27FC236}">
                <a16:creationId xmlns:a16="http://schemas.microsoft.com/office/drawing/2014/main" id="{F546AAE5-7700-078F-27BF-B271732CF40E}"/>
              </a:ext>
            </a:extLst>
          </p:cNvPr>
          <p:cNvSpPr txBox="1"/>
          <p:nvPr/>
        </p:nvSpPr>
        <p:spPr>
          <a:xfrm>
            <a:off x="525291" y="2258455"/>
            <a:ext cx="11386456" cy="1754326"/>
          </a:xfrm>
          <a:prstGeom prst="rect">
            <a:avLst/>
          </a:prstGeom>
          <a:noFill/>
        </p:spPr>
        <p:txBody>
          <a:bodyPr wrap="square">
            <a:spAutoFit/>
          </a:bodyPr>
          <a:lstStyle/>
          <a:p>
            <a:pPr marL="342900" indent="-342900" algn="just">
              <a:buAutoNum type="arabicParenR"/>
            </a:pPr>
            <a:r>
              <a:rPr lang="en-GB" b="0" i="0" dirty="0">
                <a:solidFill>
                  <a:srgbClr val="000000"/>
                </a:solidFill>
                <a:effectLst/>
                <a:latin typeface="ArialMT"/>
              </a:rPr>
              <a:t>Held a </a:t>
            </a:r>
            <a:r>
              <a:rPr lang="en-GB" b="1" i="0" dirty="0">
                <a:solidFill>
                  <a:srgbClr val="000000"/>
                </a:solidFill>
                <a:effectLst/>
                <a:latin typeface="ArialMT"/>
              </a:rPr>
              <a:t>meeting for patients, nurses and doctors </a:t>
            </a:r>
            <a:r>
              <a:rPr lang="en-GB" b="0" i="0" dirty="0">
                <a:solidFill>
                  <a:srgbClr val="000000"/>
                </a:solidFill>
                <a:effectLst/>
                <a:latin typeface="ArialMT"/>
              </a:rPr>
              <a:t>in Pedro Elizalde Hospital, in Buenos Aires. </a:t>
            </a:r>
            <a:endParaRPr lang="en-GB" dirty="0">
              <a:solidFill>
                <a:srgbClr val="000000"/>
              </a:solidFill>
              <a:latin typeface="ArialMT"/>
            </a:endParaRPr>
          </a:p>
          <a:p>
            <a:pPr marL="342900" indent="-342900" algn="just">
              <a:buAutoNum type="arabicParenR"/>
            </a:pPr>
            <a:r>
              <a:rPr lang="en-GB" i="0" dirty="0">
                <a:solidFill>
                  <a:srgbClr val="000000"/>
                </a:solidFill>
                <a:effectLst/>
                <a:latin typeface="Arial-BoldMT"/>
              </a:rPr>
              <a:t> </a:t>
            </a:r>
            <a:r>
              <a:rPr lang="en-GB" b="1" i="0" dirty="0">
                <a:solidFill>
                  <a:srgbClr val="000000"/>
                </a:solidFill>
                <a:effectLst/>
                <a:latin typeface="Arial-BoldMT"/>
              </a:rPr>
              <a:t>3</a:t>
            </a:r>
            <a:r>
              <a:rPr lang="en-GB" b="1" i="0" baseline="30000" dirty="0">
                <a:solidFill>
                  <a:srgbClr val="000000"/>
                </a:solidFill>
                <a:effectLst/>
                <a:latin typeface="Arial-BoldMT"/>
              </a:rPr>
              <a:t>rd</a:t>
            </a:r>
            <a:r>
              <a:rPr lang="en-GB" b="1" i="0" dirty="0">
                <a:solidFill>
                  <a:srgbClr val="000000"/>
                </a:solidFill>
                <a:effectLst/>
                <a:latin typeface="Arial-BoldMT"/>
              </a:rPr>
              <a:t> Virtual Congress for Patients and Families with PID</a:t>
            </a:r>
            <a:r>
              <a:rPr lang="en-GB" b="0" i="0" dirty="0">
                <a:solidFill>
                  <a:srgbClr val="000000"/>
                </a:solidFill>
                <a:effectLst/>
                <a:latin typeface="ArialMT"/>
              </a:rPr>
              <a:t>, with two educational lectures and one advocacy lecture about access to treatment. </a:t>
            </a:r>
            <a:r>
              <a:rPr lang="en-GB" b="0" i="0" dirty="0" err="1">
                <a:solidFill>
                  <a:srgbClr val="000000"/>
                </a:solidFill>
                <a:effectLst/>
                <a:latin typeface="ArialMT"/>
              </a:rPr>
              <a:t>Youtube</a:t>
            </a:r>
            <a:r>
              <a:rPr lang="en-GB" b="0" i="0" dirty="0">
                <a:solidFill>
                  <a:srgbClr val="000000"/>
                </a:solidFill>
                <a:effectLst/>
                <a:latin typeface="ArialMT"/>
              </a:rPr>
              <a:t>: 134 reproductions. Facebook: 486 reproductions. </a:t>
            </a:r>
          </a:p>
          <a:p>
            <a:pPr marL="342900" indent="-342900" algn="just">
              <a:buAutoNum type="arabicParenR"/>
            </a:pPr>
            <a:r>
              <a:rPr lang="en-GB" b="0" i="0" dirty="0">
                <a:solidFill>
                  <a:srgbClr val="000000"/>
                </a:solidFill>
                <a:effectLst/>
                <a:latin typeface="ArialMT"/>
              </a:rPr>
              <a:t>Strong </a:t>
            </a:r>
            <a:r>
              <a:rPr lang="en-GB" b="1" i="0" dirty="0">
                <a:solidFill>
                  <a:srgbClr val="000000"/>
                </a:solidFill>
                <a:effectLst/>
                <a:latin typeface="ArialMT"/>
              </a:rPr>
              <a:t>campaign on social media</a:t>
            </a:r>
            <a:r>
              <a:rPr lang="en-GB" b="0" i="0" dirty="0">
                <a:solidFill>
                  <a:srgbClr val="000000"/>
                </a:solidFill>
                <a:effectLst/>
                <a:latin typeface="ArialMT"/>
              </a:rPr>
              <a:t>, during the whole week, reinforcing the right to health, early diagnosis and adequate treatment and care in a timely manner. </a:t>
            </a:r>
            <a:r>
              <a:rPr lang="en-GB" dirty="0">
                <a:solidFill>
                  <a:srgbClr val="000000"/>
                </a:solidFill>
                <a:latin typeface="ArialMT"/>
              </a:rPr>
              <a:t>Shared </a:t>
            </a:r>
            <a:r>
              <a:rPr lang="en-GB" b="0" i="0" dirty="0">
                <a:solidFill>
                  <a:srgbClr val="000000"/>
                </a:solidFill>
                <a:effectLst/>
                <a:latin typeface="ArialMT"/>
              </a:rPr>
              <a:t>personal stories-videos about how to leave with PID.</a:t>
            </a:r>
            <a:r>
              <a:rPr lang="en-GB" dirty="0"/>
              <a:t> </a:t>
            </a:r>
            <a:endParaRPr lang="pt-PT" dirty="0">
              <a:latin typeface="Arial" panose="020B0604020202020204" pitchFamily="34" charset="0"/>
              <a:cs typeface="Arial" panose="020B0604020202020204" pitchFamily="34" charset="0"/>
            </a:endParaRPr>
          </a:p>
        </p:txBody>
      </p:sp>
      <p:pic>
        <p:nvPicPr>
          <p:cNvPr id="10" name="Imagem 9">
            <a:extLst>
              <a:ext uri="{FF2B5EF4-FFF2-40B4-BE49-F238E27FC236}">
                <a16:creationId xmlns:a16="http://schemas.microsoft.com/office/drawing/2014/main" id="{D6C143AA-C56A-8CF3-173A-5AAE64748280}"/>
              </a:ext>
            </a:extLst>
          </p:cNvPr>
          <p:cNvPicPr>
            <a:picLocks noChangeAspect="1"/>
          </p:cNvPicPr>
          <p:nvPr/>
        </p:nvPicPr>
        <p:blipFill>
          <a:blip r:embed="rId3"/>
          <a:stretch>
            <a:fillRect/>
          </a:stretch>
        </p:blipFill>
        <p:spPr>
          <a:xfrm>
            <a:off x="490885" y="4105114"/>
            <a:ext cx="3542856" cy="1734086"/>
          </a:xfrm>
          <a:prstGeom prst="rect">
            <a:avLst/>
          </a:prstGeom>
        </p:spPr>
      </p:pic>
      <p:pic>
        <p:nvPicPr>
          <p:cNvPr id="12" name="Imagem 11">
            <a:extLst>
              <a:ext uri="{FF2B5EF4-FFF2-40B4-BE49-F238E27FC236}">
                <a16:creationId xmlns:a16="http://schemas.microsoft.com/office/drawing/2014/main" id="{55404845-A331-F265-9986-BAAD39BF6CA5}"/>
              </a:ext>
            </a:extLst>
          </p:cNvPr>
          <p:cNvPicPr>
            <a:picLocks noChangeAspect="1"/>
          </p:cNvPicPr>
          <p:nvPr/>
        </p:nvPicPr>
        <p:blipFill>
          <a:blip r:embed="rId4"/>
          <a:stretch>
            <a:fillRect/>
          </a:stretch>
        </p:blipFill>
        <p:spPr>
          <a:xfrm>
            <a:off x="4391615" y="4418730"/>
            <a:ext cx="2827108" cy="2120331"/>
          </a:xfrm>
          <a:prstGeom prst="rect">
            <a:avLst/>
          </a:prstGeom>
        </p:spPr>
      </p:pic>
      <p:pic>
        <p:nvPicPr>
          <p:cNvPr id="14" name="Imagem 13">
            <a:extLst>
              <a:ext uri="{FF2B5EF4-FFF2-40B4-BE49-F238E27FC236}">
                <a16:creationId xmlns:a16="http://schemas.microsoft.com/office/drawing/2014/main" id="{A00008F5-500B-F320-8537-CC28F71D4D76}"/>
              </a:ext>
            </a:extLst>
          </p:cNvPr>
          <p:cNvPicPr>
            <a:picLocks noChangeAspect="1"/>
          </p:cNvPicPr>
          <p:nvPr/>
        </p:nvPicPr>
        <p:blipFill>
          <a:blip r:embed="rId5"/>
          <a:stretch>
            <a:fillRect/>
          </a:stretch>
        </p:blipFill>
        <p:spPr>
          <a:xfrm>
            <a:off x="7613391" y="3994877"/>
            <a:ext cx="4227156" cy="2120331"/>
          </a:xfrm>
          <a:prstGeom prst="rect">
            <a:avLst/>
          </a:prstGeom>
        </p:spPr>
      </p:pic>
      <p:pic>
        <p:nvPicPr>
          <p:cNvPr id="16" name="Imagem 15">
            <a:extLst>
              <a:ext uri="{FF2B5EF4-FFF2-40B4-BE49-F238E27FC236}">
                <a16:creationId xmlns:a16="http://schemas.microsoft.com/office/drawing/2014/main" id="{E8E4A062-6D4F-3322-E817-079CE58837B6}"/>
              </a:ext>
            </a:extLst>
          </p:cNvPr>
          <p:cNvPicPr>
            <a:picLocks noChangeAspect="1"/>
          </p:cNvPicPr>
          <p:nvPr/>
        </p:nvPicPr>
        <p:blipFill rotWithShape="1">
          <a:blip r:embed="rId6"/>
          <a:srcRect b="75565"/>
          <a:stretch/>
        </p:blipFill>
        <p:spPr>
          <a:xfrm>
            <a:off x="7457395" y="6122672"/>
            <a:ext cx="4383152" cy="722827"/>
          </a:xfrm>
          <a:prstGeom prst="rect">
            <a:avLst/>
          </a:prstGeom>
        </p:spPr>
      </p:pic>
    </p:spTree>
    <p:extLst>
      <p:ext uri="{BB962C8B-B14F-4D97-AF65-F5344CB8AC3E}">
        <p14:creationId xmlns:p14="http://schemas.microsoft.com/office/powerpoint/2010/main" val="4152806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B412A2AD-A6B0-5D16-70F8-0D6C6706EBA5}"/>
              </a:ext>
            </a:extLst>
          </p:cNvPr>
          <p:cNvPicPr>
            <a:picLocks noChangeAspect="1"/>
          </p:cNvPicPr>
          <p:nvPr/>
        </p:nvPicPr>
        <p:blipFill rotWithShape="1">
          <a:blip r:embed="rId2"/>
          <a:srcRect l="4309" t="24706" r="35625"/>
          <a:stretch/>
        </p:blipFill>
        <p:spPr>
          <a:xfrm>
            <a:off x="5489789" y="4049549"/>
            <a:ext cx="4145830" cy="2760826"/>
          </a:xfrm>
          <a:prstGeom prst="rect">
            <a:avLst/>
          </a:prstGeom>
          <a:ln w="38100">
            <a:solidFill>
              <a:srgbClr val="00B0F0"/>
            </a:solidFill>
          </a:ln>
        </p:spPr>
      </p:pic>
      <p:pic>
        <p:nvPicPr>
          <p:cNvPr id="3" name="図 2">
            <a:extLst>
              <a:ext uri="{FF2B5EF4-FFF2-40B4-BE49-F238E27FC236}">
                <a16:creationId xmlns:a16="http://schemas.microsoft.com/office/drawing/2014/main" id="{E0D5847A-977F-3560-5EA4-E6F5C706D7E7}"/>
              </a:ext>
            </a:extLst>
          </p:cNvPr>
          <p:cNvPicPr>
            <a:picLocks noChangeAspect="1"/>
          </p:cNvPicPr>
          <p:nvPr/>
        </p:nvPicPr>
        <p:blipFill rotWithShape="1">
          <a:blip r:embed="rId3"/>
          <a:srcRect t="22466" r="14004"/>
          <a:stretch/>
        </p:blipFill>
        <p:spPr>
          <a:xfrm>
            <a:off x="7686765" y="3339087"/>
            <a:ext cx="3591773" cy="2760826"/>
          </a:xfrm>
          <a:prstGeom prst="rect">
            <a:avLst/>
          </a:prstGeom>
          <a:ln w="38100">
            <a:solidFill>
              <a:schemeClr val="accent1"/>
            </a:solidFill>
          </a:ln>
        </p:spPr>
      </p:pic>
      <p:sp>
        <p:nvSpPr>
          <p:cNvPr id="4" name="Rectangle 3">
            <a:extLst>
              <a:ext uri="{FF2B5EF4-FFF2-40B4-BE49-F238E27FC236}">
                <a16:creationId xmlns:a16="http://schemas.microsoft.com/office/drawing/2014/main" id="{00B9E07C-F8C1-40CC-9339-08D6AE4D52B7}"/>
              </a:ext>
            </a:extLst>
          </p:cNvPr>
          <p:cNvSpPr/>
          <p:nvPr/>
        </p:nvSpPr>
        <p:spPr>
          <a:xfrm>
            <a:off x="525291" y="416293"/>
            <a:ext cx="1723549" cy="769441"/>
          </a:xfrm>
          <a:prstGeom prst="rect">
            <a:avLst/>
          </a:prstGeom>
        </p:spPr>
        <p:txBody>
          <a:bodyPr wrap="none">
            <a:spAutoFit/>
          </a:bodyPr>
          <a:lstStyle/>
          <a:p>
            <a:r>
              <a:rPr lang="en-US" altLang="ja-JP" sz="4400" dirty="0">
                <a:solidFill>
                  <a:srgbClr val="0072AE"/>
                </a:solidFill>
                <a:latin typeface="Arial" panose="020B0604020202020204" pitchFamily="34" charset="0"/>
                <a:cs typeface="Arial" panose="020B0604020202020204" pitchFamily="34" charset="0"/>
              </a:rPr>
              <a:t>Japan</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1396681"/>
            <a:ext cx="3554756" cy="523220"/>
          </a:xfrm>
          <a:prstGeom prst="rect">
            <a:avLst/>
          </a:prstGeom>
        </p:spPr>
        <p:txBody>
          <a:bodyPr wrap="none">
            <a:spAutoFit/>
          </a:bodyPr>
          <a:lstStyle/>
          <a:p>
            <a:r>
              <a:rPr lang="en-US" altLang="ja-JP" sz="2800" b="1" dirty="0">
                <a:latin typeface="Arial" panose="020B0604020202020204" pitchFamily="34" charset="0"/>
                <a:cs typeface="Arial" panose="020B0604020202020204" pitchFamily="34" charset="0"/>
              </a:rPr>
              <a:t>PID Tsubasa-no-Kai</a:t>
            </a:r>
            <a:endParaRPr lang="pt-PT" sz="28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3EA940-9A54-4D01-890E-82E0ACAD13A3}"/>
              </a:ext>
            </a:extLst>
          </p:cNvPr>
          <p:cNvSpPr/>
          <p:nvPr/>
        </p:nvSpPr>
        <p:spPr>
          <a:xfrm>
            <a:off x="525292" y="2130848"/>
            <a:ext cx="4818234" cy="3323987"/>
          </a:xfrm>
          <a:prstGeom prst="rect">
            <a:avLst/>
          </a:prstGeom>
        </p:spPr>
        <p:txBody>
          <a:bodyPr wrap="square">
            <a:spAutoFit/>
          </a:bodyPr>
          <a:lstStyle/>
          <a:p>
            <a:r>
              <a:rPr lang="de-DE" sz="2400" b="1" i="1" dirty="0">
                <a:latin typeface="Arial" panose="020B0604020202020204" pitchFamily="34" charset="0"/>
                <a:cs typeface="Arial" panose="020B0604020202020204" pitchFamily="34" charset="0"/>
              </a:rPr>
              <a:t>Projects: </a:t>
            </a:r>
          </a:p>
          <a:p>
            <a:pPr marL="457200" indent="-457200" algn="just">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de-DE" dirty="0">
                <a:latin typeface="Arial" panose="020B0604020202020204" pitchFamily="34" charset="0"/>
                <a:cs typeface="Arial" panose="020B0604020202020204" pitchFamily="34" charset="0"/>
              </a:rPr>
              <a:t>Held a </a:t>
            </a:r>
            <a:r>
              <a:rPr lang="de-DE" b="1" dirty="0">
                <a:latin typeface="Arial" panose="020B0604020202020204" pitchFamily="34" charset="0"/>
                <a:cs typeface="Arial" panose="020B0604020202020204" pitchFamily="34" charset="0"/>
              </a:rPr>
              <a:t>media conference </a:t>
            </a:r>
            <a:r>
              <a:rPr lang="de-DE" dirty="0">
                <a:latin typeface="Arial" panose="020B0604020202020204" pitchFamily="34" charset="0"/>
                <a:cs typeface="Arial" panose="020B0604020202020204" pitchFamily="34" charset="0"/>
              </a:rPr>
              <a:t>(co-hosted by Takeda) in Tokyo on 6th April and 6 </a:t>
            </a:r>
            <a:r>
              <a:rPr lang="en-US" dirty="0">
                <a:latin typeface="Arial" panose="020B0604020202020204" pitchFamily="34" charset="0"/>
                <a:cs typeface="Arial" panose="020B0604020202020204" pitchFamily="34" charset="0"/>
              </a:rPr>
              <a:t>media outlets published feature articles on PID.</a:t>
            </a:r>
          </a:p>
          <a:p>
            <a:pPr marL="457200" indent="-457200" algn="just">
              <a:buFont typeface="Arial" panose="020B0604020202020204" pitchFamily="34" charset="0"/>
              <a:buChar char="•"/>
            </a:pPr>
            <a:r>
              <a:rPr lang="en-US" dirty="0">
                <a:latin typeface="Arial" panose="020B0604020202020204" pitchFamily="34" charset="0"/>
                <a:cs typeface="Arial" panose="020B0604020202020204" pitchFamily="34" charset="0"/>
              </a:rPr>
              <a:t>Posted the </a:t>
            </a:r>
            <a:r>
              <a:rPr lang="en-US" b="1" dirty="0">
                <a:latin typeface="Arial" panose="020B0604020202020204" pitchFamily="34" charset="0"/>
                <a:cs typeface="Arial" panose="020B0604020202020204" pitchFamily="34" charset="0"/>
              </a:rPr>
              <a:t>“10 Warning Signs” </a:t>
            </a:r>
            <a:r>
              <a:rPr lang="en-US" dirty="0">
                <a:latin typeface="Arial" panose="020B0604020202020204" pitchFamily="34" charset="0"/>
                <a:cs typeface="Arial" panose="020B0604020202020204" pitchFamily="34" charset="0"/>
              </a:rPr>
              <a:t>information on Twitter.</a:t>
            </a:r>
          </a:p>
          <a:p>
            <a:pPr marL="457200" indent="-457200">
              <a:buFont typeface="Arial" panose="020B0604020202020204" pitchFamily="34" charset="0"/>
              <a:buChar char="•"/>
            </a:pPr>
            <a:r>
              <a:rPr lang="de-DE" b="1" dirty="0">
                <a:latin typeface="Arial" panose="020B0604020202020204" pitchFamily="34" charset="0"/>
                <a:cs typeface="Arial" panose="020B0604020202020204" pitchFamily="34" charset="0"/>
              </a:rPr>
              <a:t>Distributed their leaflet </a:t>
            </a:r>
            <a:r>
              <a:rPr lang="de-DE" dirty="0">
                <a:latin typeface="Arial" panose="020B0604020202020204" pitchFamily="34" charset="0"/>
                <a:cs typeface="Arial" panose="020B0604020202020204" pitchFamily="34" charset="0"/>
              </a:rPr>
              <a:t>at the media conference.</a:t>
            </a:r>
            <a:br>
              <a:rPr lang="de-DE" sz="2400" b="1" dirty="0">
                <a:latin typeface="Arial" panose="020B0604020202020204" pitchFamily="34" charset="0"/>
                <a:cs typeface="Arial" panose="020B0604020202020204" pitchFamily="34" charset="0"/>
              </a:rPr>
            </a:br>
            <a:endParaRPr lang="de-DE" sz="2400" b="1" dirty="0">
              <a:latin typeface="Arial" panose="020B0604020202020204" pitchFamily="34" charset="0"/>
              <a:cs typeface="Arial" panose="020B0604020202020204" pitchFamily="34" charset="0"/>
            </a:endParaRPr>
          </a:p>
        </p:txBody>
      </p:sp>
      <p:pic>
        <p:nvPicPr>
          <p:cNvPr id="10" name="図 9">
            <a:extLst>
              <a:ext uri="{FF2B5EF4-FFF2-40B4-BE49-F238E27FC236}">
                <a16:creationId xmlns:a16="http://schemas.microsoft.com/office/drawing/2014/main" id="{7AF75CFC-1720-E121-BB16-AE2C0C69C490}"/>
              </a:ext>
            </a:extLst>
          </p:cNvPr>
          <p:cNvPicPr>
            <a:picLocks noChangeAspect="1"/>
          </p:cNvPicPr>
          <p:nvPr/>
        </p:nvPicPr>
        <p:blipFill rotWithShape="1">
          <a:blip r:embed="rId4"/>
          <a:srcRect l="14610" t="28088" r="38047" b="10882"/>
          <a:stretch/>
        </p:blipFill>
        <p:spPr>
          <a:xfrm>
            <a:off x="5489789" y="1475748"/>
            <a:ext cx="3448938" cy="2361897"/>
          </a:xfrm>
          <a:prstGeom prst="rect">
            <a:avLst/>
          </a:prstGeom>
          <a:ln w="38100">
            <a:solidFill>
              <a:schemeClr val="accent1">
                <a:lumMod val="40000"/>
                <a:lumOff val="60000"/>
              </a:schemeClr>
            </a:solidFill>
          </a:ln>
        </p:spPr>
      </p:pic>
      <p:pic>
        <p:nvPicPr>
          <p:cNvPr id="12" name="図 11" descr="文字の書かれた紙&#10;&#10;自動的に生成された説明">
            <a:extLst>
              <a:ext uri="{FF2B5EF4-FFF2-40B4-BE49-F238E27FC236}">
                <a16:creationId xmlns:a16="http://schemas.microsoft.com/office/drawing/2014/main" id="{3E830E15-219C-FB9B-D695-787B9F26FB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6765" y="758087"/>
            <a:ext cx="3230051" cy="2423873"/>
          </a:xfrm>
          <a:prstGeom prst="rect">
            <a:avLst/>
          </a:prstGeom>
        </p:spPr>
      </p:pic>
    </p:spTree>
    <p:extLst>
      <p:ext uri="{BB962C8B-B14F-4D97-AF65-F5344CB8AC3E}">
        <p14:creationId xmlns:p14="http://schemas.microsoft.com/office/powerpoint/2010/main" val="1357387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3"/>
          <p:cNvSpPr txBox="1"/>
          <p:nvPr/>
        </p:nvSpPr>
        <p:spPr>
          <a:xfrm>
            <a:off x="571010" y="416292"/>
            <a:ext cx="231890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0072AE"/>
                </a:solidFill>
                <a:latin typeface="Arial"/>
                <a:ea typeface="Arial"/>
                <a:cs typeface="Arial"/>
                <a:sym typeface="Arial"/>
              </a:defRPr>
            </a:lvl1pPr>
          </a:lstStyle>
          <a:p>
            <a:r>
              <a:rPr lang="en-US" dirty="0"/>
              <a:t>Malaysia</a:t>
            </a:r>
            <a:endParaRPr dirty="0"/>
          </a:p>
        </p:txBody>
      </p:sp>
      <p:sp>
        <p:nvSpPr>
          <p:cNvPr id="201" name="Rectangle 4"/>
          <p:cNvSpPr txBox="1"/>
          <p:nvPr/>
        </p:nvSpPr>
        <p:spPr>
          <a:xfrm>
            <a:off x="571010" y="1238848"/>
            <a:ext cx="937692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atin typeface="Arial"/>
                <a:ea typeface="Arial"/>
                <a:cs typeface="Arial"/>
                <a:sym typeface="Arial"/>
              </a:defRPr>
            </a:lvl1pPr>
          </a:lstStyle>
          <a:p>
            <a:r>
              <a:rPr lang="pt-PT" sz="2400" b="1" dirty="0" err="1">
                <a:latin typeface="Arial" panose="020B0604020202020204" pitchFamily="34" charset="0"/>
                <a:cs typeface="Arial" panose="020B0604020202020204" pitchFamily="34" charset="0"/>
              </a:rPr>
              <a:t>Persatuan</a:t>
            </a:r>
            <a:r>
              <a:rPr lang="pt-PT" sz="2400" b="1" dirty="0">
                <a:latin typeface="Arial" panose="020B0604020202020204" pitchFamily="34" charset="0"/>
                <a:cs typeface="Arial" panose="020B0604020202020204" pitchFamily="34" charset="0"/>
              </a:rPr>
              <a:t> </a:t>
            </a:r>
            <a:r>
              <a:rPr lang="pt-PT" sz="2400" b="1" dirty="0" err="1">
                <a:latin typeface="Arial" panose="020B0604020202020204" pitchFamily="34" charset="0"/>
                <a:cs typeface="Arial" panose="020B0604020202020204" pitchFamily="34" charset="0"/>
              </a:rPr>
              <a:t>Pesakit</a:t>
            </a:r>
            <a:r>
              <a:rPr lang="pt-PT" sz="2400" b="1" dirty="0">
                <a:latin typeface="Arial" panose="020B0604020202020204" pitchFamily="34" charset="0"/>
                <a:cs typeface="Arial" panose="020B0604020202020204" pitchFamily="34" charset="0"/>
              </a:rPr>
              <a:t> </a:t>
            </a:r>
            <a:r>
              <a:rPr lang="pt-PT" sz="2400" b="1" dirty="0" err="1">
                <a:latin typeface="Arial" panose="020B0604020202020204" pitchFamily="34" charset="0"/>
                <a:cs typeface="Arial" panose="020B0604020202020204" pitchFamily="34" charset="0"/>
              </a:rPr>
              <a:t>Imunodefisiensi</a:t>
            </a:r>
            <a:r>
              <a:rPr lang="pt-PT" sz="2400" b="1" dirty="0">
                <a:latin typeface="Arial" panose="020B0604020202020204" pitchFamily="34" charset="0"/>
                <a:cs typeface="Arial" panose="020B0604020202020204" pitchFamily="34" charset="0"/>
              </a:rPr>
              <a:t> </a:t>
            </a:r>
            <a:r>
              <a:rPr lang="pt-PT" sz="2400" b="1" dirty="0" err="1">
                <a:latin typeface="Arial" panose="020B0604020202020204" pitchFamily="34" charset="0"/>
                <a:cs typeface="Arial" panose="020B0604020202020204" pitchFamily="34" charset="0"/>
              </a:rPr>
              <a:t>Primer</a:t>
            </a:r>
            <a:r>
              <a:rPr lang="pt-PT" sz="2400" b="1" dirty="0">
                <a:latin typeface="Arial" panose="020B0604020202020204" pitchFamily="34" charset="0"/>
                <a:cs typeface="Arial" panose="020B0604020202020204" pitchFamily="34" charset="0"/>
              </a:rPr>
              <a:t> </a:t>
            </a:r>
            <a:r>
              <a:rPr lang="pt-PT" sz="2400" b="1" dirty="0" err="1">
                <a:latin typeface="Arial" panose="020B0604020202020204" pitchFamily="34" charset="0"/>
                <a:cs typeface="Arial" panose="020B0604020202020204" pitchFamily="34" charset="0"/>
              </a:rPr>
              <a:t>Malaysia</a:t>
            </a:r>
            <a:r>
              <a:rPr lang="pt-PT" sz="2400" b="1" dirty="0">
                <a:latin typeface="Arial" panose="020B0604020202020204" pitchFamily="34" charset="0"/>
                <a:cs typeface="Arial" panose="020B0604020202020204" pitchFamily="34" charset="0"/>
              </a:rPr>
              <a:t> (MYPOPI)</a:t>
            </a:r>
            <a:endParaRPr sz="2400" dirty="0">
              <a:latin typeface="Arial" panose="020B0604020202020204" pitchFamily="34" charset="0"/>
              <a:cs typeface="Arial" panose="020B0604020202020204" pitchFamily="34" charset="0"/>
            </a:endParaRPr>
          </a:p>
        </p:txBody>
      </p:sp>
      <p:sp>
        <p:nvSpPr>
          <p:cNvPr id="202" name="Rectangle 5"/>
          <p:cNvSpPr txBox="1"/>
          <p:nvPr/>
        </p:nvSpPr>
        <p:spPr>
          <a:xfrm>
            <a:off x="571010" y="1787816"/>
            <a:ext cx="10935190" cy="1846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800" b="1">
                <a:latin typeface="Arial"/>
                <a:ea typeface="Arial"/>
                <a:cs typeface="Arial"/>
                <a:sym typeface="Arial"/>
              </a:defRPr>
            </a:lvl1pPr>
          </a:lstStyle>
          <a:p>
            <a:r>
              <a:rPr sz="2400" i="1" dirty="0"/>
              <a:t>Project</a:t>
            </a:r>
            <a:r>
              <a:rPr lang="pt-PT" sz="2400" i="1" dirty="0"/>
              <a:t>: </a:t>
            </a:r>
            <a:r>
              <a:rPr lang="de-DE" sz="2400" b="0" dirty="0">
                <a:latin typeface="Arial" panose="020B0604020202020204" pitchFamily="34" charset="0"/>
                <a:cs typeface="Arial" panose="020B0604020202020204" pitchFamily="34" charset="0"/>
              </a:rPr>
              <a:t>Organised a Blood Donation Campaign &amp; Collaborate with the Ministry of Health of Malaysia to promote awareness of PID on MoH Online Portals.</a:t>
            </a:r>
          </a:p>
          <a:p>
            <a:endParaRPr lang="de-DE" sz="2400" b="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MY" sz="1800" b="0" dirty="0">
                <a:solidFill>
                  <a:schemeClr val="tx1"/>
                </a:solidFill>
              </a:rPr>
              <a:t>MYPOPI infographic posted by MoH on </a:t>
            </a:r>
            <a:r>
              <a:rPr lang="en-MY" sz="1800" b="0" dirty="0" err="1">
                <a:solidFill>
                  <a:schemeClr val="tx1"/>
                </a:solidFill>
              </a:rPr>
              <a:t>MyHealth</a:t>
            </a:r>
            <a:r>
              <a:rPr lang="en-MY" sz="1800" b="0" dirty="0">
                <a:solidFill>
                  <a:schemeClr val="tx1"/>
                </a:solidFill>
              </a:rPr>
              <a:t> Telegram Channel got 56,491 subscribers.</a:t>
            </a:r>
          </a:p>
          <a:p>
            <a:endParaRPr sz="2400" b="0" dirty="0"/>
          </a:p>
        </p:txBody>
      </p:sp>
      <p:pic>
        <p:nvPicPr>
          <p:cNvPr id="2" name="Picture 14" descr="A group of people posing for a photo under a shelter&#10;&#10;Description automatically generated">
            <a:extLst>
              <a:ext uri="{FF2B5EF4-FFF2-40B4-BE49-F238E27FC236}">
                <a16:creationId xmlns:a16="http://schemas.microsoft.com/office/drawing/2014/main" id="{C484722B-A0B9-9A06-0EDE-357B57B2F581}"/>
              </a:ext>
            </a:extLst>
          </p:cNvPr>
          <p:cNvPicPr>
            <a:picLocks noChangeAspect="1"/>
          </p:cNvPicPr>
          <p:nvPr/>
        </p:nvPicPr>
        <p:blipFill rotWithShape="1">
          <a:blip r:embed="rId2">
            <a:extLst>
              <a:ext uri="{28A0092B-C50C-407E-A947-70E740481C1C}">
                <a14:useLocalDpi xmlns:a14="http://schemas.microsoft.com/office/drawing/2010/main" val="0"/>
              </a:ext>
            </a:extLst>
          </a:blip>
          <a:srcRect l="10465" t="15615" r="8691" b="18287"/>
          <a:stretch/>
        </p:blipFill>
        <p:spPr>
          <a:xfrm>
            <a:off x="766919" y="3381830"/>
            <a:ext cx="4133145" cy="2534457"/>
          </a:xfrm>
          <a:prstGeom prst="rect">
            <a:avLst/>
          </a:prstGeom>
          <a:ln w="28575">
            <a:solidFill>
              <a:schemeClr val="tx1"/>
            </a:solidFill>
          </a:ln>
        </p:spPr>
      </p:pic>
      <p:pic>
        <p:nvPicPr>
          <p:cNvPr id="3" name="Picture 16" descr="A group of people on a boat&#10;&#10;Description automatically generated with low confidence">
            <a:extLst>
              <a:ext uri="{FF2B5EF4-FFF2-40B4-BE49-F238E27FC236}">
                <a16:creationId xmlns:a16="http://schemas.microsoft.com/office/drawing/2014/main" id="{47BF5A6D-8B50-0D41-DFF6-3B9E34B8C3F1}"/>
              </a:ext>
            </a:extLst>
          </p:cNvPr>
          <p:cNvPicPr>
            <a:picLocks noChangeAspect="1"/>
          </p:cNvPicPr>
          <p:nvPr/>
        </p:nvPicPr>
        <p:blipFill rotWithShape="1">
          <a:blip r:embed="rId3">
            <a:extLst>
              <a:ext uri="{28A0092B-C50C-407E-A947-70E740481C1C}">
                <a14:useLocalDpi xmlns:a14="http://schemas.microsoft.com/office/drawing/2010/main" val="0"/>
              </a:ext>
            </a:extLst>
          </a:blip>
          <a:srcRect t="8892" b="4674"/>
          <a:stretch/>
        </p:blipFill>
        <p:spPr>
          <a:xfrm>
            <a:off x="3769902" y="5228489"/>
            <a:ext cx="1402404" cy="1616194"/>
          </a:xfrm>
          <a:prstGeom prst="rect">
            <a:avLst/>
          </a:prstGeom>
          <a:ln w="28575">
            <a:solidFill>
              <a:schemeClr val="tx1"/>
            </a:solidFill>
          </a:ln>
        </p:spPr>
      </p:pic>
      <p:pic>
        <p:nvPicPr>
          <p:cNvPr id="4" name="Picture 29" descr="A screenshot of a video game&#10;&#10;Description automatically generated">
            <a:extLst>
              <a:ext uri="{FF2B5EF4-FFF2-40B4-BE49-F238E27FC236}">
                <a16:creationId xmlns:a16="http://schemas.microsoft.com/office/drawing/2014/main" id="{3523D5F9-DA38-E9A2-7E13-B7856DB182F1}"/>
              </a:ext>
            </a:extLst>
          </p:cNvPr>
          <p:cNvPicPr>
            <a:picLocks noChangeAspect="1"/>
          </p:cNvPicPr>
          <p:nvPr/>
        </p:nvPicPr>
        <p:blipFill rotWithShape="1">
          <a:blip r:embed="rId4">
            <a:extLst>
              <a:ext uri="{28A0092B-C50C-407E-A947-70E740481C1C}">
                <a14:useLocalDpi xmlns:a14="http://schemas.microsoft.com/office/drawing/2010/main" val="0"/>
              </a:ext>
            </a:extLst>
          </a:blip>
          <a:srcRect l="25298" t="2962" r="42911" b="16878"/>
          <a:stretch/>
        </p:blipFill>
        <p:spPr>
          <a:xfrm>
            <a:off x="5444548" y="3403340"/>
            <a:ext cx="2253207" cy="3194213"/>
          </a:xfrm>
          <a:prstGeom prst="rect">
            <a:avLst/>
          </a:prstGeom>
          <a:ln w="28575">
            <a:solidFill>
              <a:schemeClr val="tx1"/>
            </a:solidFill>
          </a:ln>
        </p:spPr>
      </p:pic>
      <p:pic>
        <p:nvPicPr>
          <p:cNvPr id="5" name="Picture 21" descr="Graphical user interface, text, application&#10;&#10;Description automatically generated">
            <a:extLst>
              <a:ext uri="{FF2B5EF4-FFF2-40B4-BE49-F238E27FC236}">
                <a16:creationId xmlns:a16="http://schemas.microsoft.com/office/drawing/2014/main" id="{BD908A1C-57B4-34BD-054D-029923BB57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7383" y="3381830"/>
            <a:ext cx="2652284" cy="2841411"/>
          </a:xfrm>
          <a:prstGeom prst="rect">
            <a:avLst/>
          </a:prstGeom>
          <a:ln w="28575">
            <a:solidFill>
              <a:schemeClr val="tx1"/>
            </a:solidFill>
          </a:ln>
        </p:spPr>
      </p:pic>
      <p:pic>
        <p:nvPicPr>
          <p:cNvPr id="6" name="Picture 12" descr="Calendar&#10;&#10;Description automatically generated">
            <a:extLst>
              <a:ext uri="{FF2B5EF4-FFF2-40B4-BE49-F238E27FC236}">
                <a16:creationId xmlns:a16="http://schemas.microsoft.com/office/drawing/2014/main" id="{8F3B6412-85EF-20CC-CD7A-2CEDF991A0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0588" y="4606917"/>
            <a:ext cx="1224172" cy="2024470"/>
          </a:xfrm>
          <a:prstGeom prst="rect">
            <a:avLst/>
          </a:prstGeom>
          <a:ln w="28575">
            <a:solidFill>
              <a:schemeClr val="tx1"/>
            </a:solidFill>
          </a:ln>
        </p:spPr>
      </p:pic>
    </p:spTree>
    <p:extLst>
      <p:ext uri="{BB962C8B-B14F-4D97-AF65-F5344CB8AC3E}">
        <p14:creationId xmlns:p14="http://schemas.microsoft.com/office/powerpoint/2010/main" val="2342113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3"/>
          <p:cNvSpPr txBox="1"/>
          <p:nvPr/>
        </p:nvSpPr>
        <p:spPr>
          <a:xfrm>
            <a:off x="571010" y="416292"/>
            <a:ext cx="1879680"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0072AE"/>
                </a:solidFill>
                <a:latin typeface="Arial"/>
                <a:ea typeface="Arial"/>
                <a:cs typeface="Arial"/>
                <a:sym typeface="Arial"/>
              </a:defRPr>
            </a:lvl1pPr>
          </a:lstStyle>
          <a:p>
            <a:r>
              <a:rPr lang="en-US" dirty="0"/>
              <a:t>Mexico</a:t>
            </a:r>
            <a:endParaRPr dirty="0"/>
          </a:p>
        </p:txBody>
      </p:sp>
      <p:sp>
        <p:nvSpPr>
          <p:cNvPr id="201" name="Rectangle 4"/>
          <p:cNvSpPr txBox="1"/>
          <p:nvPr/>
        </p:nvSpPr>
        <p:spPr>
          <a:xfrm>
            <a:off x="571010" y="1238848"/>
            <a:ext cx="10540704"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latin typeface="Arial"/>
                <a:ea typeface="Arial"/>
                <a:cs typeface="Arial"/>
                <a:sym typeface="Arial"/>
              </a:defRPr>
            </a:lvl1pPr>
          </a:lstStyle>
          <a:p>
            <a:r>
              <a:rPr lang="pt-PT" sz="2400" b="1" dirty="0" err="1">
                <a:latin typeface="Arial" panose="020B0604020202020204" pitchFamily="34" charset="0"/>
                <a:cs typeface="Arial" panose="020B0604020202020204" pitchFamily="34" charset="0"/>
              </a:rPr>
              <a:t>Asociacion</a:t>
            </a:r>
            <a:r>
              <a:rPr lang="pt-PT" sz="2400" b="1" dirty="0">
                <a:latin typeface="Arial" panose="020B0604020202020204" pitchFamily="34" charset="0"/>
                <a:cs typeface="Arial" panose="020B0604020202020204" pitchFamily="34" charset="0"/>
              </a:rPr>
              <a:t> Mexicana para Pacientes </a:t>
            </a:r>
            <a:r>
              <a:rPr lang="pt-PT" sz="2400" b="1" dirty="0" err="1">
                <a:latin typeface="Arial" panose="020B0604020202020204" pitchFamily="34" charset="0"/>
                <a:cs typeface="Arial" panose="020B0604020202020204" pitchFamily="34" charset="0"/>
              </a:rPr>
              <a:t>con</a:t>
            </a:r>
            <a:r>
              <a:rPr lang="pt-PT" sz="2400" b="1" dirty="0">
                <a:latin typeface="Arial" panose="020B0604020202020204" pitchFamily="34" charset="0"/>
                <a:cs typeface="Arial" panose="020B0604020202020204" pitchFamily="34" charset="0"/>
              </a:rPr>
              <a:t> Inmunodeficiencias Primarias</a:t>
            </a:r>
          </a:p>
        </p:txBody>
      </p:sp>
      <p:sp>
        <p:nvSpPr>
          <p:cNvPr id="202" name="Rectangle 5"/>
          <p:cNvSpPr txBox="1"/>
          <p:nvPr/>
        </p:nvSpPr>
        <p:spPr>
          <a:xfrm>
            <a:off x="571010" y="1787816"/>
            <a:ext cx="10935190"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800" b="1">
                <a:latin typeface="Arial"/>
                <a:ea typeface="Arial"/>
                <a:cs typeface="Arial"/>
                <a:sym typeface="Arial"/>
              </a:defRPr>
            </a:lvl1pPr>
          </a:lstStyle>
          <a:p>
            <a:r>
              <a:rPr sz="2400" i="1" dirty="0"/>
              <a:t>Project</a:t>
            </a:r>
            <a:r>
              <a:rPr lang="pt-PT" sz="2400" i="1" dirty="0"/>
              <a:t>s: </a:t>
            </a:r>
          </a:p>
          <a:p>
            <a:endParaRPr lang="pt-PT" sz="2400" i="1" dirty="0"/>
          </a:p>
          <a:p>
            <a:pPr marL="342900" indent="-342900">
              <a:buFont typeface="+mj-lt"/>
              <a:buAutoNum type="arabicParenR"/>
            </a:pPr>
            <a:r>
              <a:rPr lang="en-US" sz="1800" b="0" dirty="0">
                <a:latin typeface="Arial" panose="020B0604020202020204" pitchFamily="34" charset="0"/>
                <a:cs typeface="Arial" panose="020B0604020202020204" pitchFamily="34" charset="0"/>
              </a:rPr>
              <a:t>Visit to the </a:t>
            </a:r>
            <a:r>
              <a:rPr lang="en-US" sz="1800" dirty="0">
                <a:latin typeface="Arial" panose="020B0604020202020204" pitchFamily="34" charset="0"/>
                <a:cs typeface="Arial" panose="020B0604020202020204" pitchFamily="34" charset="0"/>
              </a:rPr>
              <a:t>Papalote Children's Museum</a:t>
            </a:r>
          </a:p>
          <a:p>
            <a:pPr marL="342900" indent="-342900">
              <a:buFont typeface="+mj-lt"/>
              <a:buAutoNum type="arabicParenR"/>
            </a:pPr>
            <a:r>
              <a:rPr lang="en-US" sz="1800" b="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First Congress led by specialists </a:t>
            </a:r>
            <a:r>
              <a:rPr lang="en-US" sz="1800" b="0" dirty="0">
                <a:latin typeface="Arial" panose="020B0604020202020204" pitchFamily="34" charset="0"/>
                <a:cs typeface="Arial" panose="020B0604020202020204" pitchFamily="34" charset="0"/>
              </a:rPr>
              <a:t>with relevant topics on IDPs</a:t>
            </a:r>
            <a:endParaRPr lang="de-DE" sz="1800" b="0" dirty="0">
              <a:latin typeface="Arial" panose="020B0604020202020204" pitchFamily="34" charset="0"/>
              <a:cs typeface="Arial" panose="020B0604020202020204" pitchFamily="34" charset="0"/>
            </a:endParaRPr>
          </a:p>
          <a:p>
            <a:endParaRPr sz="2400" b="0" dirty="0"/>
          </a:p>
        </p:txBody>
      </p:sp>
      <p:pic>
        <p:nvPicPr>
          <p:cNvPr id="7" name="Imagen 1">
            <a:extLst>
              <a:ext uri="{FF2B5EF4-FFF2-40B4-BE49-F238E27FC236}">
                <a16:creationId xmlns:a16="http://schemas.microsoft.com/office/drawing/2014/main" id="{1CEF7422-5E0B-1D78-8567-FCA26F849824}"/>
              </a:ext>
            </a:extLst>
          </p:cNvPr>
          <p:cNvPicPr>
            <a:picLocks noChangeAspect="1"/>
          </p:cNvPicPr>
          <p:nvPr/>
        </p:nvPicPr>
        <p:blipFill>
          <a:blip r:embed="rId2"/>
          <a:stretch>
            <a:fillRect/>
          </a:stretch>
        </p:blipFill>
        <p:spPr>
          <a:xfrm>
            <a:off x="571010" y="3311390"/>
            <a:ext cx="4458190" cy="2263017"/>
          </a:xfrm>
          <a:prstGeom prst="rect">
            <a:avLst/>
          </a:prstGeom>
        </p:spPr>
      </p:pic>
      <p:pic>
        <p:nvPicPr>
          <p:cNvPr id="9" name="Imagen 2">
            <a:extLst>
              <a:ext uri="{FF2B5EF4-FFF2-40B4-BE49-F238E27FC236}">
                <a16:creationId xmlns:a16="http://schemas.microsoft.com/office/drawing/2014/main" id="{F767A248-1745-CB6D-7AD3-D15F2F933BFA}"/>
              </a:ext>
            </a:extLst>
          </p:cNvPr>
          <p:cNvPicPr>
            <a:picLocks noChangeAspect="1"/>
          </p:cNvPicPr>
          <p:nvPr/>
        </p:nvPicPr>
        <p:blipFill>
          <a:blip r:embed="rId3"/>
          <a:stretch>
            <a:fillRect/>
          </a:stretch>
        </p:blipFill>
        <p:spPr>
          <a:xfrm>
            <a:off x="3267254" y="4985068"/>
            <a:ext cx="2771351" cy="1657530"/>
          </a:xfrm>
          <a:prstGeom prst="rect">
            <a:avLst/>
          </a:prstGeom>
        </p:spPr>
      </p:pic>
      <p:pic>
        <p:nvPicPr>
          <p:cNvPr id="10" name="Imagen 7">
            <a:extLst>
              <a:ext uri="{FF2B5EF4-FFF2-40B4-BE49-F238E27FC236}">
                <a16:creationId xmlns:a16="http://schemas.microsoft.com/office/drawing/2014/main" id="{094648AF-93EA-DE1F-B499-C6E1563F2D01}"/>
              </a:ext>
            </a:extLst>
          </p:cNvPr>
          <p:cNvPicPr>
            <a:picLocks noChangeAspect="1"/>
          </p:cNvPicPr>
          <p:nvPr/>
        </p:nvPicPr>
        <p:blipFill rotWithShape="1">
          <a:blip r:embed="rId4"/>
          <a:srcRect l="19382" t="5232" b="9465"/>
          <a:stretch/>
        </p:blipFill>
        <p:spPr>
          <a:xfrm>
            <a:off x="6802018" y="3311390"/>
            <a:ext cx="4334566" cy="2224324"/>
          </a:xfrm>
          <a:prstGeom prst="rect">
            <a:avLst/>
          </a:prstGeom>
        </p:spPr>
      </p:pic>
      <p:pic>
        <p:nvPicPr>
          <p:cNvPr id="8" name="Imagen 9">
            <a:extLst>
              <a:ext uri="{FF2B5EF4-FFF2-40B4-BE49-F238E27FC236}">
                <a16:creationId xmlns:a16="http://schemas.microsoft.com/office/drawing/2014/main" id="{A43AEAD8-8833-A84B-9422-39EC7BB2A6F1}"/>
              </a:ext>
            </a:extLst>
          </p:cNvPr>
          <p:cNvPicPr>
            <a:picLocks noChangeAspect="1"/>
          </p:cNvPicPr>
          <p:nvPr/>
        </p:nvPicPr>
        <p:blipFill>
          <a:blip r:embed="rId5"/>
          <a:stretch>
            <a:fillRect/>
          </a:stretch>
        </p:blipFill>
        <p:spPr>
          <a:xfrm>
            <a:off x="9853629" y="5200470"/>
            <a:ext cx="2326609" cy="1563694"/>
          </a:xfrm>
          <a:prstGeom prst="rect">
            <a:avLst/>
          </a:prstGeom>
        </p:spPr>
      </p:pic>
    </p:spTree>
    <p:extLst>
      <p:ext uri="{BB962C8B-B14F-4D97-AF65-F5344CB8AC3E}">
        <p14:creationId xmlns:p14="http://schemas.microsoft.com/office/powerpoint/2010/main" val="3403531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3"/>
          <p:cNvSpPr txBox="1"/>
          <p:nvPr/>
        </p:nvSpPr>
        <p:spPr>
          <a:xfrm>
            <a:off x="571010" y="416292"/>
            <a:ext cx="2256385"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0072AE"/>
                </a:solidFill>
                <a:latin typeface="Arial"/>
                <a:ea typeface="Arial"/>
                <a:cs typeface="Arial"/>
                <a:sym typeface="Arial"/>
              </a:defRPr>
            </a:lvl1pPr>
          </a:lstStyle>
          <a:p>
            <a:r>
              <a:rPr lang="en-US" dirty="0"/>
              <a:t>Morocco</a:t>
            </a:r>
            <a:endParaRPr dirty="0"/>
          </a:p>
        </p:txBody>
      </p:sp>
      <p:sp>
        <p:nvSpPr>
          <p:cNvPr id="201" name="Rectangle 4"/>
          <p:cNvSpPr txBox="1"/>
          <p:nvPr/>
        </p:nvSpPr>
        <p:spPr>
          <a:xfrm>
            <a:off x="571010" y="1238848"/>
            <a:ext cx="115512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atin typeface="Arial"/>
                <a:ea typeface="Arial"/>
                <a:cs typeface="Arial"/>
                <a:sym typeface="Arial"/>
              </a:defRPr>
            </a:lvl1pPr>
          </a:lstStyle>
          <a:p>
            <a:r>
              <a:rPr lang="pt-PT" sz="2400" b="1" dirty="0">
                <a:latin typeface="Arial" panose="020B0604020202020204" pitchFamily="34" charset="0"/>
                <a:cs typeface="Arial" panose="020B0604020202020204" pitchFamily="34" charset="0"/>
              </a:rPr>
              <a:t>HAJAR</a:t>
            </a:r>
          </a:p>
        </p:txBody>
      </p:sp>
      <p:sp>
        <p:nvSpPr>
          <p:cNvPr id="202" name="Rectangle 5"/>
          <p:cNvSpPr txBox="1"/>
          <p:nvPr/>
        </p:nvSpPr>
        <p:spPr>
          <a:xfrm>
            <a:off x="571010" y="1787816"/>
            <a:ext cx="1093519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800" b="1">
                <a:latin typeface="Arial"/>
                <a:ea typeface="Arial"/>
                <a:cs typeface="Arial"/>
                <a:sym typeface="Arial"/>
              </a:defRPr>
            </a:lvl1pPr>
          </a:lstStyle>
          <a:p>
            <a:r>
              <a:rPr sz="2400" i="1" dirty="0"/>
              <a:t>Project</a:t>
            </a:r>
            <a:r>
              <a:rPr lang="pt-PT" sz="2400" i="1" dirty="0"/>
              <a:t>s: </a:t>
            </a:r>
          </a:p>
        </p:txBody>
      </p:sp>
      <p:sp>
        <p:nvSpPr>
          <p:cNvPr id="3" name="CaixaDeTexto 2">
            <a:extLst>
              <a:ext uri="{FF2B5EF4-FFF2-40B4-BE49-F238E27FC236}">
                <a16:creationId xmlns:a16="http://schemas.microsoft.com/office/drawing/2014/main" id="{9FFF5FAF-78AB-5A3E-77E9-19F62D8F83EF}"/>
              </a:ext>
            </a:extLst>
          </p:cNvPr>
          <p:cNvSpPr txBox="1"/>
          <p:nvPr/>
        </p:nvSpPr>
        <p:spPr>
          <a:xfrm>
            <a:off x="571009" y="2336784"/>
            <a:ext cx="5213971" cy="3970318"/>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Launch of a </a:t>
            </a:r>
            <a:r>
              <a:rPr lang="en-US" b="1" dirty="0">
                <a:latin typeface="Arial" panose="020B0604020202020204" pitchFamily="34" charset="0"/>
                <a:cs typeface="Arial" panose="020B0604020202020204" pitchFamily="34" charset="0"/>
              </a:rPr>
              <a:t>new service dedicated to PID patients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 </a:t>
            </a:r>
            <a:r>
              <a:rPr lang="en-US" b="1" dirty="0">
                <a:latin typeface="Arial" panose="020B0604020202020204" pitchFamily="34" charset="0"/>
                <a:cs typeface="Arial" panose="020B0604020202020204" pitchFamily="34" charset="0"/>
              </a:rPr>
              <a:t>party for children with PIDs</a:t>
            </a:r>
            <a:r>
              <a:rPr lang="en-US"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A quiz for children on PIDs (quiz test your knowledge IPOPI tools).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Meeting opportunity between nurses, doctors patients and parents.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Distribution of gifts for children.</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Watch the winning video of the awareness video contest by medical students.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Award distribution for best medical student awareness video.</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 </a:t>
            </a:r>
            <a:r>
              <a:rPr lang="en-US" b="1" dirty="0">
                <a:latin typeface="Arial" panose="020B0604020202020204" pitchFamily="34" charset="0"/>
                <a:cs typeface="Arial" panose="020B0604020202020204" pitchFamily="34" charset="0"/>
              </a:rPr>
              <a:t>blood donation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 </a:t>
            </a:r>
            <a:r>
              <a:rPr lang="en-US" b="1" dirty="0">
                <a:latin typeface="Arial" panose="020B0604020202020204" pitchFamily="34" charset="0"/>
                <a:cs typeface="Arial" panose="020B0604020202020204" pitchFamily="34" charset="0"/>
              </a:rPr>
              <a:t>scientific conference about vaccination</a:t>
            </a:r>
          </a:p>
        </p:txBody>
      </p:sp>
      <p:pic>
        <p:nvPicPr>
          <p:cNvPr id="4" name="Image 6" descr="IMG-20230429-WA0035.jpg">
            <a:extLst>
              <a:ext uri="{FF2B5EF4-FFF2-40B4-BE49-F238E27FC236}">
                <a16:creationId xmlns:a16="http://schemas.microsoft.com/office/drawing/2014/main" id="{006FD6BC-2B15-0128-F92D-BC9D71379E4B}"/>
              </a:ext>
            </a:extLst>
          </p:cNvPr>
          <p:cNvPicPr>
            <a:picLocks noChangeAspect="1"/>
          </p:cNvPicPr>
          <p:nvPr/>
        </p:nvPicPr>
        <p:blipFill>
          <a:blip r:embed="rId2" cstate="print"/>
          <a:stretch>
            <a:fillRect/>
          </a:stretch>
        </p:blipFill>
        <p:spPr>
          <a:xfrm>
            <a:off x="9757064" y="3997330"/>
            <a:ext cx="2110829" cy="2801173"/>
          </a:xfrm>
          <a:prstGeom prst="rect">
            <a:avLst/>
          </a:prstGeom>
        </p:spPr>
      </p:pic>
      <p:pic>
        <p:nvPicPr>
          <p:cNvPr id="5" name="Image 11" descr="IMG-20230504-WA0043.jpg">
            <a:extLst>
              <a:ext uri="{FF2B5EF4-FFF2-40B4-BE49-F238E27FC236}">
                <a16:creationId xmlns:a16="http://schemas.microsoft.com/office/drawing/2014/main" id="{F119D7A7-9BCC-D8F8-DBA0-E807BE8B477B}"/>
              </a:ext>
            </a:extLst>
          </p:cNvPr>
          <p:cNvPicPr>
            <a:picLocks noChangeAspect="1"/>
          </p:cNvPicPr>
          <p:nvPr/>
        </p:nvPicPr>
        <p:blipFill>
          <a:blip r:embed="rId3"/>
          <a:stretch>
            <a:fillRect/>
          </a:stretch>
        </p:blipFill>
        <p:spPr>
          <a:xfrm>
            <a:off x="5784980" y="1715540"/>
            <a:ext cx="3803811" cy="2083494"/>
          </a:xfrm>
          <a:prstGeom prst="rect">
            <a:avLst/>
          </a:prstGeom>
        </p:spPr>
      </p:pic>
      <p:pic>
        <p:nvPicPr>
          <p:cNvPr id="6" name="Image 9" descr="IMG-20230504-WA0047.jpg">
            <a:extLst>
              <a:ext uri="{FF2B5EF4-FFF2-40B4-BE49-F238E27FC236}">
                <a16:creationId xmlns:a16="http://schemas.microsoft.com/office/drawing/2014/main" id="{B8500BCB-5A19-35F4-827C-019C34978C45}"/>
              </a:ext>
            </a:extLst>
          </p:cNvPr>
          <p:cNvPicPr>
            <a:picLocks noChangeAspect="1"/>
          </p:cNvPicPr>
          <p:nvPr/>
        </p:nvPicPr>
        <p:blipFill>
          <a:blip r:embed="rId4"/>
          <a:stretch>
            <a:fillRect/>
          </a:stretch>
        </p:blipFill>
        <p:spPr>
          <a:xfrm>
            <a:off x="5784980" y="4143883"/>
            <a:ext cx="3803811" cy="2508069"/>
          </a:xfrm>
          <a:prstGeom prst="rect">
            <a:avLst/>
          </a:prstGeom>
        </p:spPr>
      </p:pic>
      <p:pic>
        <p:nvPicPr>
          <p:cNvPr id="11" name="Picture 2">
            <a:extLst>
              <a:ext uri="{FF2B5EF4-FFF2-40B4-BE49-F238E27FC236}">
                <a16:creationId xmlns:a16="http://schemas.microsoft.com/office/drawing/2014/main" id="{115482E0-40AC-DCD3-9C8E-27A949E5D6D9}"/>
              </a:ext>
            </a:extLst>
          </p:cNvPr>
          <p:cNvPicPr>
            <a:picLocks noChangeAspect="1" noChangeArrowheads="1"/>
          </p:cNvPicPr>
          <p:nvPr/>
        </p:nvPicPr>
        <p:blipFill>
          <a:blip r:embed="rId5"/>
          <a:srcRect/>
          <a:stretch>
            <a:fillRect/>
          </a:stretch>
        </p:blipFill>
        <p:spPr bwMode="auto">
          <a:xfrm>
            <a:off x="9668261" y="1259847"/>
            <a:ext cx="2288433" cy="2578314"/>
          </a:xfrm>
          <a:prstGeom prst="rect">
            <a:avLst/>
          </a:prstGeom>
          <a:noFill/>
          <a:ln w="9525">
            <a:noFill/>
            <a:miter lim="800000"/>
            <a:headEnd/>
            <a:tailEnd/>
          </a:ln>
          <a:effectLst/>
        </p:spPr>
      </p:pic>
    </p:spTree>
    <p:extLst>
      <p:ext uri="{BB962C8B-B14F-4D97-AF65-F5344CB8AC3E}">
        <p14:creationId xmlns:p14="http://schemas.microsoft.com/office/powerpoint/2010/main" val="2154414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3228769" cy="769441"/>
          </a:xfrm>
          <a:prstGeom prst="rect">
            <a:avLst/>
          </a:prstGeom>
        </p:spPr>
        <p:txBody>
          <a:bodyPr wrap="none">
            <a:spAutoFit/>
          </a:bodyPr>
          <a:lstStyle/>
          <a:p>
            <a:r>
              <a:rPr lang="pt-PT" sz="4400" dirty="0">
                <a:solidFill>
                  <a:srgbClr val="0072AE"/>
                </a:solidFill>
                <a:latin typeface="Arial" panose="020B0604020202020204" pitchFamily="34" charset="0"/>
                <a:cs typeface="Arial" panose="020B0604020202020204" pitchFamily="34" charset="0"/>
              </a:rPr>
              <a:t>Netherlands</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1222084"/>
            <a:ext cx="6019405" cy="461665"/>
          </a:xfrm>
          <a:prstGeom prst="rect">
            <a:avLst/>
          </a:prstGeom>
        </p:spPr>
        <p:txBody>
          <a:bodyPr wrap="none">
            <a:spAutoFit/>
          </a:bodyPr>
          <a:lstStyle/>
          <a:p>
            <a:r>
              <a:rPr lang="pt-PT" sz="2400" b="1" dirty="0">
                <a:latin typeface="Arial" panose="020B0604020202020204" pitchFamily="34" charset="0"/>
                <a:cs typeface="Arial" panose="020B0604020202020204" pitchFamily="34" charset="0"/>
              </a:rPr>
              <a:t>Stichting voor Afweerstoornissen (SAS)</a:t>
            </a:r>
            <a:endParaRPr lang="pt-PT" sz="2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3EA940-9A54-4D01-890E-82E0ACAD13A3}"/>
              </a:ext>
            </a:extLst>
          </p:cNvPr>
          <p:cNvSpPr/>
          <p:nvPr/>
        </p:nvSpPr>
        <p:spPr>
          <a:xfrm>
            <a:off x="525291" y="1689650"/>
            <a:ext cx="8470589" cy="461665"/>
          </a:xfrm>
          <a:prstGeom prst="rect">
            <a:avLst/>
          </a:prstGeom>
        </p:spPr>
        <p:txBody>
          <a:bodyPr wrap="none">
            <a:spAutoFit/>
          </a:bodyPr>
          <a:lstStyle/>
          <a:p>
            <a:r>
              <a:rPr lang="de-DE" sz="2400" b="1" i="1" dirty="0">
                <a:latin typeface="Arial" panose="020B0604020202020204" pitchFamily="34" charset="0"/>
                <a:cs typeface="Arial" panose="020B0604020202020204" pitchFamily="34" charset="0"/>
              </a:rPr>
              <a:t>Projects: </a:t>
            </a:r>
            <a:r>
              <a:rPr lang="de-DE" sz="2400" dirty="0">
                <a:latin typeface="Arial" panose="020B0604020202020204" pitchFamily="34" charset="0"/>
                <a:cs typeface="Arial" panose="020B0604020202020204" pitchFamily="34" charset="0"/>
              </a:rPr>
              <a:t>Social media polls and traditional SAS-Family day </a:t>
            </a:r>
          </a:p>
        </p:txBody>
      </p:sp>
      <p:sp>
        <p:nvSpPr>
          <p:cNvPr id="2" name="TextBox 1">
            <a:extLst>
              <a:ext uri="{FF2B5EF4-FFF2-40B4-BE49-F238E27FC236}">
                <a16:creationId xmlns:a16="http://schemas.microsoft.com/office/drawing/2014/main" id="{68C27BE7-64B6-F2C6-5BED-B918F4AA0A06}"/>
              </a:ext>
            </a:extLst>
          </p:cNvPr>
          <p:cNvSpPr txBox="1"/>
          <p:nvPr/>
        </p:nvSpPr>
        <p:spPr>
          <a:xfrm>
            <a:off x="525292" y="2194390"/>
            <a:ext cx="6437484" cy="4524315"/>
          </a:xfrm>
          <a:prstGeom prst="rect">
            <a:avLst/>
          </a:prstGeom>
          <a:noFill/>
        </p:spPr>
        <p:txBody>
          <a:bodyPr wrap="square" rtlCol="0">
            <a:spAutoFit/>
          </a:bodyPr>
          <a:lstStyle/>
          <a:p>
            <a:pPr marL="285750" indent="-285750">
              <a:buFont typeface="Arial" panose="020B0604020202020204" pitchFamily="34" charset="0"/>
              <a:buChar char="•"/>
            </a:pPr>
            <a:r>
              <a:rPr lang="nl-NL" dirty="0">
                <a:latin typeface="Arial" panose="020B0604020202020204" pitchFamily="34" charset="0"/>
                <a:cs typeface="Arial" panose="020B0604020202020204" pitchFamily="34" charset="0"/>
              </a:rPr>
              <a:t>Launched bi-daily polls on FB and Instagram pages linked to the WPIW theme (3-weeks ahead of WPIW).</a:t>
            </a:r>
          </a:p>
          <a:p>
            <a:pPr marL="285750" indent="-285750">
              <a:buFont typeface="Arial" panose="020B0604020202020204" pitchFamily="34" charset="0"/>
              <a:buChar char="•"/>
            </a:pPr>
            <a:r>
              <a:rPr lang="nl-NL" dirty="0">
                <a:latin typeface="Arial" panose="020B0604020202020204" pitchFamily="34" charset="0"/>
                <a:cs typeface="Arial" panose="020B0604020202020204" pitchFamily="34" charset="0"/>
              </a:rPr>
              <a:t>On April, 22 hosted their traditional SAS-Familiy Day. With 130 visitors, medical speakers, nurses, personal experiences, ACT and an info market. The opening was spectacular with 3 exciting launches:</a:t>
            </a:r>
          </a:p>
          <a:p>
            <a:pPr marL="742950" lvl="1" indent="-285750">
              <a:buFont typeface="Arial" panose="020B0604020202020204" pitchFamily="34" charset="0"/>
              <a:buChar char="•"/>
            </a:pPr>
            <a:r>
              <a:rPr lang="nl-NL" dirty="0">
                <a:latin typeface="Arial" panose="020B0604020202020204" pitchFamily="34" charset="0"/>
                <a:cs typeface="Arial" panose="020B0604020202020204" pitchFamily="34" charset="0"/>
              </a:rPr>
              <a:t>Their WPIW video’s showing the process of blood/plasma from donor to immunoglobulin bottle. </a:t>
            </a:r>
          </a:p>
          <a:p>
            <a:pPr marL="742950" lvl="1" indent="-285750">
              <a:buFont typeface="Arial" panose="020B0604020202020204" pitchFamily="34" charset="0"/>
              <a:buChar char="•"/>
            </a:pPr>
            <a:r>
              <a:rPr lang="nl-NL" dirty="0">
                <a:latin typeface="Arial" panose="020B0604020202020204" pitchFamily="34" charset="0"/>
                <a:cs typeface="Arial" panose="020B0604020202020204" pitchFamily="34" charset="0"/>
              </a:rPr>
              <a:t>An </a:t>
            </a:r>
            <a:r>
              <a:rPr lang="nl-NL" dirty="0">
                <a:latin typeface="Arial" panose="020B0604020202020204" pitchFamily="34" charset="0"/>
                <a:cs typeface="Arial" panose="020B0604020202020204" pitchFamily="34" charset="0"/>
                <a:hlinkClick r:id="rId2"/>
              </a:rPr>
              <a:t>expertise network </a:t>
            </a:r>
            <a:r>
              <a:rPr lang="nl-NL" dirty="0">
                <a:latin typeface="Arial" panose="020B0604020202020204" pitchFamily="34" charset="0"/>
                <a:cs typeface="Arial" panose="020B0604020202020204" pitchFamily="34" charset="0"/>
              </a:rPr>
              <a:t>made and maintained by SAS and all 7 PID-specialist hospitals in the Netherlands.</a:t>
            </a:r>
          </a:p>
          <a:p>
            <a:pPr marL="742950" lvl="1" indent="-285750">
              <a:buFont typeface="Arial" panose="020B0604020202020204" pitchFamily="34" charset="0"/>
              <a:buChar char="•"/>
            </a:pPr>
            <a:r>
              <a:rPr lang="nl-NL" dirty="0">
                <a:latin typeface="Arial" panose="020B0604020202020204" pitchFamily="34" charset="0"/>
                <a:cs typeface="Arial" panose="020B0604020202020204" pitchFamily="34" charset="0"/>
              </a:rPr>
              <a:t>Announcement of a </a:t>
            </a:r>
            <a:r>
              <a:rPr lang="nl-NL" dirty="0">
                <a:latin typeface="Arial" panose="020B0604020202020204" pitchFamily="34" charset="0"/>
                <a:cs typeface="Arial" panose="020B0604020202020204" pitchFamily="34" charset="0"/>
                <a:hlinkClick r:id="rId3"/>
              </a:rPr>
              <a:t>national PID Empowerment event </a:t>
            </a:r>
            <a:r>
              <a:rPr lang="nl-NL" dirty="0">
                <a:latin typeface="Arial" panose="020B0604020202020204" pitchFamily="34" charset="0"/>
                <a:cs typeface="Arial" panose="020B0604020202020204" pitchFamily="34" charset="0"/>
              </a:rPr>
              <a:t>on September, 23 for all PID patients and their families residing in the Netherlands. With the cooperation of all 7 PID specialist hospitals, they hope to get 300 visitors and increase their number of SAS members.</a:t>
            </a:r>
          </a:p>
        </p:txBody>
      </p:sp>
      <p:pic>
        <p:nvPicPr>
          <p:cNvPr id="3" name="Picture 18" descr="A picture containing text, screenshot, font, printing&#10;&#10;Description automatically generated">
            <a:extLst>
              <a:ext uri="{FF2B5EF4-FFF2-40B4-BE49-F238E27FC236}">
                <a16:creationId xmlns:a16="http://schemas.microsoft.com/office/drawing/2014/main" id="{C57560FC-D048-EE75-8D56-87A0041B5D0B}"/>
              </a:ext>
            </a:extLst>
          </p:cNvPr>
          <p:cNvPicPr>
            <a:picLocks noChangeAspect="1"/>
          </p:cNvPicPr>
          <p:nvPr/>
        </p:nvPicPr>
        <p:blipFill rotWithShape="1">
          <a:blip r:embed="rId4">
            <a:extLst>
              <a:ext uri="{28A0092B-C50C-407E-A947-70E740481C1C}">
                <a14:useLocalDpi xmlns:a14="http://schemas.microsoft.com/office/drawing/2010/main" val="0"/>
              </a:ext>
            </a:extLst>
          </a:blip>
          <a:srcRect t="24223" b="38266"/>
          <a:stretch/>
        </p:blipFill>
        <p:spPr>
          <a:xfrm>
            <a:off x="9442066" y="2151315"/>
            <a:ext cx="2403933" cy="20038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7" name="Picture 12" descr="A picture containing text, clothing, collage, footwear">
            <a:extLst>
              <a:ext uri="{FF2B5EF4-FFF2-40B4-BE49-F238E27FC236}">
                <a16:creationId xmlns:a16="http://schemas.microsoft.com/office/drawing/2014/main" id="{26697CA6-B244-BBC0-C09D-B736BF70BEC2}"/>
              </a:ext>
            </a:extLst>
          </p:cNvPr>
          <p:cNvPicPr>
            <a:picLocks noChangeAspect="1"/>
          </p:cNvPicPr>
          <p:nvPr/>
        </p:nvPicPr>
        <p:blipFill rotWithShape="1">
          <a:blip r:embed="rId5">
            <a:extLst>
              <a:ext uri="{28A0092B-C50C-407E-A947-70E740481C1C}">
                <a14:useLocalDpi xmlns:a14="http://schemas.microsoft.com/office/drawing/2010/main" val="0"/>
              </a:ext>
            </a:extLst>
          </a:blip>
          <a:srcRect l="7751" r="15687" b="3"/>
          <a:stretch/>
        </p:blipFill>
        <p:spPr>
          <a:xfrm>
            <a:off x="7044530" y="2312133"/>
            <a:ext cx="2418456" cy="3158700"/>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8" name="Picture 2" descr="A screenshot of a cell phone&#10;&#10;Description automatically generated with low confidence">
            <a:extLst>
              <a:ext uri="{FF2B5EF4-FFF2-40B4-BE49-F238E27FC236}">
                <a16:creationId xmlns:a16="http://schemas.microsoft.com/office/drawing/2014/main" id="{E96EF0E1-9DEB-3F2D-B2AF-882B3B36DE73}"/>
              </a:ext>
            </a:extLst>
          </p:cNvPr>
          <p:cNvPicPr>
            <a:picLocks noChangeAspect="1"/>
          </p:cNvPicPr>
          <p:nvPr/>
        </p:nvPicPr>
        <p:blipFill rotWithShape="1">
          <a:blip r:embed="rId6">
            <a:extLst>
              <a:ext uri="{28A0092B-C50C-407E-A947-70E740481C1C}">
                <a14:useLocalDpi xmlns:a14="http://schemas.microsoft.com/office/drawing/2010/main" val="0"/>
              </a:ext>
            </a:extLst>
          </a:blip>
          <a:srcRect t="13637" b="646"/>
          <a:stretch/>
        </p:blipFill>
        <p:spPr>
          <a:xfrm>
            <a:off x="9944100" y="4219523"/>
            <a:ext cx="2247900" cy="272509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Tree>
    <p:extLst>
      <p:ext uri="{BB962C8B-B14F-4D97-AF65-F5344CB8AC3E}">
        <p14:creationId xmlns:p14="http://schemas.microsoft.com/office/powerpoint/2010/main" val="3200833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2914580" cy="769441"/>
          </a:xfrm>
          <a:prstGeom prst="rect">
            <a:avLst/>
          </a:prstGeom>
        </p:spPr>
        <p:txBody>
          <a:bodyPr wrap="none">
            <a:spAutoFit/>
          </a:bodyPr>
          <a:lstStyle/>
          <a:p>
            <a:r>
              <a:rPr lang="pt-PT" sz="4400" dirty="0" err="1">
                <a:solidFill>
                  <a:srgbClr val="0072AE"/>
                </a:solidFill>
                <a:latin typeface="Arial" panose="020B0604020202020204" pitchFamily="34" charset="0"/>
                <a:cs typeface="Arial" panose="020B0604020202020204" pitchFamily="34" charset="0"/>
              </a:rPr>
              <a:t>Philippines</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2" y="1222085"/>
            <a:ext cx="10736758" cy="830997"/>
          </a:xfrm>
          <a:prstGeom prst="rect">
            <a:avLst/>
          </a:prstGeom>
        </p:spPr>
        <p:txBody>
          <a:bodyPr wrap="square">
            <a:spAutoFit/>
          </a:bodyPr>
          <a:lstStyle/>
          <a:p>
            <a:pPr>
              <a:lnSpc>
                <a:spcPct val="100000"/>
              </a:lnSpc>
            </a:pPr>
            <a:r>
              <a:rPr lang="en-PH" sz="2400" b="1" strike="noStrike" spc="-1" dirty="0">
                <a:solidFill>
                  <a:srgbClr val="000000"/>
                </a:solidFill>
                <a:latin typeface="Arial"/>
                <a:ea typeface="DejaVu Sans"/>
              </a:rPr>
              <a:t>Philippine Patient Organization </a:t>
            </a:r>
            <a:r>
              <a:rPr lang="en-PH" sz="2400" spc="-1" dirty="0">
                <a:latin typeface="Arial"/>
              </a:rPr>
              <a:t>f</a:t>
            </a:r>
            <a:r>
              <a:rPr lang="en-PH" sz="2400" b="1" strike="noStrike" spc="-1" dirty="0">
                <a:solidFill>
                  <a:srgbClr val="000000"/>
                </a:solidFill>
                <a:latin typeface="Arial"/>
                <a:ea typeface="DejaVu Sans"/>
              </a:rPr>
              <a:t>or Primary Immunodeficiencies (</a:t>
            </a:r>
            <a:r>
              <a:rPr lang="en-PH" sz="2400" b="1" strike="noStrike" spc="-1" dirty="0" err="1">
                <a:solidFill>
                  <a:srgbClr val="000000"/>
                </a:solidFill>
                <a:latin typeface="Arial"/>
                <a:ea typeface="DejaVu Sans"/>
              </a:rPr>
              <a:t>PhilPOPI</a:t>
            </a:r>
            <a:r>
              <a:rPr lang="en-PH" sz="2400" b="1" strike="noStrike" spc="-1" dirty="0">
                <a:solidFill>
                  <a:srgbClr val="000000"/>
                </a:solidFill>
                <a:latin typeface="Arial"/>
                <a:ea typeface="DejaVu Sans"/>
              </a:rPr>
              <a:t>)</a:t>
            </a:r>
            <a:endParaRPr lang="en-PH" sz="2400" b="0" strike="noStrike" spc="-1" dirty="0">
              <a:latin typeface="Arial"/>
            </a:endParaRPr>
          </a:p>
        </p:txBody>
      </p:sp>
      <p:sp>
        <p:nvSpPr>
          <p:cNvPr id="6" name="Rectangle 5">
            <a:extLst>
              <a:ext uri="{FF2B5EF4-FFF2-40B4-BE49-F238E27FC236}">
                <a16:creationId xmlns:a16="http://schemas.microsoft.com/office/drawing/2014/main" id="{E13EA940-9A54-4D01-890E-82E0ACAD13A3}"/>
              </a:ext>
            </a:extLst>
          </p:cNvPr>
          <p:cNvSpPr/>
          <p:nvPr/>
        </p:nvSpPr>
        <p:spPr>
          <a:xfrm>
            <a:off x="431984" y="2044561"/>
            <a:ext cx="11234723" cy="830997"/>
          </a:xfrm>
          <a:prstGeom prst="rect">
            <a:avLst/>
          </a:prstGeom>
        </p:spPr>
        <p:txBody>
          <a:bodyPr wrap="square">
            <a:spAutoFit/>
          </a:bodyPr>
          <a:lstStyle/>
          <a:p>
            <a:pPr>
              <a:lnSpc>
                <a:spcPct val="100000"/>
              </a:lnSpc>
            </a:pPr>
            <a:r>
              <a:rPr lang="de-DE" sz="2400" b="1" i="1" dirty="0">
                <a:latin typeface="Arial" panose="020B0604020202020204" pitchFamily="34" charset="0"/>
                <a:cs typeface="Arial" panose="020B0604020202020204" pitchFamily="34" charset="0"/>
              </a:rPr>
              <a:t>Projects: </a:t>
            </a:r>
            <a:r>
              <a:rPr lang="en-PH" sz="2400" strike="noStrike" spc="-1" dirty="0">
                <a:solidFill>
                  <a:srgbClr val="000000"/>
                </a:solidFill>
                <a:latin typeface="Arial"/>
                <a:ea typeface="DejaVu Sans"/>
              </a:rPr>
              <a:t>Used comic strips on brochures, posters, leaflets, other promo items to promote PID/IEI awareness and raise funds</a:t>
            </a:r>
            <a:endParaRPr lang="en-PH" sz="2400" strike="noStrike" spc="-1" dirty="0">
              <a:latin typeface="Arial"/>
            </a:endParaRPr>
          </a:p>
        </p:txBody>
      </p:sp>
      <p:pic>
        <p:nvPicPr>
          <p:cNvPr id="9" name="Imagem 8">
            <a:extLst>
              <a:ext uri="{FF2B5EF4-FFF2-40B4-BE49-F238E27FC236}">
                <a16:creationId xmlns:a16="http://schemas.microsoft.com/office/drawing/2014/main" id="{12F973E7-83B8-F032-E1CA-020FAEC144D0}"/>
              </a:ext>
            </a:extLst>
          </p:cNvPr>
          <p:cNvPicPr/>
          <p:nvPr/>
        </p:nvPicPr>
        <p:blipFill>
          <a:blip r:embed="rId2"/>
          <a:stretch/>
        </p:blipFill>
        <p:spPr>
          <a:xfrm>
            <a:off x="8754376" y="2961960"/>
            <a:ext cx="1583640" cy="1583640"/>
          </a:xfrm>
          <a:prstGeom prst="rect">
            <a:avLst/>
          </a:prstGeom>
          <a:ln>
            <a:noFill/>
          </a:ln>
        </p:spPr>
      </p:pic>
      <p:pic>
        <p:nvPicPr>
          <p:cNvPr id="10" name="Imagem 9">
            <a:extLst>
              <a:ext uri="{FF2B5EF4-FFF2-40B4-BE49-F238E27FC236}">
                <a16:creationId xmlns:a16="http://schemas.microsoft.com/office/drawing/2014/main" id="{2FB68AA8-251B-4D7D-60FC-E9FB26B918A4}"/>
              </a:ext>
            </a:extLst>
          </p:cNvPr>
          <p:cNvPicPr/>
          <p:nvPr/>
        </p:nvPicPr>
        <p:blipFill>
          <a:blip r:embed="rId3"/>
          <a:stretch/>
        </p:blipFill>
        <p:spPr>
          <a:xfrm>
            <a:off x="3984556" y="3263162"/>
            <a:ext cx="1367640" cy="1367640"/>
          </a:xfrm>
          <a:prstGeom prst="rect">
            <a:avLst/>
          </a:prstGeom>
          <a:ln>
            <a:noFill/>
          </a:ln>
        </p:spPr>
      </p:pic>
      <p:pic>
        <p:nvPicPr>
          <p:cNvPr id="11" name="Imagem 10">
            <a:extLst>
              <a:ext uri="{FF2B5EF4-FFF2-40B4-BE49-F238E27FC236}">
                <a16:creationId xmlns:a16="http://schemas.microsoft.com/office/drawing/2014/main" id="{F983F1F0-33D4-4982-7D09-460D9A6061DE}"/>
              </a:ext>
            </a:extLst>
          </p:cNvPr>
          <p:cNvPicPr/>
          <p:nvPr/>
        </p:nvPicPr>
        <p:blipFill>
          <a:blip r:embed="rId4"/>
          <a:stretch/>
        </p:blipFill>
        <p:spPr>
          <a:xfrm>
            <a:off x="2328016" y="3133442"/>
            <a:ext cx="1583640" cy="1439640"/>
          </a:xfrm>
          <a:prstGeom prst="rect">
            <a:avLst/>
          </a:prstGeom>
          <a:ln>
            <a:noFill/>
          </a:ln>
        </p:spPr>
      </p:pic>
      <p:pic>
        <p:nvPicPr>
          <p:cNvPr id="12" name="Imagem 11">
            <a:extLst>
              <a:ext uri="{FF2B5EF4-FFF2-40B4-BE49-F238E27FC236}">
                <a16:creationId xmlns:a16="http://schemas.microsoft.com/office/drawing/2014/main" id="{33052B54-9831-10FB-0893-B8013456E6BE}"/>
              </a:ext>
            </a:extLst>
          </p:cNvPr>
          <p:cNvPicPr/>
          <p:nvPr/>
        </p:nvPicPr>
        <p:blipFill>
          <a:blip r:embed="rId5"/>
          <a:stretch/>
        </p:blipFill>
        <p:spPr>
          <a:xfrm>
            <a:off x="726376" y="3744360"/>
            <a:ext cx="1601640" cy="1601640"/>
          </a:xfrm>
          <a:prstGeom prst="rect">
            <a:avLst/>
          </a:prstGeom>
          <a:ln>
            <a:noFill/>
          </a:ln>
        </p:spPr>
      </p:pic>
      <p:pic>
        <p:nvPicPr>
          <p:cNvPr id="13" name="Imagem 12">
            <a:extLst>
              <a:ext uri="{FF2B5EF4-FFF2-40B4-BE49-F238E27FC236}">
                <a16:creationId xmlns:a16="http://schemas.microsoft.com/office/drawing/2014/main" id="{4EAD6F9F-96D3-E35D-D823-2BEE3B297615}"/>
              </a:ext>
            </a:extLst>
          </p:cNvPr>
          <p:cNvPicPr/>
          <p:nvPr/>
        </p:nvPicPr>
        <p:blipFill>
          <a:blip r:embed="rId6"/>
          <a:stretch/>
        </p:blipFill>
        <p:spPr>
          <a:xfrm>
            <a:off x="7151836" y="3195540"/>
            <a:ext cx="1349640" cy="1349640"/>
          </a:xfrm>
          <a:prstGeom prst="rect">
            <a:avLst/>
          </a:prstGeom>
          <a:ln>
            <a:noFill/>
          </a:ln>
        </p:spPr>
      </p:pic>
      <p:pic>
        <p:nvPicPr>
          <p:cNvPr id="14" name="Imagem 13">
            <a:extLst>
              <a:ext uri="{FF2B5EF4-FFF2-40B4-BE49-F238E27FC236}">
                <a16:creationId xmlns:a16="http://schemas.microsoft.com/office/drawing/2014/main" id="{4FF6FCA0-0F5D-961E-8E26-7941663B4DCE}"/>
              </a:ext>
            </a:extLst>
          </p:cNvPr>
          <p:cNvPicPr/>
          <p:nvPr/>
        </p:nvPicPr>
        <p:blipFill>
          <a:blip r:embed="rId7"/>
          <a:stretch/>
        </p:blipFill>
        <p:spPr>
          <a:xfrm>
            <a:off x="5568196" y="3328139"/>
            <a:ext cx="1349640" cy="1349640"/>
          </a:xfrm>
          <a:prstGeom prst="rect">
            <a:avLst/>
          </a:prstGeom>
          <a:ln>
            <a:noFill/>
          </a:ln>
        </p:spPr>
      </p:pic>
      <p:pic>
        <p:nvPicPr>
          <p:cNvPr id="15" name="Imagem 14">
            <a:extLst>
              <a:ext uri="{FF2B5EF4-FFF2-40B4-BE49-F238E27FC236}">
                <a16:creationId xmlns:a16="http://schemas.microsoft.com/office/drawing/2014/main" id="{3BD524AD-3139-71B6-7D21-2D80A22FB39A}"/>
              </a:ext>
            </a:extLst>
          </p:cNvPr>
          <p:cNvPicPr/>
          <p:nvPr/>
        </p:nvPicPr>
        <p:blipFill>
          <a:blip r:embed="rId8"/>
          <a:stretch/>
        </p:blipFill>
        <p:spPr>
          <a:xfrm>
            <a:off x="10095256" y="4839966"/>
            <a:ext cx="1727640" cy="1727640"/>
          </a:xfrm>
          <a:prstGeom prst="rect">
            <a:avLst/>
          </a:prstGeom>
          <a:ln>
            <a:noFill/>
          </a:ln>
        </p:spPr>
      </p:pic>
      <p:pic>
        <p:nvPicPr>
          <p:cNvPr id="16" name="Imagem 15">
            <a:extLst>
              <a:ext uri="{FF2B5EF4-FFF2-40B4-BE49-F238E27FC236}">
                <a16:creationId xmlns:a16="http://schemas.microsoft.com/office/drawing/2014/main" id="{D044A388-FA18-B15A-EB8A-1E67BE0EA063}"/>
              </a:ext>
            </a:extLst>
          </p:cNvPr>
          <p:cNvPicPr/>
          <p:nvPr/>
        </p:nvPicPr>
        <p:blipFill>
          <a:blip r:embed="rId9"/>
          <a:stretch/>
        </p:blipFill>
        <p:spPr>
          <a:xfrm>
            <a:off x="7035406" y="4938966"/>
            <a:ext cx="1511640" cy="1511640"/>
          </a:xfrm>
          <a:prstGeom prst="rect">
            <a:avLst/>
          </a:prstGeom>
          <a:ln>
            <a:noFill/>
          </a:ln>
        </p:spPr>
      </p:pic>
      <p:pic>
        <p:nvPicPr>
          <p:cNvPr id="17" name="Imagem 16">
            <a:extLst>
              <a:ext uri="{FF2B5EF4-FFF2-40B4-BE49-F238E27FC236}">
                <a16:creationId xmlns:a16="http://schemas.microsoft.com/office/drawing/2014/main" id="{A822E393-C558-7AF6-9D9E-822082FD08DF}"/>
              </a:ext>
            </a:extLst>
          </p:cNvPr>
          <p:cNvPicPr/>
          <p:nvPr/>
        </p:nvPicPr>
        <p:blipFill>
          <a:blip r:embed="rId10"/>
          <a:stretch/>
        </p:blipFill>
        <p:spPr>
          <a:xfrm>
            <a:off x="3683357" y="4880106"/>
            <a:ext cx="1629360" cy="1629360"/>
          </a:xfrm>
          <a:prstGeom prst="rect">
            <a:avLst/>
          </a:prstGeom>
          <a:ln>
            <a:noFill/>
          </a:ln>
        </p:spPr>
      </p:pic>
      <p:pic>
        <p:nvPicPr>
          <p:cNvPr id="18" name="Imagem 17">
            <a:extLst>
              <a:ext uri="{FF2B5EF4-FFF2-40B4-BE49-F238E27FC236}">
                <a16:creationId xmlns:a16="http://schemas.microsoft.com/office/drawing/2014/main" id="{A3FA6467-A0BA-68F2-A995-AB43EEF53E47}"/>
              </a:ext>
            </a:extLst>
          </p:cNvPr>
          <p:cNvPicPr/>
          <p:nvPr/>
        </p:nvPicPr>
        <p:blipFill>
          <a:blip r:embed="rId11"/>
          <a:stretch/>
        </p:blipFill>
        <p:spPr>
          <a:xfrm>
            <a:off x="1919357" y="4830966"/>
            <a:ext cx="1727640" cy="1727640"/>
          </a:xfrm>
          <a:prstGeom prst="rect">
            <a:avLst/>
          </a:prstGeom>
          <a:ln>
            <a:noFill/>
          </a:ln>
        </p:spPr>
      </p:pic>
      <p:pic>
        <p:nvPicPr>
          <p:cNvPr id="19" name="Imagem 18">
            <a:extLst>
              <a:ext uri="{FF2B5EF4-FFF2-40B4-BE49-F238E27FC236}">
                <a16:creationId xmlns:a16="http://schemas.microsoft.com/office/drawing/2014/main" id="{12B700C8-C194-7E55-7CBF-3948B854F538}"/>
              </a:ext>
            </a:extLst>
          </p:cNvPr>
          <p:cNvPicPr/>
          <p:nvPr/>
        </p:nvPicPr>
        <p:blipFill>
          <a:blip r:embed="rId12"/>
          <a:stretch/>
        </p:blipFill>
        <p:spPr>
          <a:xfrm>
            <a:off x="5469196" y="4920966"/>
            <a:ext cx="1547640" cy="1547640"/>
          </a:xfrm>
          <a:prstGeom prst="rect">
            <a:avLst/>
          </a:prstGeom>
          <a:ln>
            <a:noFill/>
          </a:ln>
        </p:spPr>
      </p:pic>
      <p:pic>
        <p:nvPicPr>
          <p:cNvPr id="20" name="Imagem 19">
            <a:extLst>
              <a:ext uri="{FF2B5EF4-FFF2-40B4-BE49-F238E27FC236}">
                <a16:creationId xmlns:a16="http://schemas.microsoft.com/office/drawing/2014/main" id="{38BB2EDE-AB15-C064-A996-7962F652C1CD}"/>
              </a:ext>
            </a:extLst>
          </p:cNvPr>
          <p:cNvPicPr/>
          <p:nvPr/>
        </p:nvPicPr>
        <p:blipFill>
          <a:blip r:embed="rId13"/>
          <a:stretch/>
        </p:blipFill>
        <p:spPr>
          <a:xfrm>
            <a:off x="8565616" y="4938966"/>
            <a:ext cx="1529640" cy="1529640"/>
          </a:xfrm>
          <a:prstGeom prst="rect">
            <a:avLst/>
          </a:prstGeom>
          <a:ln>
            <a:noFill/>
          </a:ln>
        </p:spPr>
      </p:pic>
      <p:pic>
        <p:nvPicPr>
          <p:cNvPr id="21" name="Imagem 20">
            <a:extLst>
              <a:ext uri="{FF2B5EF4-FFF2-40B4-BE49-F238E27FC236}">
                <a16:creationId xmlns:a16="http://schemas.microsoft.com/office/drawing/2014/main" id="{7D72981F-2BD4-75F9-C5CA-517E8439703D}"/>
              </a:ext>
            </a:extLst>
          </p:cNvPr>
          <p:cNvPicPr/>
          <p:nvPr/>
        </p:nvPicPr>
        <p:blipFill>
          <a:blip r:embed="rId14"/>
          <a:stretch/>
        </p:blipFill>
        <p:spPr>
          <a:xfrm>
            <a:off x="10656425" y="3150540"/>
            <a:ext cx="1439640" cy="1439640"/>
          </a:xfrm>
          <a:prstGeom prst="rect">
            <a:avLst/>
          </a:prstGeom>
          <a:ln>
            <a:noFill/>
          </a:ln>
        </p:spPr>
      </p:pic>
    </p:spTree>
    <p:extLst>
      <p:ext uri="{BB962C8B-B14F-4D97-AF65-F5344CB8AC3E}">
        <p14:creationId xmlns:p14="http://schemas.microsoft.com/office/powerpoint/2010/main" val="1929444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1943161" cy="769441"/>
          </a:xfrm>
          <a:prstGeom prst="rect">
            <a:avLst/>
          </a:prstGeom>
        </p:spPr>
        <p:txBody>
          <a:bodyPr wrap="none">
            <a:spAutoFit/>
          </a:bodyPr>
          <a:lstStyle/>
          <a:p>
            <a:r>
              <a:rPr lang="pt-PT" sz="4400" dirty="0" err="1">
                <a:solidFill>
                  <a:srgbClr val="0072AE"/>
                </a:solidFill>
                <a:latin typeface="Arial" panose="020B0604020202020204" pitchFamily="34" charset="0"/>
                <a:cs typeface="Arial" panose="020B0604020202020204" pitchFamily="34" charset="0"/>
              </a:rPr>
              <a:t>Poland</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1396681"/>
            <a:ext cx="10886048" cy="2000548"/>
          </a:xfrm>
          <a:prstGeom prst="rect">
            <a:avLst/>
          </a:prstGeom>
        </p:spPr>
        <p:txBody>
          <a:bodyPr wrap="square">
            <a:spAutoFit/>
          </a:bodyPr>
          <a:lstStyle/>
          <a:p>
            <a:r>
              <a:rPr lang="pt-PT" sz="2400" b="1" dirty="0">
                <a:latin typeface="Arial" panose="020B0604020202020204" pitchFamily="34" charset="0"/>
                <a:cs typeface="Arial" panose="020B0604020202020204" pitchFamily="34" charset="0"/>
              </a:rPr>
              <a:t>Association for </a:t>
            </a:r>
            <a:r>
              <a:rPr lang="pt-PT" sz="2400" b="1" dirty="0" err="1">
                <a:latin typeface="Arial" panose="020B0604020202020204" pitchFamily="34" charset="0"/>
                <a:cs typeface="Arial" panose="020B0604020202020204" pitchFamily="34" charset="0"/>
              </a:rPr>
              <a:t>Patients</a:t>
            </a:r>
            <a:r>
              <a:rPr lang="pt-PT" sz="2400" b="1" dirty="0">
                <a:latin typeface="Arial" panose="020B0604020202020204" pitchFamily="34" charset="0"/>
                <a:cs typeface="Arial" panose="020B0604020202020204" pitchFamily="34" charset="0"/>
              </a:rPr>
              <a:t> </a:t>
            </a:r>
            <a:r>
              <a:rPr lang="pt-PT" sz="2400" b="1" dirty="0" err="1">
                <a:latin typeface="Arial" panose="020B0604020202020204" pitchFamily="34" charset="0"/>
                <a:cs typeface="Arial" panose="020B0604020202020204" pitchFamily="34" charset="0"/>
              </a:rPr>
              <a:t>with</a:t>
            </a:r>
            <a:r>
              <a:rPr lang="pt-PT" sz="2400" b="1" dirty="0">
                <a:latin typeface="Arial" panose="020B0604020202020204" pitchFamily="34" charset="0"/>
                <a:cs typeface="Arial" panose="020B0604020202020204" pitchFamily="34" charset="0"/>
              </a:rPr>
              <a:t> Primary </a:t>
            </a:r>
            <a:r>
              <a:rPr lang="pt-PT" sz="2400" b="1" dirty="0" err="1">
                <a:latin typeface="Arial" panose="020B0604020202020204" pitchFamily="34" charset="0"/>
                <a:cs typeface="Arial" panose="020B0604020202020204" pitchFamily="34" charset="0"/>
              </a:rPr>
              <a:t>Immunodeficiencies</a:t>
            </a:r>
            <a:r>
              <a:rPr lang="pt-PT" sz="2400" b="1" dirty="0">
                <a:latin typeface="Arial" panose="020B0604020202020204" pitchFamily="34" charset="0"/>
                <a:cs typeface="Arial" panose="020B0604020202020204" pitchFamily="34" charset="0"/>
              </a:rPr>
              <a:t> (IMMUNOPROTECT)</a:t>
            </a:r>
          </a:p>
          <a:p>
            <a:r>
              <a:rPr lang="pt-PT" sz="2400" b="1" dirty="0"/>
              <a:t> </a:t>
            </a:r>
          </a:p>
          <a:p>
            <a:endParaRPr lang="pt-PT" sz="2400" dirty="0">
              <a:latin typeface="Arial" panose="020B0604020202020204" pitchFamily="34" charset="0"/>
              <a:cs typeface="Arial" panose="020B0604020202020204" pitchFamily="34" charset="0"/>
            </a:endParaRPr>
          </a:p>
          <a:p>
            <a:endParaRPr lang="pt-PT" sz="28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3EA940-9A54-4D01-890E-82E0ACAD13A3}"/>
              </a:ext>
            </a:extLst>
          </p:cNvPr>
          <p:cNvSpPr/>
          <p:nvPr/>
        </p:nvSpPr>
        <p:spPr>
          <a:xfrm>
            <a:off x="525291" y="2295098"/>
            <a:ext cx="9615133" cy="461665"/>
          </a:xfrm>
          <a:prstGeom prst="rect">
            <a:avLst/>
          </a:prstGeom>
        </p:spPr>
        <p:txBody>
          <a:bodyPr wrap="none">
            <a:spAutoFit/>
          </a:bodyPr>
          <a:lstStyle/>
          <a:p>
            <a:r>
              <a:rPr lang="de-DE" sz="2400" b="1" i="1" dirty="0">
                <a:latin typeface="Arial" panose="020B0604020202020204" pitchFamily="34" charset="0"/>
                <a:cs typeface="Arial" panose="020B0604020202020204" pitchFamily="34" charset="0"/>
              </a:rPr>
              <a:t>Projects: </a:t>
            </a:r>
            <a:r>
              <a:rPr lang="de-DE" sz="2400" dirty="0">
                <a:latin typeface="Arial" panose="020B0604020202020204" pitchFamily="34" charset="0"/>
                <a:cs typeface="Arial" panose="020B0604020202020204" pitchFamily="34" charset="0"/>
              </a:rPr>
              <a:t>Educational </a:t>
            </a:r>
            <a:r>
              <a:rPr lang="de-DE" sz="2400" dirty="0" err="1">
                <a:latin typeface="Arial" panose="020B0604020202020204" pitchFamily="34" charset="0"/>
                <a:cs typeface="Arial" panose="020B0604020202020204" pitchFamily="34" charset="0"/>
              </a:rPr>
              <a:t>wobblers</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with</a:t>
            </a:r>
            <a:r>
              <a:rPr lang="de-DE" sz="2400" dirty="0">
                <a:latin typeface="Arial" panose="020B0604020202020204" pitchFamily="34" charset="0"/>
                <a:cs typeface="Arial" panose="020B0604020202020204" pitchFamily="34" charset="0"/>
              </a:rPr>
              <a:t> 10 </a:t>
            </a:r>
            <a:r>
              <a:rPr lang="de-DE" sz="2400" dirty="0" err="1">
                <a:latin typeface="Arial" panose="020B0604020202020204" pitchFamily="34" charset="0"/>
                <a:cs typeface="Arial" panose="020B0604020202020204" pitchFamily="34" charset="0"/>
              </a:rPr>
              <a:t>warning</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signs</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of</a:t>
            </a:r>
            <a:r>
              <a:rPr lang="de-DE" sz="2400" dirty="0">
                <a:latin typeface="Arial" panose="020B0604020202020204" pitchFamily="34" charset="0"/>
                <a:cs typeface="Arial" panose="020B0604020202020204" pitchFamily="34" charset="0"/>
              </a:rPr>
              <a:t> PID </a:t>
            </a:r>
            <a:r>
              <a:rPr lang="de-DE" sz="2400" dirty="0" err="1">
                <a:latin typeface="Arial" panose="020B0604020202020204" pitchFamily="34" charset="0"/>
                <a:cs typeface="Arial" panose="020B0604020202020204" pitchFamily="34" charset="0"/>
              </a:rPr>
              <a:t>for</a:t>
            </a:r>
            <a:r>
              <a:rPr lang="de-DE" sz="2400" dirty="0">
                <a:latin typeface="Arial" panose="020B0604020202020204" pitchFamily="34" charset="0"/>
                <a:cs typeface="Arial" panose="020B0604020202020204" pitchFamily="34" charset="0"/>
              </a:rPr>
              <a:t> GPs</a:t>
            </a:r>
          </a:p>
        </p:txBody>
      </p:sp>
      <p:pic>
        <p:nvPicPr>
          <p:cNvPr id="3" name="Obraz 2" descr="Obraz zawierający tekst, w pomieszczeniu, przedmioty, różność&#10;&#10;Opis wygenerowany automatycznie">
            <a:extLst>
              <a:ext uri="{FF2B5EF4-FFF2-40B4-BE49-F238E27FC236}">
                <a16:creationId xmlns:a16="http://schemas.microsoft.com/office/drawing/2014/main" id="{20E03694-D85D-0B4A-B1EE-2DA840B4E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053" y="3085249"/>
            <a:ext cx="6653893" cy="3567477"/>
          </a:xfrm>
          <a:prstGeom prst="rect">
            <a:avLst/>
          </a:prstGeom>
        </p:spPr>
      </p:pic>
    </p:spTree>
    <p:extLst>
      <p:ext uri="{BB962C8B-B14F-4D97-AF65-F5344CB8AC3E}">
        <p14:creationId xmlns:p14="http://schemas.microsoft.com/office/powerpoint/2010/main" val="4244883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2287806" cy="769441"/>
          </a:xfrm>
          <a:prstGeom prst="rect">
            <a:avLst/>
          </a:prstGeom>
        </p:spPr>
        <p:txBody>
          <a:bodyPr wrap="none">
            <a:spAutoFit/>
          </a:bodyPr>
          <a:lstStyle/>
          <a:p>
            <a:r>
              <a:rPr lang="pt-PT" sz="4400" dirty="0">
                <a:solidFill>
                  <a:srgbClr val="0072AE"/>
                </a:solidFill>
                <a:latin typeface="Arial" panose="020B0604020202020204" pitchFamily="34" charset="0"/>
                <a:cs typeface="Arial" panose="020B0604020202020204" pitchFamily="34" charset="0"/>
              </a:rPr>
              <a:t>Portugal</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1396681"/>
            <a:ext cx="10886048" cy="461665"/>
          </a:xfrm>
          <a:prstGeom prst="rect">
            <a:avLst/>
          </a:prstGeom>
        </p:spPr>
        <p:txBody>
          <a:bodyPr wrap="square">
            <a:spAutoFit/>
          </a:bodyPr>
          <a:lstStyle/>
          <a:p>
            <a:r>
              <a:rPr lang="pt-PT" sz="2400" b="1" dirty="0"/>
              <a:t>Associação Portuguesa de Doentes com Imunodeficiências Primárias (APDIP</a:t>
            </a:r>
            <a:r>
              <a:rPr lang="pt-PT" sz="2400" b="1" dirty="0">
                <a:latin typeface="Arial" panose="020B0604020202020204" pitchFamily="34" charset="0"/>
                <a:cs typeface="Arial" panose="020B0604020202020204" pitchFamily="34" charset="0"/>
              </a:rPr>
              <a:t>)</a:t>
            </a:r>
            <a:endParaRPr lang="pt-PT" sz="2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3EA940-9A54-4D01-890E-82E0ACAD13A3}"/>
              </a:ext>
            </a:extLst>
          </p:cNvPr>
          <p:cNvSpPr/>
          <p:nvPr/>
        </p:nvSpPr>
        <p:spPr>
          <a:xfrm>
            <a:off x="582371" y="1899690"/>
            <a:ext cx="11141418" cy="1384995"/>
          </a:xfrm>
          <a:prstGeom prst="rect">
            <a:avLst/>
          </a:prstGeom>
        </p:spPr>
        <p:txBody>
          <a:bodyPr wrap="square">
            <a:spAutoFit/>
          </a:bodyPr>
          <a:lstStyle/>
          <a:p>
            <a:r>
              <a:rPr lang="de-DE" sz="2400" b="1" i="1" dirty="0">
                <a:latin typeface="Arial" panose="020B0604020202020204" pitchFamily="34" charset="0"/>
                <a:cs typeface="Arial" panose="020B0604020202020204" pitchFamily="34" charset="0"/>
              </a:rPr>
              <a:t>Project: </a:t>
            </a:r>
            <a:r>
              <a:rPr lang="de-DE" sz="2400" dirty="0">
                <a:latin typeface="Arial" panose="020B0604020202020204" pitchFamily="34" charset="0"/>
                <a:cs typeface="Arial" panose="020B0604020202020204" pitchFamily="34" charset="0"/>
              </a:rPr>
              <a:t>Family Day in Aveiro</a:t>
            </a:r>
          </a:p>
          <a:p>
            <a:endParaRPr lang="de-DE"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dirty="0">
                <a:latin typeface="Arial" panose="020B0604020202020204" pitchFamily="34" charset="0"/>
                <a:cs typeface="Arial" panose="020B0604020202020204" pitchFamily="34" charset="0"/>
              </a:rPr>
              <a:t>A day meeting that included: Yoga session, talk about news in the PID field, and shared experiences between members. </a:t>
            </a:r>
          </a:p>
        </p:txBody>
      </p:sp>
      <p:pic>
        <p:nvPicPr>
          <p:cNvPr id="2" name="Imagem 11" descr="Uma imagem com logótipo&#10;&#10;Descrição gerada automaticamente">
            <a:extLst>
              <a:ext uri="{FF2B5EF4-FFF2-40B4-BE49-F238E27FC236}">
                <a16:creationId xmlns:a16="http://schemas.microsoft.com/office/drawing/2014/main" id="{2FDF6AC7-3536-3D71-F9F6-164B634C8AE5}"/>
              </a:ext>
            </a:extLst>
          </p:cNvPr>
          <p:cNvPicPr>
            <a:picLocks noChangeAspect="1"/>
          </p:cNvPicPr>
          <p:nvPr/>
        </p:nvPicPr>
        <p:blipFill>
          <a:blip r:embed="rId2"/>
          <a:stretch>
            <a:fillRect/>
          </a:stretch>
        </p:blipFill>
        <p:spPr>
          <a:xfrm>
            <a:off x="8070691" y="205274"/>
            <a:ext cx="1642476" cy="1195507"/>
          </a:xfrm>
          <a:prstGeom prst="rect">
            <a:avLst/>
          </a:prstGeom>
        </p:spPr>
      </p:pic>
      <p:pic>
        <p:nvPicPr>
          <p:cNvPr id="7" name="Imagem 2" descr="Uma imagem com pessoa, interior, piso, teto&#10;&#10;Descrição gerada automaticamente">
            <a:extLst>
              <a:ext uri="{FF2B5EF4-FFF2-40B4-BE49-F238E27FC236}">
                <a16:creationId xmlns:a16="http://schemas.microsoft.com/office/drawing/2014/main" id="{323EB062-FCFB-FBAB-A9A9-8511E2ABB64A}"/>
              </a:ext>
            </a:extLst>
          </p:cNvPr>
          <p:cNvPicPr>
            <a:picLocks noChangeAspect="1"/>
          </p:cNvPicPr>
          <p:nvPr/>
        </p:nvPicPr>
        <p:blipFill>
          <a:blip r:embed="rId3"/>
          <a:stretch>
            <a:fillRect/>
          </a:stretch>
        </p:blipFill>
        <p:spPr>
          <a:xfrm rot="-480000">
            <a:off x="883512" y="3816082"/>
            <a:ext cx="3153872" cy="2375984"/>
          </a:xfrm>
          <a:prstGeom prst="rect">
            <a:avLst/>
          </a:prstGeom>
        </p:spPr>
      </p:pic>
      <p:pic>
        <p:nvPicPr>
          <p:cNvPr id="8" name="Imagem 8" descr="Uma imagem com pessoa, piso, interior, em pé&#10;&#10;Descrição gerada automaticamente">
            <a:extLst>
              <a:ext uri="{FF2B5EF4-FFF2-40B4-BE49-F238E27FC236}">
                <a16:creationId xmlns:a16="http://schemas.microsoft.com/office/drawing/2014/main" id="{2995A26B-92F8-6771-6B01-2F83D5E68A57}"/>
              </a:ext>
            </a:extLst>
          </p:cNvPr>
          <p:cNvPicPr>
            <a:picLocks noChangeAspect="1"/>
          </p:cNvPicPr>
          <p:nvPr/>
        </p:nvPicPr>
        <p:blipFill>
          <a:blip r:embed="rId4"/>
          <a:stretch>
            <a:fillRect/>
          </a:stretch>
        </p:blipFill>
        <p:spPr>
          <a:xfrm>
            <a:off x="6049347" y="3596819"/>
            <a:ext cx="1663683" cy="2955033"/>
          </a:xfrm>
          <a:prstGeom prst="rect">
            <a:avLst/>
          </a:prstGeom>
        </p:spPr>
      </p:pic>
      <p:pic>
        <p:nvPicPr>
          <p:cNvPr id="9" name="Imagem 10" descr="Uma imagem com pessoa, piso, interior, em pé&#10;&#10;Descrição gerada automaticamente">
            <a:extLst>
              <a:ext uri="{FF2B5EF4-FFF2-40B4-BE49-F238E27FC236}">
                <a16:creationId xmlns:a16="http://schemas.microsoft.com/office/drawing/2014/main" id="{1786BAAC-18E5-042C-2F62-E35A5B9786D8}"/>
              </a:ext>
            </a:extLst>
          </p:cNvPr>
          <p:cNvPicPr>
            <a:picLocks noChangeAspect="1"/>
          </p:cNvPicPr>
          <p:nvPr/>
        </p:nvPicPr>
        <p:blipFill>
          <a:blip r:embed="rId5"/>
          <a:stretch>
            <a:fillRect/>
          </a:stretch>
        </p:blipFill>
        <p:spPr>
          <a:xfrm>
            <a:off x="4385664" y="3596820"/>
            <a:ext cx="1663683" cy="2955033"/>
          </a:xfrm>
          <a:prstGeom prst="rect">
            <a:avLst/>
          </a:prstGeom>
        </p:spPr>
      </p:pic>
      <p:pic>
        <p:nvPicPr>
          <p:cNvPr id="10" name="Imagem 7" descr="Uma imagem com interior, teto, pessoa, parede&#10;&#10;Descrição gerada automaticamente">
            <a:extLst>
              <a:ext uri="{FF2B5EF4-FFF2-40B4-BE49-F238E27FC236}">
                <a16:creationId xmlns:a16="http://schemas.microsoft.com/office/drawing/2014/main" id="{5F3D5154-9792-4FE9-476B-AD9BFF702624}"/>
              </a:ext>
            </a:extLst>
          </p:cNvPr>
          <p:cNvPicPr>
            <a:picLocks noChangeAspect="1"/>
          </p:cNvPicPr>
          <p:nvPr/>
        </p:nvPicPr>
        <p:blipFill>
          <a:blip r:embed="rId6"/>
          <a:stretch>
            <a:fillRect/>
          </a:stretch>
        </p:blipFill>
        <p:spPr>
          <a:xfrm>
            <a:off x="8463196" y="3204092"/>
            <a:ext cx="3146433" cy="3599964"/>
          </a:xfrm>
          <a:prstGeom prst="rect">
            <a:avLst/>
          </a:prstGeom>
        </p:spPr>
      </p:pic>
    </p:spTree>
    <p:extLst>
      <p:ext uri="{BB962C8B-B14F-4D97-AF65-F5344CB8AC3E}">
        <p14:creationId xmlns:p14="http://schemas.microsoft.com/office/powerpoint/2010/main" val="2900582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3134191" cy="769441"/>
          </a:xfrm>
          <a:prstGeom prst="rect">
            <a:avLst/>
          </a:prstGeom>
        </p:spPr>
        <p:txBody>
          <a:bodyPr wrap="none">
            <a:spAutoFit/>
          </a:bodyPr>
          <a:lstStyle/>
          <a:p>
            <a:r>
              <a:rPr lang="pt-PT" sz="4400" dirty="0" err="1">
                <a:solidFill>
                  <a:srgbClr val="0072AE"/>
                </a:solidFill>
                <a:latin typeface="Arial" panose="020B0604020202020204" pitchFamily="34" charset="0"/>
                <a:cs typeface="Arial" panose="020B0604020202020204" pitchFamily="34" charset="0"/>
              </a:rPr>
              <a:t>Puerto</a:t>
            </a:r>
            <a:r>
              <a:rPr lang="pt-PT" sz="4400" dirty="0">
                <a:solidFill>
                  <a:srgbClr val="0072AE"/>
                </a:solidFill>
                <a:latin typeface="Arial" panose="020B0604020202020204" pitchFamily="34" charset="0"/>
                <a:cs typeface="Arial" panose="020B0604020202020204" pitchFamily="34" charset="0"/>
              </a:rPr>
              <a:t> Rico</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1396681"/>
            <a:ext cx="10886048" cy="461665"/>
          </a:xfrm>
          <a:prstGeom prst="rect">
            <a:avLst/>
          </a:prstGeom>
        </p:spPr>
        <p:txBody>
          <a:bodyPr wrap="square">
            <a:spAutoFit/>
          </a:bodyPr>
          <a:lstStyle/>
          <a:p>
            <a:r>
              <a:rPr lang="pt-PT" sz="2400" b="1" dirty="0" err="1">
                <a:latin typeface="Arial" panose="020B0604020202020204" pitchFamily="34" charset="0"/>
                <a:cs typeface="Arial" panose="020B0604020202020204" pitchFamily="34" charset="0"/>
              </a:rPr>
              <a:t>Puerto</a:t>
            </a:r>
            <a:r>
              <a:rPr lang="pt-PT" sz="2400" b="1" dirty="0">
                <a:latin typeface="Arial" panose="020B0604020202020204" pitchFamily="34" charset="0"/>
                <a:cs typeface="Arial" panose="020B0604020202020204" pitchFamily="34" charset="0"/>
              </a:rPr>
              <a:t> Rico </a:t>
            </a:r>
            <a:r>
              <a:rPr lang="pt-PT" sz="2400" b="1" dirty="0" err="1">
                <a:latin typeface="Arial" panose="020B0604020202020204" pitchFamily="34" charset="0"/>
                <a:cs typeface="Arial" panose="020B0604020202020204" pitchFamily="34" charset="0"/>
              </a:rPr>
              <a:t>Alliance</a:t>
            </a:r>
            <a:r>
              <a:rPr lang="pt-PT" sz="2400" b="1" dirty="0">
                <a:latin typeface="Arial" panose="020B0604020202020204" pitchFamily="34" charset="0"/>
                <a:cs typeface="Arial" panose="020B0604020202020204" pitchFamily="34" charset="0"/>
              </a:rPr>
              <a:t> </a:t>
            </a:r>
            <a:r>
              <a:rPr lang="pt-PT" sz="2400" b="1" dirty="0" err="1">
                <a:latin typeface="Arial" panose="020B0604020202020204" pitchFamily="34" charset="0"/>
                <a:cs typeface="Arial" panose="020B0604020202020204" pitchFamily="34" charset="0"/>
              </a:rPr>
              <a:t>of</a:t>
            </a:r>
            <a:r>
              <a:rPr lang="pt-PT" sz="2400" b="1" dirty="0">
                <a:latin typeface="Arial" panose="020B0604020202020204" pitchFamily="34" charset="0"/>
                <a:cs typeface="Arial" panose="020B0604020202020204" pitchFamily="34" charset="0"/>
              </a:rPr>
              <a:t> PID </a:t>
            </a:r>
            <a:r>
              <a:rPr lang="pt-PT" sz="2400" b="1" dirty="0" err="1">
                <a:latin typeface="Arial" panose="020B0604020202020204" pitchFamily="34" charset="0"/>
                <a:cs typeface="Arial" panose="020B0604020202020204" pitchFamily="34" charset="0"/>
              </a:rPr>
              <a:t>Patients</a:t>
            </a:r>
            <a:r>
              <a:rPr lang="pt-PT" sz="2400" b="1" dirty="0">
                <a:latin typeface="Arial" panose="020B0604020202020204" pitchFamily="34" charset="0"/>
                <a:cs typeface="Arial" panose="020B0604020202020204" pitchFamily="34" charset="0"/>
              </a:rPr>
              <a:t> </a:t>
            </a:r>
            <a:r>
              <a:rPr lang="pt-PT" sz="2400" b="1" dirty="0"/>
              <a:t>(APIP</a:t>
            </a:r>
            <a:r>
              <a:rPr lang="pt-PT" sz="2400" b="1" dirty="0">
                <a:latin typeface="Arial" panose="020B0604020202020204" pitchFamily="34" charset="0"/>
                <a:cs typeface="Arial" panose="020B0604020202020204" pitchFamily="34" charset="0"/>
              </a:rPr>
              <a:t>)</a:t>
            </a:r>
            <a:endParaRPr lang="pt-PT" sz="2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3EA940-9A54-4D01-890E-82E0ACAD13A3}"/>
              </a:ext>
            </a:extLst>
          </p:cNvPr>
          <p:cNvSpPr/>
          <p:nvPr/>
        </p:nvSpPr>
        <p:spPr>
          <a:xfrm>
            <a:off x="525291" y="1885950"/>
            <a:ext cx="11141418" cy="2677656"/>
          </a:xfrm>
          <a:prstGeom prst="rect">
            <a:avLst/>
          </a:prstGeom>
        </p:spPr>
        <p:txBody>
          <a:bodyPr wrap="square">
            <a:spAutoFit/>
          </a:bodyPr>
          <a:lstStyle/>
          <a:p>
            <a:r>
              <a:rPr lang="de-DE" sz="2400" b="1" i="1" dirty="0">
                <a:latin typeface="Arial" panose="020B0604020202020204" pitchFamily="34" charset="0"/>
                <a:cs typeface="Arial" panose="020B0604020202020204" pitchFamily="34" charset="0"/>
              </a:rPr>
              <a:t>Projects: </a:t>
            </a:r>
          </a:p>
          <a:p>
            <a:endParaRPr lang="de-DE" b="1" i="1" dirty="0">
              <a:latin typeface="Arial" panose="020B0604020202020204" pitchFamily="34" charset="0"/>
              <a:cs typeface="Arial" panose="020B0604020202020204" pitchFamily="34" charset="0"/>
            </a:endParaRPr>
          </a:p>
          <a:p>
            <a:pPr marL="342900" indent="-342900">
              <a:buFont typeface="+mj-lt"/>
              <a:buAutoNum type="arabicParenR"/>
            </a:pPr>
            <a:r>
              <a:rPr lang="de-DE" dirty="0">
                <a:solidFill>
                  <a:srgbClr val="000000"/>
                </a:solidFill>
                <a:effectLst/>
                <a:latin typeface="Arial" panose="020B0604020202020204" pitchFamily="34" charset="0"/>
                <a:cs typeface="Arial" panose="020B0604020202020204" pitchFamily="34" charset="0"/>
              </a:rPr>
              <a:t> </a:t>
            </a:r>
            <a:r>
              <a:rPr lang="de-DE" b="1" dirty="0">
                <a:solidFill>
                  <a:srgbClr val="000000"/>
                </a:solidFill>
                <a:effectLst/>
                <a:latin typeface="Arial" panose="020B0604020202020204" pitchFamily="34" charset="0"/>
                <a:cs typeface="Arial" panose="020B0604020202020204" pitchFamily="34" charset="0"/>
              </a:rPr>
              <a:t>Familiy activities </a:t>
            </a:r>
            <a:r>
              <a:rPr lang="de-DE" dirty="0">
                <a:solidFill>
                  <a:srgbClr val="000000"/>
                </a:solidFill>
                <a:effectLst/>
                <a:latin typeface="Arial" panose="020B0604020202020204" pitchFamily="34" charset="0"/>
                <a:cs typeface="Arial" panose="020B0604020202020204" pitchFamily="34" charset="0"/>
              </a:rPr>
              <a:t>- </a:t>
            </a:r>
            <a:r>
              <a:rPr lang="en-GB" b="0" i="0" dirty="0">
                <a:solidFill>
                  <a:srgbClr val="000000"/>
                </a:solidFill>
                <a:effectLst/>
                <a:latin typeface="Calibri" panose="020F0502020204030204" pitchFamily="34" charset="0"/>
              </a:rPr>
              <a:t>Most of our patients, families and doctors were present. Their event was very emotional since they had not been able to meet since the COVID-19 pandemic began. </a:t>
            </a:r>
          </a:p>
          <a:p>
            <a:pPr marL="342900" indent="-342900">
              <a:buFont typeface="+mj-lt"/>
              <a:buAutoNum type="arabicParenR"/>
            </a:pPr>
            <a:r>
              <a:rPr lang="en-GB" b="0" i="0" dirty="0">
                <a:solidFill>
                  <a:srgbClr val="000000"/>
                </a:solidFill>
                <a:effectLst/>
                <a:latin typeface="Calibri" panose="020F0502020204030204" pitchFamily="34" charset="0"/>
              </a:rPr>
              <a:t> Launched an </a:t>
            </a:r>
            <a:r>
              <a:rPr lang="en-GB" b="1" i="0" dirty="0">
                <a:solidFill>
                  <a:srgbClr val="000000"/>
                </a:solidFill>
                <a:effectLst/>
                <a:latin typeface="Calibri" panose="020F0502020204030204" pitchFamily="34" charset="0"/>
              </a:rPr>
              <a:t>education and awareness campaign </a:t>
            </a:r>
            <a:r>
              <a:rPr lang="en-GB" b="0" i="0" dirty="0">
                <a:solidFill>
                  <a:srgbClr val="000000"/>
                </a:solidFill>
                <a:effectLst/>
                <a:latin typeface="Calibri" panose="020F0502020204030204" pitchFamily="34" charset="0"/>
              </a:rPr>
              <a:t>using the social media networks, which provided very impressive positive results.</a:t>
            </a:r>
            <a:r>
              <a:rPr lang="en-GB" dirty="0"/>
              <a:t> </a:t>
            </a:r>
          </a:p>
          <a:p>
            <a:pPr marL="800100" lvl="1" indent="-342900">
              <a:buFont typeface="+mj-lt"/>
              <a:buAutoNum type="arabicParenR"/>
            </a:pPr>
            <a:r>
              <a:rPr lang="en-GB" dirty="0"/>
              <a:t>Google: reach people (96k), impressions (200k), clicks (400); </a:t>
            </a:r>
            <a:r>
              <a:rPr lang="en-GB" dirty="0" err="1"/>
              <a:t>Youtube</a:t>
            </a:r>
            <a:r>
              <a:rPr lang="en-GB" dirty="0"/>
              <a:t>: views (7k), Impressions (100k), clicks (300); Facebook: reach people (7.1k), impressions (17.3k). </a:t>
            </a:r>
            <a:br>
              <a:rPr lang="en-GB" dirty="0"/>
            </a:br>
            <a:endParaRPr lang="de-DE" dirty="0">
              <a:latin typeface="Arial" panose="020B0604020202020204" pitchFamily="34" charset="0"/>
              <a:cs typeface="Arial" panose="020B0604020202020204" pitchFamily="34" charset="0"/>
            </a:endParaRPr>
          </a:p>
        </p:txBody>
      </p:sp>
      <p:pic>
        <p:nvPicPr>
          <p:cNvPr id="11" name="Imagem 10">
            <a:extLst>
              <a:ext uri="{FF2B5EF4-FFF2-40B4-BE49-F238E27FC236}">
                <a16:creationId xmlns:a16="http://schemas.microsoft.com/office/drawing/2014/main" id="{83413077-4F1A-BD53-64C8-4BB508608488}"/>
              </a:ext>
            </a:extLst>
          </p:cNvPr>
          <p:cNvPicPr>
            <a:picLocks noChangeAspect="1"/>
          </p:cNvPicPr>
          <p:nvPr/>
        </p:nvPicPr>
        <p:blipFill>
          <a:blip r:embed="rId2"/>
          <a:stretch>
            <a:fillRect/>
          </a:stretch>
        </p:blipFill>
        <p:spPr>
          <a:xfrm>
            <a:off x="8621390" y="220145"/>
            <a:ext cx="1110440" cy="1185724"/>
          </a:xfrm>
          <a:prstGeom prst="rect">
            <a:avLst/>
          </a:prstGeom>
        </p:spPr>
      </p:pic>
      <p:pic>
        <p:nvPicPr>
          <p:cNvPr id="15" name="Imagem 14">
            <a:extLst>
              <a:ext uri="{FF2B5EF4-FFF2-40B4-BE49-F238E27FC236}">
                <a16:creationId xmlns:a16="http://schemas.microsoft.com/office/drawing/2014/main" id="{A701CE6D-01C9-394F-FE35-0EEF798F1515}"/>
              </a:ext>
            </a:extLst>
          </p:cNvPr>
          <p:cNvPicPr>
            <a:picLocks noChangeAspect="1"/>
          </p:cNvPicPr>
          <p:nvPr/>
        </p:nvPicPr>
        <p:blipFill>
          <a:blip r:embed="rId3"/>
          <a:stretch>
            <a:fillRect/>
          </a:stretch>
        </p:blipFill>
        <p:spPr>
          <a:xfrm>
            <a:off x="1131333" y="4457556"/>
            <a:ext cx="3036160" cy="2297518"/>
          </a:xfrm>
          <a:prstGeom prst="rect">
            <a:avLst/>
          </a:prstGeom>
        </p:spPr>
      </p:pic>
      <p:pic>
        <p:nvPicPr>
          <p:cNvPr id="17" name="Imagem 16">
            <a:extLst>
              <a:ext uri="{FF2B5EF4-FFF2-40B4-BE49-F238E27FC236}">
                <a16:creationId xmlns:a16="http://schemas.microsoft.com/office/drawing/2014/main" id="{37026C2B-854C-A9C8-1064-8419701D0DAD}"/>
              </a:ext>
            </a:extLst>
          </p:cNvPr>
          <p:cNvPicPr>
            <a:picLocks noChangeAspect="1"/>
          </p:cNvPicPr>
          <p:nvPr/>
        </p:nvPicPr>
        <p:blipFill>
          <a:blip r:embed="rId4"/>
          <a:stretch>
            <a:fillRect/>
          </a:stretch>
        </p:blipFill>
        <p:spPr>
          <a:xfrm>
            <a:off x="4045083" y="4486276"/>
            <a:ext cx="2246215" cy="2240077"/>
          </a:xfrm>
          <a:prstGeom prst="rect">
            <a:avLst/>
          </a:prstGeom>
        </p:spPr>
      </p:pic>
      <p:pic>
        <p:nvPicPr>
          <p:cNvPr id="19" name="Imagem 18">
            <a:extLst>
              <a:ext uri="{FF2B5EF4-FFF2-40B4-BE49-F238E27FC236}">
                <a16:creationId xmlns:a16="http://schemas.microsoft.com/office/drawing/2014/main" id="{E4A75E8D-7720-6268-EBFC-280B00F3EE7E}"/>
              </a:ext>
            </a:extLst>
          </p:cNvPr>
          <p:cNvPicPr>
            <a:picLocks noChangeAspect="1"/>
          </p:cNvPicPr>
          <p:nvPr/>
        </p:nvPicPr>
        <p:blipFill>
          <a:blip r:embed="rId5"/>
          <a:stretch>
            <a:fillRect/>
          </a:stretch>
        </p:blipFill>
        <p:spPr>
          <a:xfrm>
            <a:off x="6649109" y="4457556"/>
            <a:ext cx="2647950" cy="1781175"/>
          </a:xfrm>
          <a:prstGeom prst="rect">
            <a:avLst/>
          </a:prstGeom>
        </p:spPr>
      </p:pic>
      <p:pic>
        <p:nvPicPr>
          <p:cNvPr id="21" name="Imagem 20">
            <a:extLst>
              <a:ext uri="{FF2B5EF4-FFF2-40B4-BE49-F238E27FC236}">
                <a16:creationId xmlns:a16="http://schemas.microsoft.com/office/drawing/2014/main" id="{592D78AE-068F-3D8C-A69D-3CCA702C917F}"/>
              </a:ext>
            </a:extLst>
          </p:cNvPr>
          <p:cNvPicPr>
            <a:picLocks noChangeAspect="1"/>
          </p:cNvPicPr>
          <p:nvPr/>
        </p:nvPicPr>
        <p:blipFill>
          <a:blip r:embed="rId6"/>
          <a:stretch>
            <a:fillRect/>
          </a:stretch>
        </p:blipFill>
        <p:spPr>
          <a:xfrm>
            <a:off x="8772914" y="4972050"/>
            <a:ext cx="2638425" cy="1885950"/>
          </a:xfrm>
          <a:prstGeom prst="rect">
            <a:avLst/>
          </a:prstGeom>
        </p:spPr>
      </p:pic>
    </p:spTree>
    <p:extLst>
      <p:ext uri="{BB962C8B-B14F-4D97-AF65-F5344CB8AC3E}">
        <p14:creationId xmlns:p14="http://schemas.microsoft.com/office/powerpoint/2010/main" val="2956309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2443298" cy="769441"/>
          </a:xfrm>
          <a:prstGeom prst="rect">
            <a:avLst/>
          </a:prstGeom>
        </p:spPr>
        <p:txBody>
          <a:bodyPr wrap="none">
            <a:spAutoFit/>
          </a:bodyPr>
          <a:lstStyle/>
          <a:p>
            <a:r>
              <a:rPr lang="pt-PT" sz="4400" dirty="0">
                <a:solidFill>
                  <a:srgbClr val="0072AE"/>
                </a:solidFill>
                <a:latin typeface="Arial" panose="020B0604020202020204" pitchFamily="34" charset="0"/>
                <a:cs typeface="Arial" panose="020B0604020202020204" pitchFamily="34" charset="0"/>
              </a:rPr>
              <a:t>Romania</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19637" y="1166379"/>
            <a:ext cx="10886048" cy="830997"/>
          </a:xfrm>
          <a:prstGeom prst="rect">
            <a:avLst/>
          </a:prstGeom>
        </p:spPr>
        <p:txBody>
          <a:bodyPr wrap="square">
            <a:spAutoFit/>
          </a:bodyPr>
          <a:lstStyle/>
          <a:p>
            <a:r>
              <a:rPr lang="pt-PT" sz="2400" b="1" dirty="0" err="1">
                <a:latin typeface="Arial" panose="020B0604020202020204" pitchFamily="34" charset="0"/>
                <a:cs typeface="Arial" panose="020B0604020202020204" pitchFamily="34" charset="0"/>
              </a:rPr>
              <a:t>Romanian</a:t>
            </a:r>
            <a:r>
              <a:rPr lang="pt-PT" sz="2400" b="1" dirty="0">
                <a:latin typeface="Arial" panose="020B0604020202020204" pitchFamily="34" charset="0"/>
                <a:cs typeface="Arial" panose="020B0604020202020204" pitchFamily="34" charset="0"/>
              </a:rPr>
              <a:t> Association for </a:t>
            </a:r>
            <a:r>
              <a:rPr lang="pt-PT" sz="2400" b="1" dirty="0" err="1">
                <a:latin typeface="Arial" panose="020B0604020202020204" pitchFamily="34" charset="0"/>
                <a:cs typeface="Arial" panose="020B0604020202020204" pitchFamily="34" charset="0"/>
              </a:rPr>
              <a:t>Patients</a:t>
            </a:r>
            <a:r>
              <a:rPr lang="pt-PT" sz="2400" b="1" dirty="0">
                <a:latin typeface="Arial" panose="020B0604020202020204" pitchFamily="34" charset="0"/>
                <a:cs typeface="Arial" panose="020B0604020202020204" pitchFamily="34" charset="0"/>
              </a:rPr>
              <a:t> </a:t>
            </a:r>
            <a:r>
              <a:rPr lang="pt-PT" sz="2400" b="1" dirty="0" err="1">
                <a:latin typeface="Arial" panose="020B0604020202020204" pitchFamily="34" charset="0"/>
                <a:cs typeface="Arial" panose="020B0604020202020204" pitchFamily="34" charset="0"/>
              </a:rPr>
              <a:t>with</a:t>
            </a:r>
            <a:r>
              <a:rPr lang="pt-PT" sz="2400" b="1" dirty="0">
                <a:latin typeface="Arial" panose="020B0604020202020204" pitchFamily="34" charset="0"/>
                <a:cs typeface="Arial" panose="020B0604020202020204" pitchFamily="34" charset="0"/>
              </a:rPr>
              <a:t> Primary </a:t>
            </a:r>
            <a:r>
              <a:rPr lang="pt-PT" sz="2400" b="1" dirty="0" err="1">
                <a:latin typeface="Arial" panose="020B0604020202020204" pitchFamily="34" charset="0"/>
                <a:cs typeface="Arial" panose="020B0604020202020204" pitchFamily="34" charset="0"/>
              </a:rPr>
              <a:t>Immunodeficiencies</a:t>
            </a:r>
            <a:r>
              <a:rPr lang="pt-PT" sz="2400" b="1" dirty="0">
                <a:latin typeface="Arial" panose="020B0604020202020204" pitchFamily="34" charset="0"/>
                <a:cs typeface="Arial" panose="020B0604020202020204" pitchFamily="34" charset="0"/>
              </a:rPr>
              <a:t> (ARPID)</a:t>
            </a:r>
          </a:p>
        </p:txBody>
      </p:sp>
      <p:sp>
        <p:nvSpPr>
          <p:cNvPr id="6" name="Rectangle 5">
            <a:extLst>
              <a:ext uri="{FF2B5EF4-FFF2-40B4-BE49-F238E27FC236}">
                <a16:creationId xmlns:a16="http://schemas.microsoft.com/office/drawing/2014/main" id="{E13EA940-9A54-4D01-890E-82E0ACAD13A3}"/>
              </a:ext>
            </a:extLst>
          </p:cNvPr>
          <p:cNvSpPr/>
          <p:nvPr/>
        </p:nvSpPr>
        <p:spPr>
          <a:xfrm>
            <a:off x="519637" y="2045139"/>
            <a:ext cx="11141418" cy="3785652"/>
          </a:xfrm>
          <a:prstGeom prst="rect">
            <a:avLst/>
          </a:prstGeom>
        </p:spPr>
        <p:txBody>
          <a:bodyPr wrap="square">
            <a:spAutoFit/>
          </a:bodyPr>
          <a:lstStyle/>
          <a:p>
            <a:r>
              <a:rPr lang="de-DE" sz="2400" b="1" i="1" dirty="0">
                <a:latin typeface="Arial" panose="020B0604020202020204" pitchFamily="34" charset="0"/>
                <a:cs typeface="Arial" panose="020B0604020202020204" pitchFamily="34" charset="0"/>
              </a:rPr>
              <a:t>Projects: </a:t>
            </a:r>
          </a:p>
          <a:p>
            <a:endParaRPr lang="de-DE" b="1" i="1" dirty="0">
              <a:latin typeface="Arial" panose="020B0604020202020204" pitchFamily="34" charset="0"/>
              <a:cs typeface="Arial" panose="020B0604020202020204" pitchFamily="34" charset="0"/>
            </a:endParaRPr>
          </a:p>
          <a:p>
            <a:pPr marL="342900" indent="-342900">
              <a:buFont typeface="+mj-lt"/>
              <a:buAutoNum type="arabicParenR"/>
            </a:pPr>
            <a:r>
              <a:rPr lang="pt-PT" sz="1800" dirty="0">
                <a:latin typeface="Arial" panose="020B0604020202020204" pitchFamily="34" charset="0"/>
                <a:cs typeface="Arial" panose="020B0604020202020204" pitchFamily="34" charset="0"/>
              </a:rPr>
              <a:t>Online </a:t>
            </a:r>
            <a:r>
              <a:rPr lang="pt-PT" sz="1800" dirty="0" err="1">
                <a:latin typeface="Arial" panose="020B0604020202020204" pitchFamily="34" charset="0"/>
                <a:cs typeface="Arial" panose="020B0604020202020204" pitchFamily="34" charset="0"/>
              </a:rPr>
              <a:t>national</a:t>
            </a:r>
            <a:r>
              <a:rPr lang="pt-PT" sz="1800" dirty="0">
                <a:latin typeface="Arial" panose="020B0604020202020204" pitchFamily="34" charset="0"/>
                <a:cs typeface="Arial" panose="020B0604020202020204" pitchFamily="34" charset="0"/>
              </a:rPr>
              <a:t> </a:t>
            </a:r>
            <a:r>
              <a:rPr lang="pt-PT" sz="1800" dirty="0" err="1">
                <a:latin typeface="Arial" panose="020B0604020202020204" pitchFamily="34" charset="0"/>
                <a:cs typeface="Arial" panose="020B0604020202020204" pitchFamily="34" charset="0"/>
              </a:rPr>
              <a:t>conference</a:t>
            </a:r>
            <a:r>
              <a:rPr lang="pt-PT" sz="1800" dirty="0">
                <a:latin typeface="Arial" panose="020B0604020202020204" pitchFamily="34" charset="0"/>
                <a:cs typeface="Arial" panose="020B0604020202020204" pitchFamily="34" charset="0"/>
              </a:rPr>
              <a:t> for </a:t>
            </a:r>
            <a:r>
              <a:rPr lang="pt-PT" sz="1800" dirty="0" err="1">
                <a:latin typeface="Arial" panose="020B0604020202020204" pitchFamily="34" charset="0"/>
                <a:cs typeface="Arial" panose="020B0604020202020204" pitchFamily="34" charset="0"/>
              </a:rPr>
              <a:t>patients</a:t>
            </a:r>
            <a:endParaRPr lang="pt-PT" sz="1800" dirty="0">
              <a:latin typeface="Arial" panose="020B0604020202020204" pitchFamily="34" charset="0"/>
              <a:cs typeface="Arial" panose="020B0604020202020204" pitchFamily="34" charset="0"/>
            </a:endParaRPr>
          </a:p>
          <a:p>
            <a:endParaRPr lang="pt-PT" sz="1800" dirty="0">
              <a:latin typeface="Arial" panose="020B0604020202020204" pitchFamily="34" charset="0"/>
              <a:cs typeface="Arial" panose="020B0604020202020204" pitchFamily="34" charset="0"/>
            </a:endParaRPr>
          </a:p>
          <a:p>
            <a:endParaRPr lang="pt-PT" sz="1800" dirty="0">
              <a:latin typeface="Arial" panose="020B0604020202020204" pitchFamily="34" charset="0"/>
              <a:cs typeface="Arial" panose="020B0604020202020204" pitchFamily="34" charset="0"/>
            </a:endParaRPr>
          </a:p>
          <a:p>
            <a:endParaRPr lang="pt-PT" dirty="0">
              <a:latin typeface="Arial" panose="020B0604020202020204" pitchFamily="34" charset="0"/>
              <a:cs typeface="Arial" panose="020B0604020202020204" pitchFamily="34" charset="0"/>
            </a:endParaRPr>
          </a:p>
          <a:p>
            <a:endParaRPr lang="pt-PT" sz="1800" dirty="0">
              <a:latin typeface="Arial" panose="020B0604020202020204" pitchFamily="34" charset="0"/>
              <a:cs typeface="Arial" panose="020B0604020202020204" pitchFamily="34" charset="0"/>
            </a:endParaRPr>
          </a:p>
          <a:p>
            <a:r>
              <a:rPr lang="pt-PT" sz="1800" dirty="0">
                <a:latin typeface="Arial" panose="020B0604020202020204" pitchFamily="34" charset="0"/>
                <a:cs typeface="Arial" panose="020B0604020202020204" pitchFamily="34" charset="0"/>
              </a:rPr>
              <a:t>2) </a:t>
            </a:r>
            <a:r>
              <a:rPr lang="en-RO" sz="1800" dirty="0">
                <a:latin typeface="Arial" panose="020B0604020202020204" pitchFamily="34" charset="0"/>
                <a:cs typeface="Arial" panose="020B0604020202020204" pitchFamily="34" charset="0"/>
              </a:rPr>
              <a:t>Regional patients-doctors-nurses meeting</a:t>
            </a:r>
            <a:endParaRPr lang="pt-PT" sz="1800" dirty="0">
              <a:latin typeface="Arial" panose="020B0604020202020204" pitchFamily="34" charset="0"/>
              <a:cs typeface="Arial" panose="020B0604020202020204" pitchFamily="34" charset="0"/>
            </a:endParaRPr>
          </a:p>
          <a:p>
            <a:endParaRPr lang="pt-PT" dirty="0">
              <a:latin typeface="Arial" panose="020B0604020202020204" pitchFamily="34" charset="0"/>
              <a:cs typeface="Arial" panose="020B0604020202020204" pitchFamily="34" charset="0"/>
            </a:endParaRPr>
          </a:p>
          <a:p>
            <a:pPr marL="342900" indent="-342900">
              <a:buFont typeface="+mj-lt"/>
              <a:buAutoNum type="arabicParenR"/>
            </a:pPr>
            <a:endParaRPr lang="pt-PT" sz="1800" dirty="0">
              <a:latin typeface="Arial" panose="020B0604020202020204" pitchFamily="34" charset="0"/>
              <a:cs typeface="Arial" panose="020B0604020202020204" pitchFamily="34" charset="0"/>
            </a:endParaRPr>
          </a:p>
          <a:p>
            <a:endParaRPr lang="pt-PT" dirty="0">
              <a:latin typeface="Arial" panose="020B0604020202020204" pitchFamily="34" charset="0"/>
              <a:cs typeface="Arial" panose="020B0604020202020204" pitchFamily="34" charset="0"/>
            </a:endParaRPr>
          </a:p>
          <a:p>
            <a:endParaRPr lang="pt-PT" dirty="0">
              <a:latin typeface="Arial" panose="020B0604020202020204" pitchFamily="34" charset="0"/>
              <a:cs typeface="Arial" panose="020B0604020202020204" pitchFamily="34" charset="0"/>
            </a:endParaRPr>
          </a:p>
          <a:p>
            <a:r>
              <a:rPr lang="pt-PT" dirty="0">
                <a:latin typeface="Arial" panose="020B0604020202020204" pitchFamily="34" charset="0"/>
                <a:cs typeface="Arial" panose="020B0604020202020204" pitchFamily="34" charset="0"/>
              </a:rPr>
              <a:t>3) </a:t>
            </a:r>
            <a:r>
              <a:rPr lang="en-RO" dirty="0">
                <a:latin typeface="Arial" panose="020B0604020202020204" pitchFamily="34" charset="0"/>
                <a:cs typeface="Arial" panose="020B0604020202020204" pitchFamily="34" charset="0"/>
              </a:rPr>
              <a:t>Media coverage</a:t>
            </a:r>
            <a:endParaRPr lang="de-DE" dirty="0">
              <a:latin typeface="Arial" panose="020B0604020202020204" pitchFamily="34" charset="0"/>
              <a:cs typeface="Arial" panose="020B0604020202020204" pitchFamily="34" charset="0"/>
            </a:endParaRPr>
          </a:p>
        </p:txBody>
      </p:sp>
      <p:pic>
        <p:nvPicPr>
          <p:cNvPr id="2" name="Picture 6">
            <a:extLst>
              <a:ext uri="{FF2B5EF4-FFF2-40B4-BE49-F238E27FC236}">
                <a16:creationId xmlns:a16="http://schemas.microsoft.com/office/drawing/2014/main" id="{14B1E5BE-5DC2-D801-D7F0-FE9C6A746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894" y="1691123"/>
            <a:ext cx="2912946" cy="1638532"/>
          </a:xfrm>
          <a:prstGeom prst="rect">
            <a:avLst/>
          </a:prstGeom>
        </p:spPr>
      </p:pic>
      <p:pic>
        <p:nvPicPr>
          <p:cNvPr id="7" name="Picture 24">
            <a:extLst>
              <a:ext uri="{FF2B5EF4-FFF2-40B4-BE49-F238E27FC236}">
                <a16:creationId xmlns:a16="http://schemas.microsoft.com/office/drawing/2014/main" id="{8B5F64A0-F2BB-BABD-1854-9A4C75F26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2894" y="3477394"/>
            <a:ext cx="2797099" cy="2097824"/>
          </a:xfrm>
          <a:prstGeom prst="rect">
            <a:avLst/>
          </a:prstGeom>
        </p:spPr>
      </p:pic>
      <p:pic>
        <p:nvPicPr>
          <p:cNvPr id="9" name="Picture 42">
            <a:extLst>
              <a:ext uri="{FF2B5EF4-FFF2-40B4-BE49-F238E27FC236}">
                <a16:creationId xmlns:a16="http://schemas.microsoft.com/office/drawing/2014/main" id="{314CB17A-FC8B-0637-08B4-88F2EC918280}"/>
              </a:ext>
            </a:extLst>
          </p:cNvPr>
          <p:cNvPicPr>
            <a:picLocks noChangeAspect="1"/>
          </p:cNvPicPr>
          <p:nvPr/>
        </p:nvPicPr>
        <p:blipFill>
          <a:blip r:embed="rId4"/>
          <a:stretch>
            <a:fillRect/>
          </a:stretch>
        </p:blipFill>
        <p:spPr>
          <a:xfrm>
            <a:off x="8890453" y="212964"/>
            <a:ext cx="963492" cy="988269"/>
          </a:xfrm>
          <a:prstGeom prst="rect">
            <a:avLst/>
          </a:prstGeom>
        </p:spPr>
      </p:pic>
      <p:pic>
        <p:nvPicPr>
          <p:cNvPr id="12" name="Picture 35">
            <a:extLst>
              <a:ext uri="{FF2B5EF4-FFF2-40B4-BE49-F238E27FC236}">
                <a16:creationId xmlns:a16="http://schemas.microsoft.com/office/drawing/2014/main" id="{6E1ADC7B-F01E-0E2B-422B-5E6B0A8EFF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9611" y="4037397"/>
            <a:ext cx="1404203" cy="2819420"/>
          </a:xfrm>
          <a:prstGeom prst="rect">
            <a:avLst/>
          </a:prstGeom>
        </p:spPr>
      </p:pic>
      <p:pic>
        <p:nvPicPr>
          <p:cNvPr id="13" name="Picture 39">
            <a:extLst>
              <a:ext uri="{FF2B5EF4-FFF2-40B4-BE49-F238E27FC236}">
                <a16:creationId xmlns:a16="http://schemas.microsoft.com/office/drawing/2014/main" id="{FA696BC7-6A2D-90B6-D75E-6C6109CE71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8665" y="3477394"/>
            <a:ext cx="1519738" cy="2568006"/>
          </a:xfrm>
          <a:prstGeom prst="rect">
            <a:avLst/>
          </a:prstGeom>
        </p:spPr>
      </p:pic>
      <p:pic>
        <p:nvPicPr>
          <p:cNvPr id="14" name="Picture 41">
            <a:extLst>
              <a:ext uri="{FF2B5EF4-FFF2-40B4-BE49-F238E27FC236}">
                <a16:creationId xmlns:a16="http://schemas.microsoft.com/office/drawing/2014/main" id="{19EE20F7-63DA-4E58-6B91-6E0684B9B0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2894" y="5690494"/>
            <a:ext cx="2596336" cy="1166323"/>
          </a:xfrm>
          <a:prstGeom prst="rect">
            <a:avLst/>
          </a:prstGeom>
        </p:spPr>
      </p:pic>
      <p:pic>
        <p:nvPicPr>
          <p:cNvPr id="18" name="Picture 16">
            <a:extLst>
              <a:ext uri="{FF2B5EF4-FFF2-40B4-BE49-F238E27FC236}">
                <a16:creationId xmlns:a16="http://schemas.microsoft.com/office/drawing/2014/main" id="{6EC42A2D-A31F-3CC0-112B-D8C2EB50A8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8015" y="1717878"/>
            <a:ext cx="2797098" cy="1585022"/>
          </a:xfrm>
          <a:prstGeom prst="rect">
            <a:avLst/>
          </a:prstGeom>
        </p:spPr>
      </p:pic>
    </p:spTree>
    <p:extLst>
      <p:ext uri="{BB962C8B-B14F-4D97-AF65-F5344CB8AC3E}">
        <p14:creationId xmlns:p14="http://schemas.microsoft.com/office/powerpoint/2010/main" val="2011644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2380780" cy="769441"/>
          </a:xfrm>
          <a:prstGeom prst="rect">
            <a:avLst/>
          </a:prstGeom>
        </p:spPr>
        <p:txBody>
          <a:bodyPr wrap="none">
            <a:spAutoFit/>
          </a:bodyPr>
          <a:lstStyle/>
          <a:p>
            <a:r>
              <a:rPr lang="pt-PT" sz="4400" dirty="0">
                <a:solidFill>
                  <a:srgbClr val="0072AE"/>
                </a:solidFill>
                <a:latin typeface="Arial" panose="020B0604020202020204" pitchFamily="34" charset="0"/>
                <a:cs typeface="Arial" panose="020B0604020202020204" pitchFamily="34" charset="0"/>
              </a:rPr>
              <a:t>Australia</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1189749"/>
            <a:ext cx="7385804" cy="461665"/>
          </a:xfrm>
          <a:prstGeom prst="rect">
            <a:avLst/>
          </a:prstGeom>
        </p:spPr>
        <p:txBody>
          <a:bodyPr wrap="none">
            <a:spAutoFit/>
          </a:bodyPr>
          <a:lstStyle/>
          <a:p>
            <a:r>
              <a:rPr lang="pt-PT" sz="2400" b="1" dirty="0" err="1">
                <a:latin typeface="Arial" panose="020B0604020202020204" pitchFamily="34" charset="0"/>
                <a:cs typeface="Arial" panose="020B0604020202020204" pitchFamily="34" charset="0"/>
              </a:rPr>
              <a:t>Immune</a:t>
            </a:r>
            <a:r>
              <a:rPr lang="pt-PT" sz="2400" b="1" dirty="0">
                <a:latin typeface="Arial" panose="020B0604020202020204" pitchFamily="34" charset="0"/>
                <a:cs typeface="Arial" panose="020B0604020202020204" pitchFamily="34" charset="0"/>
              </a:rPr>
              <a:t> Deficiencies Foundation Australia (IDFA)</a:t>
            </a:r>
            <a:endParaRPr lang="pt-PT" sz="2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3EA940-9A54-4D01-890E-82E0ACAD13A3}"/>
              </a:ext>
            </a:extLst>
          </p:cNvPr>
          <p:cNvSpPr/>
          <p:nvPr/>
        </p:nvSpPr>
        <p:spPr>
          <a:xfrm>
            <a:off x="528286" y="1791103"/>
            <a:ext cx="1502334" cy="461665"/>
          </a:xfrm>
          <a:prstGeom prst="rect">
            <a:avLst/>
          </a:prstGeom>
        </p:spPr>
        <p:txBody>
          <a:bodyPr wrap="none">
            <a:spAutoFit/>
          </a:bodyPr>
          <a:lstStyle/>
          <a:p>
            <a:r>
              <a:rPr lang="de-DE" sz="2400" b="1" i="1" dirty="0">
                <a:latin typeface="Arial" panose="020B0604020202020204" pitchFamily="34" charset="0"/>
                <a:cs typeface="Arial" panose="020B0604020202020204" pitchFamily="34" charset="0"/>
              </a:rPr>
              <a:t>Projects:</a:t>
            </a:r>
          </a:p>
        </p:txBody>
      </p:sp>
      <p:sp>
        <p:nvSpPr>
          <p:cNvPr id="7" name="TextBox 6">
            <a:extLst>
              <a:ext uri="{FF2B5EF4-FFF2-40B4-BE49-F238E27FC236}">
                <a16:creationId xmlns:a16="http://schemas.microsoft.com/office/drawing/2014/main" id="{738ACAB4-DF11-366C-778C-7A14232765CE}"/>
              </a:ext>
            </a:extLst>
          </p:cNvPr>
          <p:cNvSpPr txBox="1"/>
          <p:nvPr/>
        </p:nvSpPr>
        <p:spPr>
          <a:xfrm>
            <a:off x="525291" y="2314323"/>
            <a:ext cx="11451771" cy="2308324"/>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IDFA engaged with members to produce </a:t>
            </a:r>
            <a:r>
              <a:rPr lang="en-US" b="1" dirty="0">
                <a:latin typeface="Arial" panose="020B0604020202020204" pitchFamily="34" charset="0"/>
                <a:cs typeface="Arial" panose="020B0604020202020204" pitchFamily="34" charset="0"/>
              </a:rPr>
              <a:t>three promotional videos </a:t>
            </a:r>
            <a:r>
              <a:rPr lang="en-US" dirty="0">
                <a:latin typeface="Arial" panose="020B0604020202020204" pitchFamily="34" charset="0"/>
                <a:cs typeface="Arial" panose="020B0604020202020204" pitchFamily="34" charset="0"/>
              </a:rPr>
              <a:t>to highlight the </a:t>
            </a:r>
            <a:r>
              <a:rPr lang="en-US" b="1" dirty="0">
                <a:latin typeface="Arial" panose="020B0604020202020204" pitchFamily="34" charset="0"/>
                <a:cs typeface="Arial" panose="020B0604020202020204" pitchFamily="34" charset="0"/>
                <a:hlinkClick r:id="rId2"/>
              </a:rPr>
              <a:t>Self Advocacy Toolkit</a:t>
            </a:r>
            <a:r>
              <a:rPr lang="en-US"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Additionally, Christine Jeffery from Blue Wren Advocacy was engaged as the co-creator of the tools and an instructional video was developed with her to provide further insight into the benefits of the tools. The project also included the development of a landing page for the toolkit and videos to be available on. </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These videos highlighted the members´ ability to access these tools and advocate for those living with a PI. An </a:t>
            </a:r>
            <a:r>
              <a:rPr lang="en-US" b="1" dirty="0">
                <a:latin typeface="Arial" panose="020B0604020202020204" pitchFamily="34" charset="0"/>
                <a:cs typeface="Arial" panose="020B0604020202020204" pitchFamily="34" charset="0"/>
              </a:rPr>
              <a:t>educational webinar</a:t>
            </a:r>
            <a:r>
              <a:rPr lang="en-US" dirty="0">
                <a:latin typeface="Arial" panose="020B0604020202020204" pitchFamily="34" charset="0"/>
                <a:cs typeface="Arial" panose="020B0604020202020204" pitchFamily="34" charset="0"/>
              </a:rPr>
              <a:t> was hosted to delve deeper into the tools and how they could help their members. These videos will be used for ongoing promotional purposes at their in-person and online events, during advocacy campaigns and on all their online platforms (website, Facebook, Instagram, LinkedIn etc.). </a:t>
            </a:r>
            <a:endParaRPr lang="en-AU" dirty="0"/>
          </a:p>
        </p:txBody>
      </p:sp>
      <p:pic>
        <p:nvPicPr>
          <p:cNvPr id="9" name="Picture 8" descr="A person wearing glasses and a necklace&#10;&#10;Description automatically generated with low confidence">
            <a:hlinkClick r:id="rId3"/>
            <a:extLst>
              <a:ext uri="{FF2B5EF4-FFF2-40B4-BE49-F238E27FC236}">
                <a16:creationId xmlns:a16="http://schemas.microsoft.com/office/drawing/2014/main" id="{1913FD19-71F4-DCDB-4C40-0F04EED6A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765" y="5038309"/>
            <a:ext cx="2781392" cy="1564533"/>
          </a:xfrm>
          <a:prstGeom prst="rect">
            <a:avLst/>
          </a:prstGeom>
        </p:spPr>
      </p:pic>
      <p:pic>
        <p:nvPicPr>
          <p:cNvPr id="11" name="Picture 10" descr="A picture containing human face, text, clothing, person&#10;&#10;Description automatically generated">
            <a:hlinkClick r:id="rId5"/>
            <a:extLst>
              <a:ext uri="{FF2B5EF4-FFF2-40B4-BE49-F238E27FC236}">
                <a16:creationId xmlns:a16="http://schemas.microsoft.com/office/drawing/2014/main" id="{2FBCA8ED-05F3-F4BF-DF49-9B5F32F7C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3600" y="5038308"/>
            <a:ext cx="2781393" cy="1564534"/>
          </a:xfrm>
          <a:prstGeom prst="rect">
            <a:avLst/>
          </a:prstGeom>
        </p:spPr>
      </p:pic>
      <p:pic>
        <p:nvPicPr>
          <p:cNvPr id="13" name="Picture 12" descr="A picture containing medical equipment, clothing, hospital room, room&#10;&#10;Description automatically generated">
            <a:hlinkClick r:id="rId7"/>
            <a:extLst>
              <a:ext uri="{FF2B5EF4-FFF2-40B4-BE49-F238E27FC236}">
                <a16:creationId xmlns:a16="http://schemas.microsoft.com/office/drawing/2014/main" id="{6091A422-F42F-8E93-6728-0B24DCB629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4992" y="5038307"/>
            <a:ext cx="2781392" cy="1564533"/>
          </a:xfrm>
          <a:prstGeom prst="rect">
            <a:avLst/>
          </a:prstGeom>
        </p:spPr>
      </p:pic>
      <p:pic>
        <p:nvPicPr>
          <p:cNvPr id="15" name="Picture 14" descr="A person standing next to a table&#10;&#10;Description automatically generated with low confidence">
            <a:hlinkClick r:id="rId9"/>
            <a:extLst>
              <a:ext uri="{FF2B5EF4-FFF2-40B4-BE49-F238E27FC236}">
                <a16:creationId xmlns:a16="http://schemas.microsoft.com/office/drawing/2014/main" id="{09CA6E70-C196-5BD6-B5BE-484AC1C073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96384" y="5038305"/>
            <a:ext cx="2781393" cy="1564534"/>
          </a:xfrm>
          <a:prstGeom prst="rect">
            <a:avLst/>
          </a:prstGeom>
        </p:spPr>
      </p:pic>
    </p:spTree>
    <p:extLst>
      <p:ext uri="{BB962C8B-B14F-4D97-AF65-F5344CB8AC3E}">
        <p14:creationId xmlns:p14="http://schemas.microsoft.com/office/powerpoint/2010/main" val="924143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p:nvPr/>
        </p:nvPicPr>
        <p:blipFill>
          <a:blip r:embed="rId2"/>
          <a:stretch>
            <a:fillRect/>
          </a:stretch>
        </p:blipFill>
        <p:spPr>
          <a:xfrm>
            <a:off x="9371921" y="2378130"/>
            <a:ext cx="2300442" cy="1574542"/>
          </a:xfrm>
          <a:prstGeom prst="rect">
            <a:avLst/>
          </a:prstGeom>
        </p:spPr>
      </p:pic>
      <p:pic>
        <p:nvPicPr>
          <p:cNvPr id="8" name="Рисунок 7" descr="C:\Users\Мария\Desktop\ОТЧЕТ В IPOPI\risunki.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77309" y="4289347"/>
            <a:ext cx="2195054" cy="2317043"/>
          </a:xfrm>
          <a:prstGeom prst="rect">
            <a:avLst/>
          </a:prstGeom>
          <a:noFill/>
          <a:ln>
            <a:noFill/>
          </a:ln>
        </p:spPr>
      </p:pic>
      <p:sp>
        <p:nvSpPr>
          <p:cNvPr id="9"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 name="Объект 9"/>
          <p:cNvGraphicFramePr>
            <a:graphicFrameLocks noChangeAspect="1"/>
          </p:cNvGraphicFramePr>
          <p:nvPr>
            <p:extLst>
              <p:ext uri="{D42A27DB-BD31-4B8C-83A1-F6EECF244321}">
                <p14:modId xmlns:p14="http://schemas.microsoft.com/office/powerpoint/2010/main" val="413671425"/>
              </p:ext>
            </p:extLst>
          </p:nvPr>
        </p:nvGraphicFramePr>
        <p:xfrm>
          <a:off x="7270331" y="5239254"/>
          <a:ext cx="2088232" cy="1533025"/>
        </p:xfrm>
        <a:graphic>
          <a:graphicData uri="http://schemas.openxmlformats.org/presentationml/2006/ole">
            <mc:AlternateContent xmlns:mc="http://schemas.openxmlformats.org/markup-compatibility/2006">
              <mc:Choice xmlns:v="urn:schemas-microsoft-com:vml" Requires="v">
                <p:oleObj r:id="rId4" imgW="8878106" imgH="5067439" progId="Unknown">
                  <p:embed/>
                </p:oleObj>
              </mc:Choice>
              <mc:Fallback>
                <p:oleObj r:id="rId4" imgW="8878106" imgH="5067439" progId="Unknown">
                  <p:embed/>
                  <p:pic>
                    <p:nvPicPr>
                      <p:cNvPr id="10" name="Объект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0331" y="5239254"/>
                        <a:ext cx="2088232" cy="1533025"/>
                      </a:xfrm>
                      <a:prstGeom prst="rect">
                        <a:avLst/>
                      </a:prstGeom>
                      <a:noFill/>
                    </p:spPr>
                  </p:pic>
                </p:oleObj>
              </mc:Fallback>
            </mc:AlternateContent>
          </a:graphicData>
        </a:graphic>
      </p:graphicFrame>
      <p:pic>
        <p:nvPicPr>
          <p:cNvPr id="11" name="Рисунок 10"/>
          <p:cNvPicPr/>
          <p:nvPr/>
        </p:nvPicPr>
        <p:blipFill>
          <a:blip r:embed="rId6"/>
          <a:stretch>
            <a:fillRect/>
          </a:stretch>
        </p:blipFill>
        <p:spPr>
          <a:xfrm>
            <a:off x="4817638" y="5239254"/>
            <a:ext cx="2365357" cy="1539551"/>
          </a:xfrm>
          <a:prstGeom prst="rect">
            <a:avLst/>
          </a:prstGeom>
        </p:spPr>
      </p:pic>
      <p:sp>
        <p:nvSpPr>
          <p:cNvPr id="12"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3" name="Объект 12"/>
          <p:cNvGraphicFramePr>
            <a:graphicFrameLocks noChangeAspect="1"/>
          </p:cNvGraphicFramePr>
          <p:nvPr>
            <p:extLst>
              <p:ext uri="{D42A27DB-BD31-4B8C-83A1-F6EECF244321}">
                <p14:modId xmlns:p14="http://schemas.microsoft.com/office/powerpoint/2010/main" val="683367997"/>
              </p:ext>
            </p:extLst>
          </p:nvPr>
        </p:nvGraphicFramePr>
        <p:xfrm>
          <a:off x="7462812" y="268816"/>
          <a:ext cx="2857408" cy="1678160"/>
        </p:xfrm>
        <a:graphic>
          <a:graphicData uri="http://schemas.openxmlformats.org/presentationml/2006/ole">
            <mc:AlternateContent xmlns:mc="http://schemas.openxmlformats.org/markup-compatibility/2006">
              <mc:Choice xmlns:v="urn:schemas-microsoft-com:vml" Requires="v">
                <p:oleObj r:id="rId7" imgW="21561115" imgH="12668596" progId="Unknown">
                  <p:embed/>
                </p:oleObj>
              </mc:Choice>
              <mc:Fallback>
                <p:oleObj r:id="rId7" imgW="21561115" imgH="12668596" progId="Unknown">
                  <p:embed/>
                  <p:pic>
                    <p:nvPicPr>
                      <p:cNvPr id="13" name="Объект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2812" y="268816"/>
                        <a:ext cx="2857408" cy="1678160"/>
                      </a:xfrm>
                      <a:prstGeom prst="rect">
                        <a:avLst/>
                      </a:prstGeom>
                      <a:noFill/>
                    </p:spPr>
                  </p:pic>
                </p:oleObj>
              </mc:Fallback>
            </mc:AlternateContent>
          </a:graphicData>
        </a:graphic>
      </p:graphicFrame>
      <p:sp>
        <p:nvSpPr>
          <p:cNvPr id="3" name="Rectangle 3">
            <a:extLst>
              <a:ext uri="{FF2B5EF4-FFF2-40B4-BE49-F238E27FC236}">
                <a16:creationId xmlns:a16="http://schemas.microsoft.com/office/drawing/2014/main" id="{7A46023C-82F5-1CCF-57E5-13670BA55748}"/>
              </a:ext>
            </a:extLst>
          </p:cNvPr>
          <p:cNvSpPr/>
          <p:nvPr/>
        </p:nvSpPr>
        <p:spPr>
          <a:xfrm>
            <a:off x="525291" y="416293"/>
            <a:ext cx="1909497" cy="769441"/>
          </a:xfrm>
          <a:prstGeom prst="rect">
            <a:avLst/>
          </a:prstGeom>
        </p:spPr>
        <p:txBody>
          <a:bodyPr wrap="none">
            <a:spAutoFit/>
          </a:bodyPr>
          <a:lstStyle/>
          <a:p>
            <a:r>
              <a:rPr lang="pt-PT" sz="4400" dirty="0" err="1">
                <a:solidFill>
                  <a:srgbClr val="0072AE"/>
                </a:solidFill>
                <a:latin typeface="Arial" panose="020B0604020202020204" pitchFamily="34" charset="0"/>
                <a:cs typeface="Arial" panose="020B0604020202020204" pitchFamily="34" charset="0"/>
              </a:rPr>
              <a:t>Russia</a:t>
            </a:r>
            <a:endParaRPr lang="pt-PT" sz="4400" dirty="0">
              <a:latin typeface="Arial" panose="020B0604020202020204" pitchFamily="34" charset="0"/>
              <a:cs typeface="Arial" panose="020B0604020202020204" pitchFamily="34" charset="0"/>
            </a:endParaRPr>
          </a:p>
        </p:txBody>
      </p:sp>
      <p:sp>
        <p:nvSpPr>
          <p:cNvPr id="4" name="Rectangle 4">
            <a:extLst>
              <a:ext uri="{FF2B5EF4-FFF2-40B4-BE49-F238E27FC236}">
                <a16:creationId xmlns:a16="http://schemas.microsoft.com/office/drawing/2014/main" id="{3513D551-5E6C-51EF-83D7-176228F52CCA}"/>
              </a:ext>
            </a:extLst>
          </p:cNvPr>
          <p:cNvSpPr/>
          <p:nvPr/>
        </p:nvSpPr>
        <p:spPr>
          <a:xfrm>
            <a:off x="519637" y="1166379"/>
            <a:ext cx="10886048" cy="461665"/>
          </a:xfrm>
          <a:prstGeom prst="rect">
            <a:avLst/>
          </a:prstGeom>
        </p:spPr>
        <p:txBody>
          <a:bodyPr wrap="square">
            <a:spAutoFit/>
          </a:bodyPr>
          <a:lstStyle/>
          <a:p>
            <a:r>
              <a:rPr lang="pt-PT" sz="2400" b="1" dirty="0">
                <a:latin typeface="Arial" panose="020B0604020202020204" pitchFamily="34" charset="0"/>
                <a:cs typeface="Arial" panose="020B0604020202020204" pitchFamily="34" charset="0"/>
              </a:rPr>
              <a:t>(OPPID)</a:t>
            </a:r>
          </a:p>
        </p:txBody>
      </p:sp>
      <p:sp>
        <p:nvSpPr>
          <p:cNvPr id="6" name="Rectangle 5">
            <a:extLst>
              <a:ext uri="{FF2B5EF4-FFF2-40B4-BE49-F238E27FC236}">
                <a16:creationId xmlns:a16="http://schemas.microsoft.com/office/drawing/2014/main" id="{B5BE3B8D-87F1-FEB0-E39B-0257CF94528E}"/>
              </a:ext>
            </a:extLst>
          </p:cNvPr>
          <p:cNvSpPr/>
          <p:nvPr/>
        </p:nvSpPr>
        <p:spPr>
          <a:xfrm>
            <a:off x="510808" y="1656758"/>
            <a:ext cx="8861113" cy="3877985"/>
          </a:xfrm>
          <a:prstGeom prst="rect">
            <a:avLst/>
          </a:prstGeom>
        </p:spPr>
        <p:txBody>
          <a:bodyPr wrap="square">
            <a:spAutoFit/>
          </a:bodyPr>
          <a:lstStyle/>
          <a:p>
            <a:r>
              <a:rPr lang="de-DE" sz="2400" b="1" i="1" dirty="0">
                <a:latin typeface="Arial" panose="020B0604020202020204" pitchFamily="34" charset="0"/>
                <a:cs typeface="Arial" panose="020B0604020202020204" pitchFamily="34" charset="0"/>
              </a:rPr>
              <a:t>Projects:</a:t>
            </a:r>
          </a:p>
          <a:p>
            <a:endParaRPr lang="de-DE" sz="2400" b="1" i="1" dirty="0">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ru-RU" b="1" dirty="0">
                <a:latin typeface="Arial" panose="020B0604020202020204" pitchFamily="34" charset="0"/>
                <a:cs typeface="Arial" panose="020B0604020202020204" pitchFamily="34" charset="0"/>
              </a:rPr>
              <a:t>22 of </a:t>
            </a:r>
            <a:r>
              <a:rPr lang="pt-PT" b="1" dirty="0" err="1">
                <a:latin typeface="Arial" panose="020B0604020202020204" pitchFamily="34" charset="0"/>
                <a:cs typeface="Arial" panose="020B0604020202020204" pitchFamily="34" charset="0"/>
              </a:rPr>
              <a:t>April</a:t>
            </a:r>
            <a:r>
              <a:rPr lang="ru-RU" b="1" dirty="0">
                <a:latin typeface="Arial" panose="020B0604020202020204" pitchFamily="34" charset="0"/>
                <a:cs typeface="Arial" panose="020B0604020202020204" pitchFamily="34" charset="0"/>
              </a:rPr>
              <a:t> </a:t>
            </a:r>
            <a:r>
              <a:rPr lang="pt-PT"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Flashmob</a:t>
            </a:r>
            <a:r>
              <a:rPr lang="en-US" dirty="0">
                <a:latin typeface="Arial" panose="020B0604020202020204" pitchFamily="34" charset="0"/>
                <a:cs typeface="Arial" panose="020B0604020202020204" pitchFamily="34" charset="0"/>
              </a:rPr>
              <a:t> “Please help to </a:t>
            </a:r>
            <a:r>
              <a:rPr lang="en-US" dirty="0" err="1">
                <a:latin typeface="Arial" panose="020B0604020202020204" pitchFamily="34" charset="0"/>
                <a:cs typeface="Arial" panose="020B0604020202020204" pitchFamily="34" charset="0"/>
              </a:rPr>
              <a:t>distibute</a:t>
            </a:r>
            <a:r>
              <a:rPr lang="en-US" dirty="0">
                <a:latin typeface="Arial" panose="020B0604020202020204" pitchFamily="34" charset="0"/>
                <a:cs typeface="Arial" panose="020B0604020202020204" pitchFamily="34" charset="0"/>
              </a:rPr>
              <a:t> the info about PID” </a:t>
            </a:r>
            <a:r>
              <a:rPr lang="pt-PT" dirty="0" err="1">
                <a:latin typeface="Arial" panose="020B0604020202020204" pitchFamily="34" charset="0"/>
                <a:cs typeface="Arial" panose="020B0604020202020204" pitchFamily="34" charset="0"/>
              </a:rPr>
              <a:t>and</a:t>
            </a:r>
            <a:r>
              <a:rPr lang="en-US" dirty="0">
                <a:latin typeface="Arial" panose="020B0604020202020204" pitchFamily="34" charset="0"/>
                <a:cs typeface="Arial" panose="020B0604020202020204" pitchFamily="34" charset="0"/>
              </a:rPr>
              <a:t> start of </a:t>
            </a:r>
            <a:r>
              <a:rPr lang="en-US" b="1" dirty="0">
                <a:latin typeface="Arial" panose="020B0604020202020204" pitchFamily="34" charset="0"/>
                <a:cs typeface="Arial" panose="020B0604020202020204" pitchFamily="34" charset="0"/>
              </a:rPr>
              <a:t>child drawing competition.</a:t>
            </a:r>
            <a:endParaRPr lang="ru-RU" b="1" dirty="0">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ru-RU" b="1" dirty="0">
                <a:latin typeface="Arial" panose="020B0604020202020204" pitchFamily="34" charset="0"/>
                <a:cs typeface="Arial" panose="020B0604020202020204" pitchFamily="34" charset="0"/>
              </a:rPr>
              <a:t>24 of </a:t>
            </a:r>
            <a:r>
              <a:rPr lang="pt-PT" b="1" dirty="0" err="1">
                <a:latin typeface="Arial" panose="020B0604020202020204" pitchFamily="34" charset="0"/>
                <a:cs typeface="Arial" panose="020B0604020202020204" pitchFamily="34" charset="0"/>
              </a:rPr>
              <a:t>April</a:t>
            </a:r>
            <a:r>
              <a:rPr lang="pt-PT" b="1" dirty="0">
                <a:latin typeface="Arial" panose="020B0604020202020204" pitchFamily="34" charset="0"/>
                <a:cs typeface="Arial" panose="020B0604020202020204" pitchFamily="34" charset="0"/>
              </a:rPr>
              <a:t> - </a:t>
            </a:r>
            <a:r>
              <a:rPr lang="en-US" b="1" dirty="0">
                <a:latin typeface="Arial" panose="020B0604020202020204" pitchFamily="34" charset="0"/>
                <a:cs typeface="Arial" panose="020B0604020202020204" pitchFamily="34" charset="0"/>
              </a:rPr>
              <a:t>Webinar</a:t>
            </a:r>
            <a:r>
              <a:rPr lang="en-US" dirty="0">
                <a:latin typeface="Arial" panose="020B0604020202020204" pitchFamily="34" charset="0"/>
                <a:cs typeface="Arial" panose="020B0604020202020204" pitchFamily="34" charset="0"/>
              </a:rPr>
              <a:t> with Ph.D. Mikhail </a:t>
            </a:r>
            <a:r>
              <a:rPr lang="en-US" dirty="0" err="1">
                <a:latin typeface="Arial" panose="020B0604020202020204" pitchFamily="34" charset="0"/>
                <a:cs typeface="Arial" panose="020B0604020202020204" pitchFamily="34" charset="0"/>
              </a:rPr>
              <a:t>Bolkov</a:t>
            </a:r>
            <a:r>
              <a:rPr lang="en-US" dirty="0">
                <a:latin typeface="Arial" panose="020B0604020202020204" pitchFamily="34" charset="0"/>
                <a:cs typeface="Arial" panose="020B0604020202020204" pitchFamily="34" charset="0"/>
              </a:rPr>
              <a:t> (Institute for immunology and Physiology of Urals Department of Russian Science Academy) - </a:t>
            </a:r>
            <a:r>
              <a:rPr lang="en-US" b="1" dirty="0">
                <a:latin typeface="Arial" panose="020B0604020202020204" pitchFamily="34" charset="0"/>
                <a:cs typeface="Arial" panose="020B0604020202020204" pitchFamily="34" charset="0"/>
              </a:rPr>
              <a:t>Genetic research for PID patients.</a:t>
            </a:r>
          </a:p>
          <a:p>
            <a:pPr marL="285750" indent="-285750" fontAlgn="base">
              <a:buFont typeface="Arial" panose="020B0604020202020204" pitchFamily="34" charset="0"/>
              <a:buChar char="•"/>
            </a:pPr>
            <a:r>
              <a:rPr lang="en-US" b="1" dirty="0">
                <a:latin typeface="Arial" panose="020B0604020202020204" pitchFamily="34" charset="0"/>
                <a:cs typeface="Arial" panose="020B0604020202020204" pitchFamily="34" charset="0"/>
              </a:rPr>
              <a:t>24 of April </a:t>
            </a:r>
            <a:r>
              <a:rPr lang="pt-PT"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Patients’ histories (CVID). </a:t>
            </a:r>
            <a:r>
              <a:rPr lang="en-US" dirty="0">
                <a:latin typeface="Arial" panose="020B0604020202020204" pitchFamily="34" charset="0"/>
                <a:cs typeface="Arial" panose="020B0604020202020204" pitchFamily="34" charset="0"/>
              </a:rPr>
              <a:t>Different ways to be diagnosed</a:t>
            </a:r>
            <a:r>
              <a:rPr lang="pt-PT"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voting for children’s drawings and </a:t>
            </a:r>
            <a:r>
              <a:rPr lang="en-US" dirty="0" err="1">
                <a:latin typeface="Arial" panose="020B0604020202020204" pitchFamily="34" charset="0"/>
                <a:cs typeface="Arial" panose="020B0604020202020204" pitchFamily="34" charset="0"/>
              </a:rPr>
              <a:t>finalising</a:t>
            </a:r>
            <a:r>
              <a:rPr lang="en-US" dirty="0">
                <a:latin typeface="Arial" panose="020B0604020202020204" pitchFamily="34" charset="0"/>
                <a:cs typeface="Arial" panose="020B0604020202020204" pitchFamily="34" charset="0"/>
              </a:rPr>
              <a:t> results.</a:t>
            </a:r>
            <a:r>
              <a:rPr lang="pt-PT"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Demonstration of a </a:t>
            </a:r>
            <a:r>
              <a:rPr lang="en-US" b="1" dirty="0">
                <a:latin typeface="Arial" panose="020B0604020202020204" pitchFamily="34" charset="0"/>
                <a:cs typeface="Arial" panose="020B0604020202020204" pitchFamily="34" charset="0"/>
              </a:rPr>
              <a:t>film Life with PID.</a:t>
            </a:r>
          </a:p>
          <a:p>
            <a:pPr marL="285750" indent="-285750" fontAlgn="base">
              <a:buFont typeface="Arial" panose="020B0604020202020204" pitchFamily="34" charset="0"/>
              <a:buChar char="•"/>
            </a:pPr>
            <a:r>
              <a:rPr lang="en-US" b="1" dirty="0">
                <a:latin typeface="Arial" panose="020B0604020202020204" pitchFamily="34" charset="0"/>
                <a:cs typeface="Arial" panose="020B0604020202020204" pitchFamily="34" charset="0"/>
              </a:rPr>
              <a:t>28 of April - Webinar </a:t>
            </a:r>
            <a:r>
              <a:rPr lang="en-US" dirty="0">
                <a:latin typeface="Arial" panose="020B0604020202020204" pitchFamily="34" charset="0"/>
                <a:cs typeface="Arial" panose="020B0604020202020204" pitchFamily="34" charset="0"/>
              </a:rPr>
              <a:t>with </a:t>
            </a:r>
            <a:r>
              <a:rPr lang="en-US" dirty="0" err="1">
                <a:latin typeface="Arial" panose="020B0604020202020204" pitchFamily="34" charset="0"/>
                <a:cs typeface="Arial" panose="020B0604020202020204" pitchFamily="34" charset="0"/>
              </a:rPr>
              <a:t>Ph.D</a:t>
            </a:r>
            <a:r>
              <a:rPr lang="en-US" dirty="0">
                <a:latin typeface="Arial" panose="020B0604020202020204" pitchFamily="34" charset="0"/>
                <a:cs typeface="Arial" panose="020B0604020202020204" pitchFamily="34" charset="0"/>
              </a:rPr>
              <a:t> Elena </a:t>
            </a:r>
            <a:r>
              <a:rPr lang="en-US" dirty="0" err="1">
                <a:latin typeface="Arial" panose="020B0604020202020204" pitchFamily="34" charset="0"/>
                <a:cs typeface="Arial" panose="020B0604020202020204" pitchFamily="34" charset="0"/>
              </a:rPr>
              <a:t>Latisheva</a:t>
            </a:r>
            <a:r>
              <a:rPr lang="en-US" dirty="0">
                <a:latin typeface="Arial" panose="020B0604020202020204" pitchFamily="34" charset="0"/>
                <a:cs typeface="Arial" panose="020B0604020202020204" pitchFamily="34" charset="0"/>
              </a:rPr>
              <a:t> (Institute for Immunology, Moscow)</a:t>
            </a:r>
            <a:r>
              <a:rPr lang="pt-PT"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SCIG infusions with KORU pump; </a:t>
            </a:r>
            <a:r>
              <a:rPr lang="en-US" b="1" dirty="0">
                <a:latin typeface="Arial" panose="020B0604020202020204" pitchFamily="34" charset="0"/>
                <a:cs typeface="Arial" panose="020B0604020202020204" pitchFamily="34" charset="0"/>
              </a:rPr>
              <a:t>Regional representative meeting </a:t>
            </a:r>
            <a:r>
              <a:rPr lang="en-US" dirty="0">
                <a:latin typeface="Arial" panose="020B0604020202020204" pitchFamily="34" charset="0"/>
                <a:cs typeface="Arial" panose="020B0604020202020204" pitchFamily="34" charset="0"/>
              </a:rPr>
              <a:t>in Moscow in Hotel Pushkin.</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6814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2318263" cy="769441"/>
          </a:xfrm>
          <a:prstGeom prst="rect">
            <a:avLst/>
          </a:prstGeom>
        </p:spPr>
        <p:txBody>
          <a:bodyPr wrap="none">
            <a:spAutoFit/>
          </a:bodyPr>
          <a:lstStyle/>
          <a:p>
            <a:r>
              <a:rPr lang="pt-PT" sz="4400" dirty="0" err="1">
                <a:solidFill>
                  <a:srgbClr val="0072AE"/>
                </a:solidFill>
                <a:latin typeface="Arial" panose="020B0604020202020204" pitchFamily="34" charset="0"/>
                <a:cs typeface="Arial" panose="020B0604020202020204" pitchFamily="34" charset="0"/>
              </a:rPr>
              <a:t>Slovakia</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1396681"/>
            <a:ext cx="10886048" cy="461665"/>
          </a:xfrm>
          <a:prstGeom prst="rect">
            <a:avLst/>
          </a:prstGeom>
        </p:spPr>
        <p:txBody>
          <a:bodyPr wrap="square">
            <a:spAutoFit/>
          </a:bodyPr>
          <a:lstStyle/>
          <a:p>
            <a:r>
              <a:rPr lang="pt-BR" sz="2400" b="1" i="0" dirty="0">
                <a:solidFill>
                  <a:srgbClr val="000000"/>
                </a:solidFill>
                <a:effectLst/>
                <a:latin typeface="Arial-BoldMT"/>
              </a:rPr>
              <a:t>Združenie pacientov s primárnou imunodeficienciou, o.z.</a:t>
            </a:r>
            <a:r>
              <a:rPr lang="pt-BR" sz="2400" dirty="0"/>
              <a:t> </a:t>
            </a:r>
            <a:endParaRPr lang="pt-PT" sz="24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3EA940-9A54-4D01-890E-82E0ACAD13A3}"/>
              </a:ext>
            </a:extLst>
          </p:cNvPr>
          <p:cNvSpPr/>
          <p:nvPr/>
        </p:nvSpPr>
        <p:spPr>
          <a:xfrm>
            <a:off x="525291" y="1885950"/>
            <a:ext cx="11141418" cy="1477328"/>
          </a:xfrm>
          <a:prstGeom prst="rect">
            <a:avLst/>
          </a:prstGeom>
        </p:spPr>
        <p:txBody>
          <a:bodyPr wrap="square">
            <a:spAutoFit/>
          </a:bodyPr>
          <a:lstStyle/>
          <a:p>
            <a:r>
              <a:rPr lang="de-DE" sz="2400" b="1" i="1" dirty="0">
                <a:latin typeface="Arial" panose="020B0604020202020204" pitchFamily="34" charset="0"/>
                <a:cs typeface="Arial" panose="020B0604020202020204" pitchFamily="34" charset="0"/>
              </a:rPr>
              <a:t>Project: </a:t>
            </a:r>
            <a:r>
              <a:rPr lang="en-GB" sz="2400" i="0" dirty="0">
                <a:solidFill>
                  <a:srgbClr val="000000"/>
                </a:solidFill>
                <a:effectLst/>
                <a:latin typeface="Arial-BoldMT"/>
              </a:rPr>
              <a:t>Video, released on WPIW 2023 to raise awareness and</a:t>
            </a:r>
            <a:r>
              <a:rPr lang="en-GB" sz="2400" dirty="0">
                <a:solidFill>
                  <a:srgbClr val="000000"/>
                </a:solidFill>
                <a:latin typeface="Arial-BoldMT"/>
              </a:rPr>
              <a:t> s</a:t>
            </a:r>
            <a:r>
              <a:rPr lang="en-GB" sz="2400" i="0" dirty="0">
                <a:solidFill>
                  <a:srgbClr val="000000"/>
                </a:solidFill>
                <a:effectLst/>
                <a:latin typeface="Arial-BoldMT"/>
              </a:rPr>
              <a:t>how their activities</a:t>
            </a:r>
          </a:p>
          <a:p>
            <a:endParaRPr lang="en-GB" sz="2400" i="0" dirty="0">
              <a:solidFill>
                <a:srgbClr val="000000"/>
              </a:solidFill>
              <a:effectLst/>
              <a:latin typeface="Arial-BoldMT"/>
            </a:endParaRPr>
          </a:p>
          <a:p>
            <a:pPr marL="285750" indent="-285750">
              <a:buFont typeface="Arial" panose="020B0604020202020204" pitchFamily="34" charset="0"/>
              <a:buChar char="•"/>
            </a:pPr>
            <a:r>
              <a:rPr lang="en-GB" dirty="0">
                <a:solidFill>
                  <a:srgbClr val="000000"/>
                </a:solidFill>
                <a:latin typeface="Arial-BoldMT"/>
                <a:cs typeface="Arial" panose="020B0604020202020204" pitchFamily="34" charset="0"/>
              </a:rPr>
              <a:t>Facebook link - </a:t>
            </a:r>
            <a:r>
              <a:rPr lang="en-GB" b="1" i="0" dirty="0">
                <a:solidFill>
                  <a:srgbClr val="0563C1"/>
                </a:solidFill>
                <a:effectLst/>
                <a:latin typeface="Arial-BoldMT"/>
              </a:rPr>
              <a:t>https://fb.watch/l019x7RE_k/</a:t>
            </a:r>
            <a:r>
              <a:rPr lang="en-GB" dirty="0"/>
              <a:t> </a:t>
            </a:r>
            <a:endParaRPr lang="de-DE" dirty="0">
              <a:latin typeface="Arial" panose="020B0604020202020204" pitchFamily="34" charset="0"/>
              <a:cs typeface="Arial" panose="020B0604020202020204" pitchFamily="34" charset="0"/>
            </a:endParaRPr>
          </a:p>
        </p:txBody>
      </p:sp>
      <p:pic>
        <p:nvPicPr>
          <p:cNvPr id="11" name="Imagem 10">
            <a:extLst>
              <a:ext uri="{FF2B5EF4-FFF2-40B4-BE49-F238E27FC236}">
                <a16:creationId xmlns:a16="http://schemas.microsoft.com/office/drawing/2014/main" id="{3EA7A954-780A-B79A-0C80-95EA162CE28E}"/>
              </a:ext>
            </a:extLst>
          </p:cNvPr>
          <p:cNvPicPr>
            <a:picLocks noChangeAspect="1"/>
          </p:cNvPicPr>
          <p:nvPr/>
        </p:nvPicPr>
        <p:blipFill rotWithShape="1">
          <a:blip r:embed="rId2"/>
          <a:srcRect l="50663" t="-747" r="970" b="4194"/>
          <a:stretch/>
        </p:blipFill>
        <p:spPr>
          <a:xfrm>
            <a:off x="1352939" y="3648316"/>
            <a:ext cx="4833257" cy="2713610"/>
          </a:xfrm>
          <a:prstGeom prst="rect">
            <a:avLst/>
          </a:prstGeom>
        </p:spPr>
      </p:pic>
      <p:pic>
        <p:nvPicPr>
          <p:cNvPr id="16" name="Imagem 15">
            <a:extLst>
              <a:ext uri="{FF2B5EF4-FFF2-40B4-BE49-F238E27FC236}">
                <a16:creationId xmlns:a16="http://schemas.microsoft.com/office/drawing/2014/main" id="{1D0D0B6E-903D-490E-3883-BD9AEE3CD1C9}"/>
              </a:ext>
            </a:extLst>
          </p:cNvPr>
          <p:cNvPicPr>
            <a:picLocks noChangeAspect="1"/>
          </p:cNvPicPr>
          <p:nvPr/>
        </p:nvPicPr>
        <p:blipFill rotWithShape="1">
          <a:blip r:embed="rId3"/>
          <a:srcRect l="50740" t="5000" r="740" b="6598"/>
          <a:stretch/>
        </p:blipFill>
        <p:spPr>
          <a:xfrm>
            <a:off x="6578082" y="3648316"/>
            <a:ext cx="5137723" cy="2632679"/>
          </a:xfrm>
          <a:prstGeom prst="rect">
            <a:avLst/>
          </a:prstGeom>
        </p:spPr>
      </p:pic>
    </p:spTree>
    <p:extLst>
      <p:ext uri="{BB962C8B-B14F-4D97-AF65-F5344CB8AC3E}">
        <p14:creationId xmlns:p14="http://schemas.microsoft.com/office/powerpoint/2010/main" val="3175961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347738" y="216238"/>
            <a:ext cx="3229667" cy="769441"/>
          </a:xfrm>
          <a:prstGeom prst="rect">
            <a:avLst/>
          </a:prstGeom>
        </p:spPr>
        <p:txBody>
          <a:bodyPr wrap="none">
            <a:spAutoFit/>
          </a:bodyPr>
          <a:lstStyle/>
          <a:p>
            <a:r>
              <a:rPr lang="pt-PT" sz="4400" dirty="0">
                <a:solidFill>
                  <a:srgbClr val="0072AE"/>
                </a:solidFill>
                <a:latin typeface="Arial" panose="020B0604020202020204" pitchFamily="34" charset="0"/>
                <a:cs typeface="Arial" panose="020B0604020202020204" pitchFamily="34" charset="0"/>
              </a:rPr>
              <a:t>South Africa</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427636" y="947206"/>
            <a:ext cx="7707687" cy="400110"/>
          </a:xfrm>
          <a:prstGeom prst="rect">
            <a:avLst/>
          </a:prstGeom>
        </p:spPr>
        <p:txBody>
          <a:bodyPr wrap="none">
            <a:spAutoFit/>
          </a:bodyPr>
          <a:lstStyle/>
          <a:p>
            <a:r>
              <a:rPr lang="pt-PT" sz="2000" b="1" dirty="0">
                <a:latin typeface="Arial" panose="020B0604020202020204" pitchFamily="34" charset="0"/>
                <a:cs typeface="Arial" panose="020B0604020202020204" pitchFamily="34" charset="0"/>
              </a:rPr>
              <a:t>Primary Immunodeficiency Network of </a:t>
            </a:r>
            <a:r>
              <a:rPr lang="pt-PT" sz="2000" b="1" dirty="0" err="1">
                <a:latin typeface="Arial" panose="020B0604020202020204" pitchFamily="34" charset="0"/>
                <a:cs typeface="Arial" panose="020B0604020202020204" pitchFamily="34" charset="0"/>
              </a:rPr>
              <a:t>South</a:t>
            </a:r>
            <a:r>
              <a:rPr lang="pt-PT" sz="2000" b="1" dirty="0">
                <a:latin typeface="Arial" panose="020B0604020202020204" pitchFamily="34" charset="0"/>
                <a:cs typeface="Arial" panose="020B0604020202020204" pitchFamily="34" charset="0"/>
              </a:rPr>
              <a:t> Africa (</a:t>
            </a:r>
            <a:r>
              <a:rPr lang="pt-PT" sz="2000" b="1" dirty="0" err="1">
                <a:latin typeface="Arial" panose="020B0604020202020204" pitchFamily="34" charset="0"/>
                <a:cs typeface="Arial" panose="020B0604020202020204" pitchFamily="34" charset="0"/>
              </a:rPr>
              <a:t>PiNSA</a:t>
            </a:r>
            <a:r>
              <a:rPr lang="pt-PT" sz="2000" b="1" dirty="0">
                <a:latin typeface="Arial" panose="020B0604020202020204" pitchFamily="34" charset="0"/>
                <a:cs typeface="Arial" panose="020B0604020202020204" pitchFamily="34" charset="0"/>
              </a:rPr>
              <a:t>)</a:t>
            </a:r>
            <a:endParaRPr lang="pt-PT" sz="20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3EA940-9A54-4D01-890E-82E0ACAD13A3}"/>
              </a:ext>
            </a:extLst>
          </p:cNvPr>
          <p:cNvSpPr/>
          <p:nvPr/>
        </p:nvSpPr>
        <p:spPr>
          <a:xfrm>
            <a:off x="427636" y="1297302"/>
            <a:ext cx="1723549" cy="400110"/>
          </a:xfrm>
          <a:prstGeom prst="rect">
            <a:avLst/>
          </a:prstGeom>
        </p:spPr>
        <p:txBody>
          <a:bodyPr wrap="square">
            <a:spAutoFit/>
          </a:bodyPr>
          <a:lstStyle/>
          <a:p>
            <a:r>
              <a:rPr lang="de-DE" sz="2000" b="1" i="1" dirty="0">
                <a:latin typeface="Arial" panose="020B0604020202020204" pitchFamily="34" charset="0"/>
                <a:cs typeface="Arial" panose="020B0604020202020204" pitchFamily="34" charset="0"/>
              </a:rPr>
              <a:t>Projects:</a:t>
            </a:r>
          </a:p>
        </p:txBody>
      </p:sp>
      <p:sp>
        <p:nvSpPr>
          <p:cNvPr id="2" name="TextBox 1">
            <a:extLst>
              <a:ext uri="{FF2B5EF4-FFF2-40B4-BE49-F238E27FC236}">
                <a16:creationId xmlns:a16="http://schemas.microsoft.com/office/drawing/2014/main" id="{9B499827-032F-4E7D-88AE-46B355E97606}"/>
              </a:ext>
            </a:extLst>
          </p:cNvPr>
          <p:cNvSpPr txBox="1"/>
          <p:nvPr/>
        </p:nvSpPr>
        <p:spPr>
          <a:xfrm>
            <a:off x="427635" y="1716647"/>
            <a:ext cx="11030847" cy="283154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PiNSA represents 230 patients in 9 provinces and this year held a member events in two of them; Gauteng and KwaZulu-Natal,</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 third event took place in the Free State with another in the planning stages in the Western Cape,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Their theme for the year was: </a:t>
            </a:r>
            <a:r>
              <a:rPr lang="en-US" sz="1600" b="1" i="1" dirty="0">
                <a:latin typeface="Arial" panose="020B0604020202020204" pitchFamily="34" charset="0"/>
                <a:cs typeface="Arial" panose="020B0604020202020204" pitchFamily="34" charset="0"/>
              </a:rPr>
              <a:t>“I Am Not Alone” </a:t>
            </a:r>
            <a:r>
              <a:rPr lang="en-US" sz="1600" dirty="0">
                <a:latin typeface="Arial" panose="020B0604020202020204" pitchFamily="34" charset="0"/>
                <a:cs typeface="Arial" panose="020B0604020202020204" pitchFamily="34" charset="0"/>
              </a:rPr>
              <a:t>and they published marketing material on all social media related to the theme.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WPIW was also celebrated by a mass infusion! See the poster of participants below,</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They </a:t>
            </a:r>
            <a:r>
              <a:rPr lang="en-US" sz="1600" dirty="0" err="1">
                <a:latin typeface="Arial" panose="020B0604020202020204" pitchFamily="34" charset="0"/>
                <a:cs typeface="Arial" panose="020B0604020202020204" pitchFamily="34" charset="0"/>
              </a:rPr>
              <a:t>organised</a:t>
            </a:r>
            <a:r>
              <a:rPr lang="en-US" sz="1600" dirty="0">
                <a:latin typeface="Arial" panose="020B0604020202020204" pitchFamily="34" charset="0"/>
                <a:cs typeface="Arial" panose="020B0604020202020204" pitchFamily="34" charset="0"/>
              </a:rPr>
              <a:t> a story writing competition with a prize for every family that enters: a Gordon Giraffe, the </a:t>
            </a:r>
            <a:r>
              <a:rPr lang="en-US" sz="1600" dirty="0" err="1">
                <a:latin typeface="Arial" panose="020B0604020202020204" pitchFamily="34" charset="0"/>
                <a:cs typeface="Arial" panose="020B0604020202020204" pitchFamily="34" charset="0"/>
              </a:rPr>
              <a:t>PiNSA</a:t>
            </a:r>
            <a:r>
              <a:rPr lang="en-US" sz="1600" dirty="0">
                <a:latin typeface="Arial" panose="020B0604020202020204" pitchFamily="34" charset="0"/>
                <a:cs typeface="Arial" panose="020B0604020202020204" pitchFamily="34" charset="0"/>
              </a:rPr>
              <a:t> mascot.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Their brand-new website was launched in time for WPIW, and it is available at </a:t>
            </a:r>
            <a:r>
              <a:rPr lang="en-US" sz="1600" dirty="0">
                <a:latin typeface="Arial" panose="020B0604020202020204" pitchFamily="34" charset="0"/>
                <a:cs typeface="Arial" panose="020B0604020202020204" pitchFamily="34" charset="0"/>
                <a:hlinkClick r:id="rId3"/>
              </a:rPr>
              <a:t>https://www.pinsa.org.za</a:t>
            </a:r>
            <a:r>
              <a:rPr lang="en-US"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They have uploaded PID-related interviews to the website and these are available on the home page.</a:t>
            </a:r>
          </a:p>
          <a:p>
            <a:pPr marL="285750" indent="-285750">
              <a:buFont typeface="Arial" panose="020B0604020202020204" pitchFamily="34" charset="0"/>
              <a:buChar char="•"/>
            </a:pPr>
            <a:endParaRPr lang="en-ZA" dirty="0"/>
          </a:p>
        </p:txBody>
      </p:sp>
      <p:pic>
        <p:nvPicPr>
          <p:cNvPr id="9" name="Picture 8">
            <a:extLst>
              <a:ext uri="{FF2B5EF4-FFF2-40B4-BE49-F238E27FC236}">
                <a16:creationId xmlns:a16="http://schemas.microsoft.com/office/drawing/2014/main" id="{72C852CB-21E3-4E2A-9C3E-95591AA5D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232" y="4466946"/>
            <a:ext cx="2092880" cy="2092880"/>
          </a:xfrm>
          <a:prstGeom prst="rect">
            <a:avLst/>
          </a:prstGeom>
        </p:spPr>
      </p:pic>
      <p:pic>
        <p:nvPicPr>
          <p:cNvPr id="11" name="Picture 10">
            <a:extLst>
              <a:ext uri="{FF2B5EF4-FFF2-40B4-BE49-F238E27FC236}">
                <a16:creationId xmlns:a16="http://schemas.microsoft.com/office/drawing/2014/main" id="{D9237551-76EB-4AB8-BD6B-5AFE15EF28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944" y="4050733"/>
            <a:ext cx="1826475" cy="2583767"/>
          </a:xfrm>
          <a:prstGeom prst="rect">
            <a:avLst/>
          </a:prstGeom>
        </p:spPr>
      </p:pic>
      <p:pic>
        <p:nvPicPr>
          <p:cNvPr id="13" name="Picture 12">
            <a:extLst>
              <a:ext uri="{FF2B5EF4-FFF2-40B4-BE49-F238E27FC236}">
                <a16:creationId xmlns:a16="http://schemas.microsoft.com/office/drawing/2014/main" id="{84FC924B-2B86-4437-B404-191A75D605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0822" y="4344424"/>
            <a:ext cx="1699904" cy="2404716"/>
          </a:xfrm>
          <a:prstGeom prst="rect">
            <a:avLst/>
          </a:prstGeom>
        </p:spPr>
      </p:pic>
      <p:pic>
        <p:nvPicPr>
          <p:cNvPr id="8" name="Picture 7">
            <a:extLst>
              <a:ext uri="{FF2B5EF4-FFF2-40B4-BE49-F238E27FC236}">
                <a16:creationId xmlns:a16="http://schemas.microsoft.com/office/drawing/2014/main" id="{C97DB662-FC55-4CA0-91FA-94BA7DA841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8699" y="223500"/>
            <a:ext cx="2643266" cy="1235370"/>
          </a:xfrm>
          <a:prstGeom prst="rect">
            <a:avLst/>
          </a:prstGeom>
        </p:spPr>
      </p:pic>
      <p:pic>
        <p:nvPicPr>
          <p:cNvPr id="10" name="Picture 9">
            <a:extLst>
              <a:ext uri="{FF2B5EF4-FFF2-40B4-BE49-F238E27FC236}">
                <a16:creationId xmlns:a16="http://schemas.microsoft.com/office/drawing/2014/main" id="{A8D9A6D1-D0BB-84CA-D155-1ECF1EEE02FE}"/>
              </a:ext>
            </a:extLst>
          </p:cNvPr>
          <p:cNvPicPr>
            <a:picLocks noChangeAspect="1"/>
          </p:cNvPicPr>
          <p:nvPr/>
        </p:nvPicPr>
        <p:blipFill>
          <a:blip r:embed="rId8"/>
          <a:stretch>
            <a:fillRect/>
          </a:stretch>
        </p:blipFill>
        <p:spPr>
          <a:xfrm>
            <a:off x="3747338" y="4277631"/>
            <a:ext cx="3490300" cy="2471509"/>
          </a:xfrm>
          <a:prstGeom prst="rect">
            <a:avLst/>
          </a:prstGeom>
        </p:spPr>
      </p:pic>
    </p:spTree>
    <p:custDataLst>
      <p:tags r:id="rId1"/>
    </p:custDataLst>
    <p:extLst>
      <p:ext uri="{BB962C8B-B14F-4D97-AF65-F5344CB8AC3E}">
        <p14:creationId xmlns:p14="http://schemas.microsoft.com/office/powerpoint/2010/main" val="1103102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3324949" cy="769441"/>
          </a:xfrm>
          <a:prstGeom prst="rect">
            <a:avLst/>
          </a:prstGeom>
        </p:spPr>
        <p:txBody>
          <a:bodyPr wrap="none">
            <a:spAutoFit/>
          </a:bodyPr>
          <a:lstStyle/>
          <a:p>
            <a:r>
              <a:rPr lang="pt-PT" sz="4400" dirty="0" err="1">
                <a:solidFill>
                  <a:srgbClr val="0072AE"/>
                </a:solidFill>
                <a:latin typeface="Arial" panose="020B0604020202020204" pitchFamily="34" charset="0"/>
                <a:cs typeface="Arial" panose="020B0604020202020204" pitchFamily="34" charset="0"/>
              </a:rPr>
              <a:t>South</a:t>
            </a:r>
            <a:r>
              <a:rPr lang="pt-PT" sz="4400" dirty="0">
                <a:solidFill>
                  <a:srgbClr val="0072AE"/>
                </a:solidFill>
                <a:latin typeface="Arial" panose="020B0604020202020204" pitchFamily="34" charset="0"/>
                <a:cs typeface="Arial" panose="020B0604020202020204" pitchFamily="34" charset="0"/>
              </a:rPr>
              <a:t> Korea</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1396681"/>
            <a:ext cx="10886048" cy="461665"/>
          </a:xfrm>
          <a:prstGeom prst="rect">
            <a:avLst/>
          </a:prstGeom>
        </p:spPr>
        <p:txBody>
          <a:bodyPr wrap="square">
            <a:spAutoFit/>
          </a:bodyPr>
          <a:lstStyle/>
          <a:p>
            <a:r>
              <a:rPr lang="pt-PT" sz="2400" b="1" dirty="0">
                <a:latin typeface="Arial" panose="020B0604020202020204" pitchFamily="34" charset="0"/>
                <a:cs typeface="Arial" panose="020B0604020202020204" pitchFamily="34" charset="0"/>
              </a:rPr>
              <a:t>PID Korea</a:t>
            </a:r>
          </a:p>
        </p:txBody>
      </p:sp>
      <p:sp>
        <p:nvSpPr>
          <p:cNvPr id="6" name="Rectangle 5">
            <a:extLst>
              <a:ext uri="{FF2B5EF4-FFF2-40B4-BE49-F238E27FC236}">
                <a16:creationId xmlns:a16="http://schemas.microsoft.com/office/drawing/2014/main" id="{E13EA940-9A54-4D01-890E-82E0ACAD13A3}"/>
              </a:ext>
            </a:extLst>
          </p:cNvPr>
          <p:cNvSpPr/>
          <p:nvPr/>
        </p:nvSpPr>
        <p:spPr>
          <a:xfrm>
            <a:off x="525291" y="1885950"/>
            <a:ext cx="11141418" cy="461665"/>
          </a:xfrm>
          <a:prstGeom prst="rect">
            <a:avLst/>
          </a:prstGeom>
        </p:spPr>
        <p:txBody>
          <a:bodyPr wrap="square">
            <a:spAutoFit/>
          </a:bodyPr>
          <a:lstStyle/>
          <a:p>
            <a:r>
              <a:rPr lang="de-DE" sz="2400" b="1" i="1" dirty="0">
                <a:latin typeface="Arial" panose="020B0604020202020204" pitchFamily="34" charset="0"/>
                <a:cs typeface="Arial" panose="020B0604020202020204" pitchFamily="34" charset="0"/>
              </a:rPr>
              <a:t>Projects: </a:t>
            </a:r>
            <a:r>
              <a:rPr lang="de-DE" sz="2400" dirty="0">
                <a:latin typeface="Arial" panose="020B0604020202020204" pitchFamily="34" charset="0"/>
                <a:cs typeface="Arial" panose="020B0604020202020204" pitchFamily="34" charset="0"/>
              </a:rPr>
              <a:t>PIDKorea families regular meeting</a:t>
            </a:r>
            <a:endParaRPr lang="de-DE" sz="2400" i="1"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a16="http://schemas.microsoft.com/office/drawing/2014/main" id="{23C05CD5-8883-F9B4-ADB3-186E57FE3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6751" y="2572278"/>
            <a:ext cx="3736428" cy="2802321"/>
          </a:xfrm>
          <a:prstGeom prst="rect">
            <a:avLst/>
          </a:prstGeom>
        </p:spPr>
      </p:pic>
      <p:pic>
        <p:nvPicPr>
          <p:cNvPr id="8" name="그림 11">
            <a:extLst>
              <a:ext uri="{FF2B5EF4-FFF2-40B4-BE49-F238E27FC236}">
                <a16:creationId xmlns:a16="http://schemas.microsoft.com/office/drawing/2014/main" id="{F03AA431-EFA1-05C6-1917-9E84A86F7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1227" y="4656176"/>
            <a:ext cx="3396071" cy="2081666"/>
          </a:xfrm>
          <a:prstGeom prst="rect">
            <a:avLst/>
          </a:prstGeom>
        </p:spPr>
      </p:pic>
      <p:pic>
        <p:nvPicPr>
          <p:cNvPr id="10" name="그림 12">
            <a:extLst>
              <a:ext uri="{FF2B5EF4-FFF2-40B4-BE49-F238E27FC236}">
                <a16:creationId xmlns:a16="http://schemas.microsoft.com/office/drawing/2014/main" id="{7D2C24FE-9E11-CFDD-6D0B-75A9C03402AF}"/>
              </a:ext>
            </a:extLst>
          </p:cNvPr>
          <p:cNvPicPr>
            <a:picLocks noChangeAspect="1"/>
          </p:cNvPicPr>
          <p:nvPr/>
        </p:nvPicPr>
        <p:blipFill rotWithShape="1">
          <a:blip r:embed="rId4">
            <a:extLst>
              <a:ext uri="{28A0092B-C50C-407E-A947-70E740481C1C}">
                <a14:useLocalDpi xmlns:a14="http://schemas.microsoft.com/office/drawing/2010/main" val="0"/>
              </a:ext>
            </a:extLst>
          </a:blip>
          <a:srcRect l="3723" t="10511"/>
          <a:stretch/>
        </p:blipFill>
        <p:spPr>
          <a:xfrm>
            <a:off x="574052" y="2547903"/>
            <a:ext cx="3736428" cy="2604736"/>
          </a:xfrm>
          <a:prstGeom prst="rect">
            <a:avLst/>
          </a:prstGeom>
        </p:spPr>
      </p:pic>
      <p:pic>
        <p:nvPicPr>
          <p:cNvPr id="11" name="그림 14">
            <a:extLst>
              <a:ext uri="{FF2B5EF4-FFF2-40B4-BE49-F238E27FC236}">
                <a16:creationId xmlns:a16="http://schemas.microsoft.com/office/drawing/2014/main" id="{1CAE8F88-94C6-B5FA-A73F-36725FC97636}"/>
              </a:ext>
            </a:extLst>
          </p:cNvPr>
          <p:cNvPicPr>
            <a:picLocks noChangeAspect="1"/>
          </p:cNvPicPr>
          <p:nvPr/>
        </p:nvPicPr>
        <p:blipFill rotWithShape="1">
          <a:blip r:embed="rId5">
            <a:extLst>
              <a:ext uri="{28A0092B-C50C-407E-A947-70E740481C1C}">
                <a14:useLocalDpi xmlns:a14="http://schemas.microsoft.com/office/drawing/2010/main" val="0"/>
              </a:ext>
            </a:extLst>
          </a:blip>
          <a:srcRect l="-720" t="20000" r="7184" b="1524"/>
          <a:stretch/>
        </p:blipFill>
        <p:spPr>
          <a:xfrm>
            <a:off x="7930281" y="4285722"/>
            <a:ext cx="3736428" cy="2351194"/>
          </a:xfrm>
          <a:prstGeom prst="rect">
            <a:avLst/>
          </a:prstGeom>
        </p:spPr>
      </p:pic>
    </p:spTree>
    <p:extLst>
      <p:ext uri="{BB962C8B-B14F-4D97-AF65-F5344CB8AC3E}">
        <p14:creationId xmlns:p14="http://schemas.microsoft.com/office/powerpoint/2010/main" val="362273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1628972" cy="769441"/>
          </a:xfrm>
          <a:prstGeom prst="rect">
            <a:avLst/>
          </a:prstGeom>
        </p:spPr>
        <p:txBody>
          <a:bodyPr wrap="none">
            <a:spAutoFit/>
          </a:bodyPr>
          <a:lstStyle/>
          <a:p>
            <a:r>
              <a:rPr lang="pt-PT" sz="4400" dirty="0" err="1">
                <a:solidFill>
                  <a:srgbClr val="0072AE"/>
                </a:solidFill>
                <a:latin typeface="Arial" panose="020B0604020202020204" pitchFamily="34" charset="0"/>
                <a:cs typeface="Arial" panose="020B0604020202020204" pitchFamily="34" charset="0"/>
              </a:rPr>
              <a:t>Spain</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1396681"/>
            <a:ext cx="10886048" cy="461665"/>
          </a:xfrm>
          <a:prstGeom prst="rect">
            <a:avLst/>
          </a:prstGeom>
        </p:spPr>
        <p:txBody>
          <a:bodyPr wrap="square">
            <a:spAutoFit/>
          </a:bodyPr>
          <a:lstStyle/>
          <a:p>
            <a:r>
              <a:rPr lang="pt-PT" sz="2400" b="1" dirty="0" err="1">
                <a:latin typeface="Arial" panose="020B0604020202020204" pitchFamily="34" charset="0"/>
                <a:cs typeface="Arial" panose="020B0604020202020204" pitchFamily="34" charset="0"/>
              </a:rPr>
              <a:t>Asociación</a:t>
            </a:r>
            <a:r>
              <a:rPr lang="pt-PT" sz="2400" b="1" dirty="0">
                <a:latin typeface="Arial" panose="020B0604020202020204" pitchFamily="34" charset="0"/>
                <a:cs typeface="Arial" panose="020B0604020202020204" pitchFamily="34" charset="0"/>
              </a:rPr>
              <a:t> </a:t>
            </a:r>
            <a:r>
              <a:rPr lang="pt-PT" sz="2400" b="1" dirty="0" err="1">
                <a:latin typeface="Arial" panose="020B0604020202020204" pitchFamily="34" charset="0"/>
                <a:cs typeface="Arial" panose="020B0604020202020204" pitchFamily="34" charset="0"/>
              </a:rPr>
              <a:t>española</a:t>
            </a:r>
            <a:r>
              <a:rPr lang="pt-PT" sz="2400" b="1" dirty="0">
                <a:latin typeface="Arial" panose="020B0604020202020204" pitchFamily="34" charset="0"/>
                <a:cs typeface="Arial" panose="020B0604020202020204" pitchFamily="34" charset="0"/>
              </a:rPr>
              <a:t> de deficits </a:t>
            </a:r>
            <a:r>
              <a:rPr lang="pt-PT" sz="2400" b="1" dirty="0" err="1">
                <a:latin typeface="Arial" panose="020B0604020202020204" pitchFamily="34" charset="0"/>
                <a:cs typeface="Arial" panose="020B0604020202020204" pitchFamily="34" charset="0"/>
              </a:rPr>
              <a:t>immunitarios</a:t>
            </a:r>
            <a:r>
              <a:rPr lang="pt-PT" sz="2400" b="1" dirty="0">
                <a:latin typeface="Arial" panose="020B0604020202020204" pitchFamily="34" charset="0"/>
                <a:cs typeface="Arial" panose="020B0604020202020204" pitchFamily="34" charset="0"/>
              </a:rPr>
              <a:t> </a:t>
            </a:r>
            <a:r>
              <a:rPr lang="pt-PT" sz="2400" b="1" dirty="0" err="1">
                <a:latin typeface="Arial" panose="020B0604020202020204" pitchFamily="34" charset="0"/>
                <a:cs typeface="Arial" panose="020B0604020202020204" pitchFamily="34" charset="0"/>
              </a:rPr>
              <a:t>primarios</a:t>
            </a:r>
            <a:r>
              <a:rPr lang="pt-PT" sz="2400" b="1" dirty="0">
                <a:latin typeface="Arial" panose="020B0604020202020204" pitchFamily="34" charset="0"/>
                <a:cs typeface="Arial" panose="020B0604020202020204" pitchFamily="34" charset="0"/>
              </a:rPr>
              <a:t> (AEDIP)</a:t>
            </a:r>
          </a:p>
        </p:txBody>
      </p:sp>
      <p:sp>
        <p:nvSpPr>
          <p:cNvPr id="6" name="Rectangle 5">
            <a:extLst>
              <a:ext uri="{FF2B5EF4-FFF2-40B4-BE49-F238E27FC236}">
                <a16:creationId xmlns:a16="http://schemas.microsoft.com/office/drawing/2014/main" id="{E13EA940-9A54-4D01-890E-82E0ACAD13A3}"/>
              </a:ext>
            </a:extLst>
          </p:cNvPr>
          <p:cNvSpPr/>
          <p:nvPr/>
        </p:nvSpPr>
        <p:spPr>
          <a:xfrm>
            <a:off x="525291" y="1885950"/>
            <a:ext cx="11141418" cy="1938992"/>
          </a:xfrm>
          <a:prstGeom prst="rect">
            <a:avLst/>
          </a:prstGeom>
        </p:spPr>
        <p:txBody>
          <a:bodyPr wrap="square">
            <a:spAutoFit/>
          </a:bodyPr>
          <a:lstStyle/>
          <a:p>
            <a:r>
              <a:rPr lang="de-DE" sz="2400" b="1" i="1" dirty="0">
                <a:latin typeface="Arial" panose="020B0604020202020204" pitchFamily="34" charset="0"/>
                <a:cs typeface="Arial" panose="020B0604020202020204" pitchFamily="34" charset="0"/>
              </a:rPr>
              <a:t>Projects: </a:t>
            </a:r>
            <a:r>
              <a:rPr lang="de-DE" sz="2400" dirty="0">
                <a:latin typeface="Arial" panose="020B0604020202020204" pitchFamily="34" charset="0"/>
                <a:cs typeface="Arial" panose="020B0604020202020204" pitchFamily="34" charset="0"/>
              </a:rPr>
              <a:t>Fundraising walk</a:t>
            </a:r>
          </a:p>
          <a:p>
            <a:endParaRPr lang="de-DE" sz="2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de-DE" dirty="0">
                <a:latin typeface="Arial" panose="020B0604020202020204" pitchFamily="34" charset="0"/>
                <a:cs typeface="Arial" panose="020B0604020202020204" pitchFamily="34" charset="0"/>
              </a:rPr>
              <a:t>Organised two walks in a small village called Gavilanes trying to make visible PIDs in Spain. </a:t>
            </a:r>
          </a:p>
          <a:p>
            <a:pPr marL="285750" indent="-285750" algn="just">
              <a:buFont typeface="Arial" panose="020B0604020202020204" pitchFamily="34" charset="0"/>
              <a:buChar char="•"/>
            </a:pPr>
            <a:r>
              <a:rPr lang="de-DE" dirty="0">
                <a:latin typeface="Arial" panose="020B0604020202020204" pitchFamily="34" charset="0"/>
                <a:cs typeface="Arial" panose="020B0604020202020204" pitchFamily="34" charset="0"/>
              </a:rPr>
              <a:t>More than a hundred people were inscribed in the event. </a:t>
            </a:r>
          </a:p>
          <a:p>
            <a:pPr marL="285750" indent="-285750" algn="just">
              <a:buFont typeface="Arial" panose="020B0604020202020204" pitchFamily="34" charset="0"/>
              <a:buChar char="•"/>
            </a:pPr>
            <a:r>
              <a:rPr lang="de-DE" dirty="0">
                <a:latin typeface="Arial" panose="020B0604020202020204" pitchFamily="34" charset="0"/>
                <a:cs typeface="Arial" panose="020B0604020202020204" pitchFamily="34" charset="0"/>
              </a:rPr>
              <a:t>Provided information about the illness and the importance of doning plasma in a brochure while having a brunch after walking</a:t>
            </a:r>
            <a:endParaRPr lang="de-DE" i="1" dirty="0">
              <a:latin typeface="Arial" panose="020B0604020202020204" pitchFamily="34" charset="0"/>
              <a:cs typeface="Arial" panose="020B0604020202020204" pitchFamily="34" charset="0"/>
            </a:endParaRPr>
          </a:p>
        </p:txBody>
      </p:sp>
      <p:pic>
        <p:nvPicPr>
          <p:cNvPr id="2" name="Imagen 2">
            <a:extLst>
              <a:ext uri="{FF2B5EF4-FFF2-40B4-BE49-F238E27FC236}">
                <a16:creationId xmlns:a16="http://schemas.microsoft.com/office/drawing/2014/main" id="{56B9656D-A17D-B28F-6E79-811E93D06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789" y="3993014"/>
            <a:ext cx="2448693" cy="2448693"/>
          </a:xfrm>
          <a:prstGeom prst="rect">
            <a:avLst/>
          </a:prstGeom>
        </p:spPr>
      </p:pic>
      <p:pic>
        <p:nvPicPr>
          <p:cNvPr id="7" name="Imagen 7">
            <a:extLst>
              <a:ext uri="{FF2B5EF4-FFF2-40B4-BE49-F238E27FC236}">
                <a16:creationId xmlns:a16="http://schemas.microsoft.com/office/drawing/2014/main" id="{E2DCB869-3255-DF6F-E15D-20608FE71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017" y="3993014"/>
            <a:ext cx="4359965" cy="1961984"/>
          </a:xfrm>
          <a:prstGeom prst="rect">
            <a:avLst/>
          </a:prstGeom>
        </p:spPr>
      </p:pic>
      <p:pic>
        <p:nvPicPr>
          <p:cNvPr id="9" name="Imagen 16">
            <a:extLst>
              <a:ext uri="{FF2B5EF4-FFF2-40B4-BE49-F238E27FC236}">
                <a16:creationId xmlns:a16="http://schemas.microsoft.com/office/drawing/2014/main" id="{D84BB0D4-9BFB-05C0-030D-C8D2068C2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3060" y="3899424"/>
            <a:ext cx="1538168" cy="2149163"/>
          </a:xfrm>
          <a:prstGeom prst="rect">
            <a:avLst/>
          </a:prstGeom>
        </p:spPr>
      </p:pic>
      <p:pic>
        <p:nvPicPr>
          <p:cNvPr id="12" name="Imagen 18">
            <a:extLst>
              <a:ext uri="{FF2B5EF4-FFF2-40B4-BE49-F238E27FC236}">
                <a16:creationId xmlns:a16="http://schemas.microsoft.com/office/drawing/2014/main" id="{86D34918-79EC-6138-DBE3-84EBD62604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5869" y="4386737"/>
            <a:ext cx="1887304" cy="1887304"/>
          </a:xfrm>
          <a:prstGeom prst="rect">
            <a:avLst/>
          </a:prstGeom>
        </p:spPr>
      </p:pic>
    </p:spTree>
    <p:extLst>
      <p:ext uri="{BB962C8B-B14F-4D97-AF65-F5344CB8AC3E}">
        <p14:creationId xmlns:p14="http://schemas.microsoft.com/office/powerpoint/2010/main" val="1185372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2350323" cy="769441"/>
          </a:xfrm>
          <a:prstGeom prst="rect">
            <a:avLst/>
          </a:prstGeom>
        </p:spPr>
        <p:txBody>
          <a:bodyPr wrap="none">
            <a:spAutoFit/>
          </a:bodyPr>
          <a:lstStyle/>
          <a:p>
            <a:r>
              <a:rPr lang="pt-PT" sz="4400" dirty="0" err="1">
                <a:solidFill>
                  <a:srgbClr val="0072AE"/>
                </a:solidFill>
                <a:latin typeface="Arial" panose="020B0604020202020204" pitchFamily="34" charset="0"/>
                <a:cs typeface="Arial" panose="020B0604020202020204" pitchFamily="34" charset="0"/>
              </a:rPr>
              <a:t>Thailand</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1396681"/>
            <a:ext cx="10886048" cy="461665"/>
          </a:xfrm>
          <a:prstGeom prst="rect">
            <a:avLst/>
          </a:prstGeom>
        </p:spPr>
        <p:txBody>
          <a:bodyPr wrap="square">
            <a:spAutoFit/>
          </a:bodyPr>
          <a:lstStyle/>
          <a:p>
            <a:r>
              <a:rPr lang="en-GB" sz="2400" b="1" i="0" dirty="0">
                <a:solidFill>
                  <a:srgbClr val="000000"/>
                </a:solidFill>
                <a:effectLst/>
                <a:latin typeface="Arial-BoldMT"/>
              </a:rPr>
              <a:t>Thai patient Organization for Primary Immunodeficiency (</a:t>
            </a:r>
            <a:r>
              <a:rPr lang="en-GB" sz="2400" b="1" i="0" dirty="0" err="1">
                <a:solidFill>
                  <a:srgbClr val="000000"/>
                </a:solidFill>
                <a:effectLst/>
                <a:latin typeface="Arial-BoldMT"/>
              </a:rPr>
              <a:t>ThaiPOPI</a:t>
            </a:r>
            <a:r>
              <a:rPr lang="en-GB" sz="2400" b="1" i="0" dirty="0">
                <a:solidFill>
                  <a:srgbClr val="000000"/>
                </a:solidFill>
                <a:effectLst/>
                <a:latin typeface="Arial-BoldMT"/>
              </a:rPr>
              <a:t>)</a:t>
            </a:r>
            <a:r>
              <a:rPr lang="en-GB" sz="2400" dirty="0"/>
              <a:t> </a:t>
            </a:r>
            <a:endParaRPr lang="pt-PT" sz="24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3EA940-9A54-4D01-890E-82E0ACAD13A3}"/>
              </a:ext>
            </a:extLst>
          </p:cNvPr>
          <p:cNvSpPr/>
          <p:nvPr/>
        </p:nvSpPr>
        <p:spPr>
          <a:xfrm>
            <a:off x="525291" y="1885950"/>
            <a:ext cx="11141418" cy="461665"/>
          </a:xfrm>
          <a:prstGeom prst="rect">
            <a:avLst/>
          </a:prstGeom>
        </p:spPr>
        <p:txBody>
          <a:bodyPr wrap="square">
            <a:spAutoFit/>
          </a:bodyPr>
          <a:lstStyle/>
          <a:p>
            <a:r>
              <a:rPr lang="de-DE" sz="2400" b="1" i="1" dirty="0">
                <a:latin typeface="Arial" panose="020B0604020202020204" pitchFamily="34" charset="0"/>
                <a:cs typeface="Arial" panose="020B0604020202020204" pitchFamily="34" charset="0"/>
              </a:rPr>
              <a:t>Projects: </a:t>
            </a:r>
            <a:r>
              <a:rPr lang="en-GB" sz="2400" b="0" i="0" dirty="0">
                <a:solidFill>
                  <a:srgbClr val="000000"/>
                </a:solidFill>
                <a:effectLst/>
                <a:latin typeface="ArialMT"/>
              </a:rPr>
              <a:t>Raise awareness on rare disease</a:t>
            </a:r>
            <a:r>
              <a:rPr lang="en-GB" sz="2400" dirty="0"/>
              <a:t> </a:t>
            </a:r>
          </a:p>
        </p:txBody>
      </p:sp>
      <p:sp>
        <p:nvSpPr>
          <p:cNvPr id="8" name="CaixaDeTexto 7">
            <a:extLst>
              <a:ext uri="{FF2B5EF4-FFF2-40B4-BE49-F238E27FC236}">
                <a16:creationId xmlns:a16="http://schemas.microsoft.com/office/drawing/2014/main" id="{FC0F835D-1DF0-3EED-57A8-5F416F4BFF1B}"/>
              </a:ext>
            </a:extLst>
          </p:cNvPr>
          <p:cNvSpPr txBox="1"/>
          <p:nvPr/>
        </p:nvSpPr>
        <p:spPr>
          <a:xfrm>
            <a:off x="525291" y="2459419"/>
            <a:ext cx="10643452" cy="2308324"/>
          </a:xfrm>
          <a:prstGeom prst="rect">
            <a:avLst/>
          </a:prstGeom>
          <a:noFill/>
        </p:spPr>
        <p:txBody>
          <a:bodyPr wrap="square">
            <a:spAutoFit/>
          </a:bodyPr>
          <a:lstStyle/>
          <a:p>
            <a:pPr marL="285750" indent="-285750" algn="just">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rPr>
              <a:t>D</a:t>
            </a:r>
            <a:r>
              <a:rPr lang="en-GB" sz="1800" b="0" i="0" dirty="0">
                <a:solidFill>
                  <a:srgbClr val="000000"/>
                </a:solidFill>
                <a:effectLst/>
                <a:latin typeface="Arial" panose="020B0604020202020204" pitchFamily="34" charset="0"/>
                <a:cs typeface="Arial" panose="020B0604020202020204" pitchFamily="34" charset="0"/>
              </a:rPr>
              <a:t>elivered souvenirs to the Thai Red Cross society, to give to donors during WPIW to create a bridge with Thai people.</a:t>
            </a:r>
          </a:p>
          <a:p>
            <a:pPr marL="285750" indent="-285750" algn="just">
              <a:buFont typeface="Arial" panose="020B0604020202020204" pitchFamily="34" charset="0"/>
              <a:buChar char="•"/>
            </a:pPr>
            <a:r>
              <a:rPr lang="en-GB" sz="1800" b="0" i="0" dirty="0">
                <a:solidFill>
                  <a:srgbClr val="000000"/>
                </a:solidFill>
                <a:effectLst/>
                <a:latin typeface="Arial" panose="020B0604020202020204" pitchFamily="34" charset="0"/>
                <a:cs typeface="Arial" panose="020B0604020202020204" pitchFamily="34" charset="0"/>
              </a:rPr>
              <a:t>Gave a note paper for donors (only people who donate their blood during WPIW). They really hope these souvenirs can support Thai people and invite teenager and new generation to be more interested in</a:t>
            </a:r>
            <a:r>
              <a:rPr lang="en-GB" dirty="0">
                <a:solidFill>
                  <a:srgbClr val="000000"/>
                </a:solidFill>
                <a:latin typeface="Arial" panose="020B0604020202020204" pitchFamily="34" charset="0"/>
                <a:cs typeface="Arial" panose="020B0604020202020204" pitchFamily="34" charset="0"/>
              </a:rPr>
              <a:t> </a:t>
            </a:r>
            <a:r>
              <a:rPr lang="en-GB" sz="1800" b="0" i="0" dirty="0">
                <a:solidFill>
                  <a:srgbClr val="000000"/>
                </a:solidFill>
                <a:effectLst/>
                <a:latin typeface="Arial" panose="020B0604020202020204" pitchFamily="34" charset="0"/>
                <a:cs typeface="Arial" panose="020B0604020202020204" pitchFamily="34" charset="0"/>
              </a:rPr>
              <a:t>donating blood to help society in the future. </a:t>
            </a:r>
          </a:p>
          <a:p>
            <a:pPr marL="285750" indent="-285750">
              <a:buFont typeface="Arial" panose="020B0604020202020204" pitchFamily="34" charset="0"/>
              <a:buChar char="•"/>
            </a:pPr>
            <a:r>
              <a:rPr lang="en-GB" sz="1800" b="0" i="0" dirty="0">
                <a:solidFill>
                  <a:srgbClr val="000000"/>
                </a:solidFill>
                <a:effectLst/>
                <a:latin typeface="Arial" panose="020B0604020202020204" pitchFamily="34" charset="0"/>
                <a:cs typeface="Arial" panose="020B0604020202020204" pitchFamily="34" charset="0"/>
              </a:rPr>
              <a:t>Shared the 10 warning signs, on social media to increase the knowledge on how to diagnose this rare disease to the general public. </a:t>
            </a:r>
            <a:br>
              <a:rPr lang="en-GB" dirty="0"/>
            </a:br>
            <a:endParaRPr lang="en-GB" dirty="0"/>
          </a:p>
        </p:txBody>
      </p:sp>
      <p:pic>
        <p:nvPicPr>
          <p:cNvPr id="11" name="Imagem 10">
            <a:extLst>
              <a:ext uri="{FF2B5EF4-FFF2-40B4-BE49-F238E27FC236}">
                <a16:creationId xmlns:a16="http://schemas.microsoft.com/office/drawing/2014/main" id="{30D43A19-8352-08E6-59A7-BBBD23965D65}"/>
              </a:ext>
            </a:extLst>
          </p:cNvPr>
          <p:cNvPicPr>
            <a:picLocks noChangeAspect="1"/>
          </p:cNvPicPr>
          <p:nvPr/>
        </p:nvPicPr>
        <p:blipFill>
          <a:blip r:embed="rId2"/>
          <a:stretch>
            <a:fillRect/>
          </a:stretch>
        </p:blipFill>
        <p:spPr>
          <a:xfrm>
            <a:off x="8623916" y="120817"/>
            <a:ext cx="1275864" cy="1275864"/>
          </a:xfrm>
          <a:prstGeom prst="rect">
            <a:avLst/>
          </a:prstGeom>
        </p:spPr>
      </p:pic>
      <p:pic>
        <p:nvPicPr>
          <p:cNvPr id="14" name="Imagem 13">
            <a:extLst>
              <a:ext uri="{FF2B5EF4-FFF2-40B4-BE49-F238E27FC236}">
                <a16:creationId xmlns:a16="http://schemas.microsoft.com/office/drawing/2014/main" id="{769C99B9-5E4E-DB76-0F48-1F549CD24D6B}"/>
              </a:ext>
            </a:extLst>
          </p:cNvPr>
          <p:cNvPicPr>
            <a:picLocks noChangeAspect="1"/>
          </p:cNvPicPr>
          <p:nvPr/>
        </p:nvPicPr>
        <p:blipFill>
          <a:blip r:embed="rId3"/>
          <a:stretch>
            <a:fillRect/>
          </a:stretch>
        </p:blipFill>
        <p:spPr>
          <a:xfrm>
            <a:off x="7375388" y="4234541"/>
            <a:ext cx="3262975" cy="2453555"/>
          </a:xfrm>
          <a:prstGeom prst="rect">
            <a:avLst/>
          </a:prstGeom>
        </p:spPr>
      </p:pic>
      <p:pic>
        <p:nvPicPr>
          <p:cNvPr id="16" name="Imagem 15">
            <a:extLst>
              <a:ext uri="{FF2B5EF4-FFF2-40B4-BE49-F238E27FC236}">
                <a16:creationId xmlns:a16="http://schemas.microsoft.com/office/drawing/2014/main" id="{23C45F2D-5911-A490-29D9-66C56CC84A4F}"/>
              </a:ext>
            </a:extLst>
          </p:cNvPr>
          <p:cNvPicPr>
            <a:picLocks noChangeAspect="1"/>
          </p:cNvPicPr>
          <p:nvPr/>
        </p:nvPicPr>
        <p:blipFill>
          <a:blip r:embed="rId4"/>
          <a:stretch>
            <a:fillRect/>
          </a:stretch>
        </p:blipFill>
        <p:spPr>
          <a:xfrm>
            <a:off x="4743904" y="4148067"/>
            <a:ext cx="1908824" cy="2626502"/>
          </a:xfrm>
          <a:prstGeom prst="rect">
            <a:avLst/>
          </a:prstGeom>
        </p:spPr>
      </p:pic>
      <p:pic>
        <p:nvPicPr>
          <p:cNvPr id="18" name="Imagem 17">
            <a:extLst>
              <a:ext uri="{FF2B5EF4-FFF2-40B4-BE49-F238E27FC236}">
                <a16:creationId xmlns:a16="http://schemas.microsoft.com/office/drawing/2014/main" id="{3D80B5BC-CAA4-1469-993B-5AEE3763EC8D}"/>
              </a:ext>
            </a:extLst>
          </p:cNvPr>
          <p:cNvPicPr>
            <a:picLocks noChangeAspect="1"/>
          </p:cNvPicPr>
          <p:nvPr/>
        </p:nvPicPr>
        <p:blipFill>
          <a:blip r:embed="rId5"/>
          <a:stretch>
            <a:fillRect/>
          </a:stretch>
        </p:blipFill>
        <p:spPr>
          <a:xfrm>
            <a:off x="2243048" y="4479108"/>
            <a:ext cx="1908824" cy="2131281"/>
          </a:xfrm>
          <a:prstGeom prst="rect">
            <a:avLst/>
          </a:prstGeom>
        </p:spPr>
      </p:pic>
    </p:spTree>
    <p:extLst>
      <p:ext uri="{BB962C8B-B14F-4D97-AF65-F5344CB8AC3E}">
        <p14:creationId xmlns:p14="http://schemas.microsoft.com/office/powerpoint/2010/main" val="3915466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4201791" cy="769441"/>
          </a:xfrm>
          <a:prstGeom prst="rect">
            <a:avLst/>
          </a:prstGeom>
        </p:spPr>
        <p:txBody>
          <a:bodyPr wrap="none">
            <a:spAutoFit/>
          </a:bodyPr>
          <a:lstStyle/>
          <a:p>
            <a:r>
              <a:rPr lang="pt-PT" sz="4400" dirty="0">
                <a:solidFill>
                  <a:srgbClr val="0072AE"/>
                </a:solidFill>
                <a:latin typeface="Arial" panose="020B0604020202020204" pitchFamily="34" charset="0"/>
                <a:cs typeface="Arial" panose="020B0604020202020204" pitchFamily="34" charset="0"/>
              </a:rPr>
              <a:t>United </a:t>
            </a:r>
            <a:r>
              <a:rPr lang="pt-PT" sz="4400" dirty="0" err="1">
                <a:solidFill>
                  <a:srgbClr val="0072AE"/>
                </a:solidFill>
                <a:latin typeface="Arial" panose="020B0604020202020204" pitchFamily="34" charset="0"/>
                <a:cs typeface="Arial" panose="020B0604020202020204" pitchFamily="34" charset="0"/>
              </a:rPr>
              <a:t>Kingdom</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1275525"/>
            <a:ext cx="10886048" cy="461665"/>
          </a:xfrm>
          <a:prstGeom prst="rect">
            <a:avLst/>
          </a:prstGeom>
        </p:spPr>
        <p:txBody>
          <a:bodyPr wrap="square">
            <a:spAutoFit/>
          </a:bodyPr>
          <a:lstStyle/>
          <a:p>
            <a:r>
              <a:rPr lang="pt-PT" sz="2400" b="1" dirty="0">
                <a:latin typeface="Arial"/>
                <a:cs typeface="Arial"/>
              </a:rPr>
              <a:t>Immunodeficiency UK</a:t>
            </a:r>
            <a:endParaRPr lang="pt-PT" sz="24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3EA940-9A54-4D01-890E-82E0ACAD13A3}"/>
              </a:ext>
            </a:extLst>
          </p:cNvPr>
          <p:cNvSpPr/>
          <p:nvPr/>
        </p:nvSpPr>
        <p:spPr>
          <a:xfrm>
            <a:off x="525291" y="1841489"/>
            <a:ext cx="11141418" cy="461665"/>
          </a:xfrm>
          <a:prstGeom prst="rect">
            <a:avLst/>
          </a:prstGeom>
        </p:spPr>
        <p:txBody>
          <a:bodyPr wrap="square">
            <a:spAutoFit/>
          </a:bodyPr>
          <a:lstStyle/>
          <a:p>
            <a:r>
              <a:rPr lang="de-DE" sz="2400" b="1" i="1" dirty="0">
                <a:latin typeface="Arial" panose="020B0604020202020204" pitchFamily="34" charset="0"/>
                <a:cs typeface="Arial" panose="020B0604020202020204" pitchFamily="34" charset="0"/>
              </a:rPr>
              <a:t>Projects: </a:t>
            </a:r>
            <a:r>
              <a:rPr lang="en-GB" sz="2400" b="0" i="0" dirty="0">
                <a:solidFill>
                  <a:srgbClr val="000000"/>
                </a:solidFill>
                <a:effectLst/>
                <a:latin typeface="ArialMT"/>
              </a:rPr>
              <a:t>Raise awareness on rare disease</a:t>
            </a:r>
            <a:r>
              <a:rPr lang="en-GB" sz="2400" dirty="0"/>
              <a:t> </a:t>
            </a:r>
          </a:p>
        </p:txBody>
      </p:sp>
      <p:sp>
        <p:nvSpPr>
          <p:cNvPr id="8" name="CaixaDeTexto 7">
            <a:extLst>
              <a:ext uri="{FF2B5EF4-FFF2-40B4-BE49-F238E27FC236}">
                <a16:creationId xmlns:a16="http://schemas.microsoft.com/office/drawing/2014/main" id="{FC0F835D-1DF0-3EED-57A8-5F416F4BFF1B}"/>
              </a:ext>
            </a:extLst>
          </p:cNvPr>
          <p:cNvSpPr txBox="1"/>
          <p:nvPr/>
        </p:nvSpPr>
        <p:spPr>
          <a:xfrm>
            <a:off x="525291" y="2277856"/>
            <a:ext cx="6855223" cy="4524315"/>
          </a:xfrm>
          <a:prstGeom prst="rect">
            <a:avLst/>
          </a:prstGeom>
          <a:noFill/>
        </p:spPr>
        <p:txBody>
          <a:bodyPr wrap="square">
            <a:spAutoFit/>
          </a:bodyPr>
          <a:lstStyle/>
          <a:p>
            <a:pPr marL="342900" indent="-342900" algn="just">
              <a:buFont typeface="+mj-lt"/>
              <a:buAutoNum type="arabicParenR"/>
            </a:pPr>
            <a:r>
              <a:rPr lang="de-DE" b="1" dirty="0">
                <a:latin typeface="Arial" panose="020B0604020202020204" pitchFamily="34" charset="0"/>
                <a:cs typeface="Arial" panose="020B0604020202020204" pitchFamily="34" charset="0"/>
              </a:rPr>
              <a:t>Social media campaign: posters and social media graphics developed.</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Four posters were developed to raise awareness of PID.  Social media sharing with Rare Revolution. </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Facebook: 5,803 views, 373 shares. Instagram: 634 views, 531 likes and reactions. Twitter: 6,100 reach; 54 likes. Engagement rate 3.8%; 42 retweets. </a:t>
            </a:r>
          </a:p>
          <a:p>
            <a:pPr algn="just"/>
            <a:r>
              <a:rPr lang="en-GB" b="1" dirty="0">
                <a:latin typeface="Arial" panose="020B0604020202020204" pitchFamily="34" charset="0"/>
                <a:cs typeface="Arial" panose="020B0604020202020204" pitchFamily="34" charset="0"/>
              </a:rPr>
              <a:t>2) Development of patient stories and information about rarer PIDs</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Two stories on APDS and one on Complete Di George developed. Information on thymic transplant developed.</a:t>
            </a:r>
          </a:p>
          <a:p>
            <a:pPr algn="just"/>
            <a:r>
              <a:rPr lang="en-GB" b="1" dirty="0">
                <a:latin typeface="Arial" panose="020B0604020202020204" pitchFamily="34" charset="0"/>
                <a:cs typeface="Arial" panose="020B0604020202020204" pitchFamily="34" charset="0"/>
              </a:rPr>
              <a:t>3) Sharing community voices – </a:t>
            </a:r>
            <a:r>
              <a:rPr lang="en-GB" dirty="0">
                <a:latin typeface="Arial" panose="020B0604020202020204" pitchFamily="34" charset="0"/>
                <a:cs typeface="Arial" panose="020B0604020202020204" pitchFamily="34" charset="0"/>
              </a:rPr>
              <a:t>encouraged people to be involved in the development of a video to highlight PID. </a:t>
            </a:r>
          </a:p>
          <a:p>
            <a:pPr algn="just"/>
            <a:r>
              <a:rPr lang="en-GB" b="1" dirty="0">
                <a:latin typeface="Arial" panose="020B0604020202020204" pitchFamily="34" charset="0"/>
                <a:cs typeface="Arial" panose="020B0604020202020204" pitchFamily="34" charset="0"/>
              </a:rPr>
              <a:t>        4) Launch of a patient survey with Takeda - </a:t>
            </a:r>
            <a:r>
              <a:rPr lang="en-GB" dirty="0">
                <a:latin typeface="Arial" panose="020B0604020202020204" pitchFamily="34" charset="0"/>
                <a:cs typeface="Arial" panose="020B0604020202020204" pitchFamily="34" charset="0"/>
              </a:rPr>
              <a:t>developed     	and shall be launched on 8/6/23.</a:t>
            </a:r>
            <a:br>
              <a:rPr lang="en-GB" dirty="0"/>
            </a:br>
            <a:endParaRPr lang="en-GB" dirty="0"/>
          </a:p>
        </p:txBody>
      </p:sp>
      <p:pic>
        <p:nvPicPr>
          <p:cNvPr id="9" name="Picture 7">
            <a:extLst>
              <a:ext uri="{FF2B5EF4-FFF2-40B4-BE49-F238E27FC236}">
                <a16:creationId xmlns:a16="http://schemas.microsoft.com/office/drawing/2014/main" id="{7B9E3E32-9A9B-8544-6A5B-9CC22A1F4437}"/>
              </a:ext>
            </a:extLst>
          </p:cNvPr>
          <p:cNvPicPr>
            <a:picLocks noChangeAspect="1"/>
          </p:cNvPicPr>
          <p:nvPr/>
        </p:nvPicPr>
        <p:blipFill>
          <a:blip r:embed="rId2"/>
          <a:stretch>
            <a:fillRect/>
          </a:stretch>
        </p:blipFill>
        <p:spPr>
          <a:xfrm>
            <a:off x="7606544" y="476879"/>
            <a:ext cx="3136425" cy="3359283"/>
          </a:xfrm>
          <a:prstGeom prst="rect">
            <a:avLst/>
          </a:prstGeom>
        </p:spPr>
      </p:pic>
      <p:pic>
        <p:nvPicPr>
          <p:cNvPr id="12" name="Picture 9" descr="Graphical user interface, text, application&#10;&#10;Description automatically generated">
            <a:extLst>
              <a:ext uri="{FF2B5EF4-FFF2-40B4-BE49-F238E27FC236}">
                <a16:creationId xmlns:a16="http://schemas.microsoft.com/office/drawing/2014/main" id="{72C80721-84FB-CA0C-85FB-7C5344740917}"/>
              </a:ext>
            </a:extLst>
          </p:cNvPr>
          <p:cNvPicPr>
            <a:picLocks noChangeAspect="1"/>
          </p:cNvPicPr>
          <p:nvPr/>
        </p:nvPicPr>
        <p:blipFill>
          <a:blip r:embed="rId3"/>
          <a:stretch>
            <a:fillRect/>
          </a:stretch>
        </p:blipFill>
        <p:spPr>
          <a:xfrm>
            <a:off x="7606544" y="3915510"/>
            <a:ext cx="4217148" cy="2387508"/>
          </a:xfrm>
          <a:prstGeom prst="rect">
            <a:avLst/>
          </a:prstGeom>
        </p:spPr>
      </p:pic>
    </p:spTree>
    <p:extLst>
      <p:ext uri="{BB962C8B-B14F-4D97-AF65-F5344CB8AC3E}">
        <p14:creationId xmlns:p14="http://schemas.microsoft.com/office/powerpoint/2010/main" val="1591957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2129109" cy="769441"/>
          </a:xfrm>
          <a:prstGeom prst="rect">
            <a:avLst/>
          </a:prstGeom>
        </p:spPr>
        <p:txBody>
          <a:bodyPr wrap="none">
            <a:spAutoFit/>
          </a:bodyPr>
          <a:lstStyle/>
          <a:p>
            <a:r>
              <a:rPr lang="pt-PT" sz="4400" dirty="0" err="1">
                <a:solidFill>
                  <a:srgbClr val="0072AE"/>
                </a:solidFill>
                <a:latin typeface="Arial" panose="020B0604020202020204" pitchFamily="34" charset="0"/>
                <a:cs typeface="Arial" panose="020B0604020202020204" pitchFamily="34" charset="0"/>
              </a:rPr>
              <a:t>Ukraine</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1396681"/>
            <a:ext cx="10886048" cy="461665"/>
          </a:xfrm>
          <a:prstGeom prst="rect">
            <a:avLst/>
          </a:prstGeom>
        </p:spPr>
        <p:txBody>
          <a:bodyPr wrap="square">
            <a:spAutoFit/>
          </a:bodyPr>
          <a:lstStyle/>
          <a:p>
            <a:r>
              <a:rPr lang="pt-PT" sz="2400" b="1" strike="noStrike" spc="-1" dirty="0">
                <a:solidFill>
                  <a:srgbClr val="000000"/>
                </a:solidFill>
                <a:latin typeface="Arial"/>
                <a:ea typeface="DejaVu Sans"/>
              </a:rPr>
              <a:t>NGO “</a:t>
            </a:r>
            <a:r>
              <a:rPr lang="pt-PT" sz="2400" b="1" strike="noStrike" spc="-1" dirty="0" err="1">
                <a:solidFill>
                  <a:srgbClr val="000000"/>
                </a:solidFill>
                <a:latin typeface="Arial"/>
                <a:ea typeface="DejaVu Sans"/>
              </a:rPr>
              <a:t>Rare</a:t>
            </a:r>
            <a:r>
              <a:rPr lang="pt-PT" sz="2400" b="1" strike="noStrike" spc="-1" dirty="0">
                <a:solidFill>
                  <a:srgbClr val="000000"/>
                </a:solidFill>
                <a:latin typeface="Arial"/>
                <a:ea typeface="DejaVu Sans"/>
              </a:rPr>
              <a:t> </a:t>
            </a:r>
            <a:r>
              <a:rPr lang="pt-PT" sz="2400" b="1" strike="noStrike" spc="-1" dirty="0" err="1">
                <a:solidFill>
                  <a:srgbClr val="000000"/>
                </a:solidFill>
                <a:latin typeface="Arial"/>
                <a:ea typeface="DejaVu Sans"/>
              </a:rPr>
              <a:t>Immune</a:t>
            </a:r>
            <a:r>
              <a:rPr lang="pt-PT" sz="2400" b="1" strike="noStrike" spc="-1" dirty="0">
                <a:solidFill>
                  <a:srgbClr val="000000"/>
                </a:solidFill>
                <a:latin typeface="Arial"/>
                <a:ea typeface="DejaVu Sans"/>
              </a:rPr>
              <a:t> </a:t>
            </a:r>
            <a:r>
              <a:rPr lang="pt-PT" sz="2400" b="1" strike="noStrike" spc="-1" dirty="0" err="1">
                <a:solidFill>
                  <a:srgbClr val="000000"/>
                </a:solidFill>
                <a:latin typeface="Arial"/>
                <a:ea typeface="DejaVu Sans"/>
              </a:rPr>
              <a:t>Diseases</a:t>
            </a:r>
            <a:endParaRPr lang="pt-PT" sz="24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3EA940-9A54-4D01-890E-82E0ACAD13A3}"/>
              </a:ext>
            </a:extLst>
          </p:cNvPr>
          <p:cNvSpPr/>
          <p:nvPr/>
        </p:nvSpPr>
        <p:spPr>
          <a:xfrm>
            <a:off x="525291" y="1885950"/>
            <a:ext cx="11141418" cy="1200329"/>
          </a:xfrm>
          <a:prstGeom prst="rect">
            <a:avLst/>
          </a:prstGeom>
        </p:spPr>
        <p:txBody>
          <a:bodyPr wrap="square">
            <a:spAutoFit/>
          </a:bodyPr>
          <a:lstStyle/>
          <a:p>
            <a:r>
              <a:rPr lang="de-DE" sz="2400" b="1" i="1" dirty="0">
                <a:latin typeface="Arial" panose="020B0604020202020204" pitchFamily="34" charset="0"/>
                <a:cs typeface="Arial" panose="020B0604020202020204" pitchFamily="34" charset="0"/>
              </a:rPr>
              <a:t>Projects: </a:t>
            </a:r>
            <a:r>
              <a:rPr lang="de-DE" sz="2400" strike="noStrike" spc="-1" dirty="0">
                <a:solidFill>
                  <a:srgbClr val="000000"/>
                </a:solidFill>
                <a:latin typeface="Arial"/>
                <a:ea typeface="DejaVu Sans"/>
              </a:rPr>
              <a:t>Placement of metro lights with social advertising in the Kyiv metro (may 2023)</a:t>
            </a:r>
            <a:endParaRPr lang="en-US" sz="2400" strike="noStrike" spc="-1" dirty="0">
              <a:latin typeface="Arial"/>
            </a:endParaRPr>
          </a:p>
          <a:p>
            <a:endParaRPr lang="en-GB" sz="2400" dirty="0"/>
          </a:p>
        </p:txBody>
      </p:sp>
      <p:sp>
        <p:nvSpPr>
          <p:cNvPr id="8" name="CaixaDeTexto 7">
            <a:extLst>
              <a:ext uri="{FF2B5EF4-FFF2-40B4-BE49-F238E27FC236}">
                <a16:creationId xmlns:a16="http://schemas.microsoft.com/office/drawing/2014/main" id="{FC0F835D-1DF0-3EED-57A8-5F416F4BFF1B}"/>
              </a:ext>
            </a:extLst>
          </p:cNvPr>
          <p:cNvSpPr txBox="1"/>
          <p:nvPr/>
        </p:nvSpPr>
        <p:spPr>
          <a:xfrm>
            <a:off x="525291" y="2459419"/>
            <a:ext cx="10643452" cy="2031325"/>
          </a:xfrm>
          <a:prstGeom prst="rect">
            <a:avLst/>
          </a:prstGeom>
          <a:noFill/>
        </p:spPr>
        <p:txBody>
          <a:bodyPr wrap="square">
            <a:spAutoFit/>
          </a:bodyPr>
          <a:lstStyle/>
          <a:p>
            <a:pPr algn="just">
              <a:lnSpc>
                <a:spcPct val="100000"/>
              </a:lnSpc>
              <a:buNone/>
            </a:pPr>
            <a:endParaRPr lang="en-US" sz="1800" b="1" strike="noStrike" spc="-1" dirty="0">
              <a:latin typeface="Arial"/>
            </a:endParaRPr>
          </a:p>
          <a:p>
            <a:pPr marL="285750" indent="-285750" algn="just">
              <a:lnSpc>
                <a:spcPct val="100000"/>
              </a:lnSpc>
              <a:buFont typeface="Arial" panose="020B0604020202020204" pitchFamily="34" charset="0"/>
              <a:buChar char="•"/>
            </a:pPr>
            <a:r>
              <a:rPr lang="de-DE" sz="1800" strike="noStrike" spc="-1" dirty="0">
                <a:solidFill>
                  <a:srgbClr val="000000"/>
                </a:solidFill>
                <a:latin typeface="Arial"/>
                <a:ea typeface="DejaVu Sans"/>
              </a:rPr>
              <a:t>Posters were created to encourage attention to certain symptoms that may be signs of PI and to consult</a:t>
            </a:r>
            <a:r>
              <a:rPr lang="en-US" spc="-1" dirty="0">
                <a:latin typeface="Arial"/>
              </a:rPr>
              <a:t> </a:t>
            </a:r>
            <a:r>
              <a:rPr lang="de-DE" sz="1800" strike="noStrike" spc="-1" dirty="0">
                <a:solidFill>
                  <a:srgbClr val="000000"/>
                </a:solidFill>
                <a:latin typeface="Arial"/>
                <a:ea typeface="DejaVu Sans"/>
              </a:rPr>
              <a:t>an immunologist. The posters also contained the website of a non-governmental organisation that has all the</a:t>
            </a:r>
            <a:r>
              <a:rPr lang="en-US" spc="-1" dirty="0">
                <a:latin typeface="Arial"/>
              </a:rPr>
              <a:t> </a:t>
            </a:r>
            <a:r>
              <a:rPr lang="de-DE" sz="1800" strike="noStrike" spc="-1" dirty="0">
                <a:solidFill>
                  <a:srgbClr val="000000"/>
                </a:solidFill>
                <a:latin typeface="Arial"/>
                <a:ea typeface="DejaVu Sans"/>
              </a:rPr>
              <a:t>necessary PI information.</a:t>
            </a:r>
            <a:endParaRPr lang="en-US" sz="1800" strike="noStrike" spc="-1" dirty="0">
              <a:latin typeface="Arial"/>
            </a:endParaRPr>
          </a:p>
          <a:p>
            <a:pPr marL="285750" indent="-285750" algn="just">
              <a:lnSpc>
                <a:spcPct val="100000"/>
              </a:lnSpc>
              <a:buFont typeface="Arial" panose="020B0604020202020204" pitchFamily="34" charset="0"/>
              <a:buChar char="•"/>
            </a:pPr>
            <a:r>
              <a:rPr lang="de-DE" sz="1800" strike="noStrike" spc="-1" dirty="0">
                <a:solidFill>
                  <a:srgbClr val="000000"/>
                </a:solidFill>
                <a:latin typeface="Arial"/>
                <a:ea typeface="DejaVu Sans"/>
              </a:rPr>
              <a:t>The purpose of social advertising was to bring to the public´s attention to the existence of PI diseases and their</a:t>
            </a:r>
            <a:r>
              <a:rPr lang="en-US" spc="-1" dirty="0">
                <a:latin typeface="Arial"/>
              </a:rPr>
              <a:t> </a:t>
            </a:r>
            <a:r>
              <a:rPr lang="de-DE" sz="1800" strike="noStrike" spc="-1" dirty="0">
                <a:solidFill>
                  <a:srgbClr val="000000"/>
                </a:solidFill>
                <a:latin typeface="Arial"/>
                <a:ea typeface="DejaVu Sans"/>
              </a:rPr>
              <a:t>timely diagnosis.</a:t>
            </a:r>
            <a:endParaRPr lang="en-US" spc="-1" dirty="0">
              <a:latin typeface="Arial"/>
            </a:endParaRPr>
          </a:p>
          <a:p>
            <a:pPr marL="285750" indent="-285750" algn="just">
              <a:lnSpc>
                <a:spcPct val="100000"/>
              </a:lnSpc>
              <a:buFont typeface="Arial" panose="020B0604020202020204" pitchFamily="34" charset="0"/>
              <a:buChar char="•"/>
            </a:pPr>
            <a:r>
              <a:rPr lang="de-DE" sz="1800" strike="noStrike" spc="-1" dirty="0">
                <a:solidFill>
                  <a:srgbClr val="000000"/>
                </a:solidFill>
                <a:latin typeface="Arial"/>
                <a:ea typeface="DejaVu Sans"/>
              </a:rPr>
              <a:t>Information booklets were printed and sent to most hospitals where PID patients are treated. </a:t>
            </a:r>
            <a:endParaRPr lang="en-US" sz="1800" strike="noStrike" spc="-1" dirty="0">
              <a:latin typeface="Arial"/>
            </a:endParaRPr>
          </a:p>
        </p:txBody>
      </p:sp>
      <p:pic>
        <p:nvPicPr>
          <p:cNvPr id="2" name="Imagem 1">
            <a:extLst>
              <a:ext uri="{FF2B5EF4-FFF2-40B4-BE49-F238E27FC236}">
                <a16:creationId xmlns:a16="http://schemas.microsoft.com/office/drawing/2014/main" id="{4628485F-FF6C-0E38-3475-56EA07187A10}"/>
              </a:ext>
            </a:extLst>
          </p:cNvPr>
          <p:cNvPicPr/>
          <p:nvPr/>
        </p:nvPicPr>
        <p:blipFill>
          <a:blip r:embed="rId2"/>
          <a:stretch/>
        </p:blipFill>
        <p:spPr>
          <a:xfrm>
            <a:off x="2528595" y="4490744"/>
            <a:ext cx="2216020" cy="1607531"/>
          </a:xfrm>
          <a:prstGeom prst="rect">
            <a:avLst/>
          </a:prstGeom>
          <a:ln w="0">
            <a:noFill/>
          </a:ln>
        </p:spPr>
      </p:pic>
      <p:pic>
        <p:nvPicPr>
          <p:cNvPr id="3" name="Imagem 2">
            <a:extLst>
              <a:ext uri="{FF2B5EF4-FFF2-40B4-BE49-F238E27FC236}">
                <a16:creationId xmlns:a16="http://schemas.microsoft.com/office/drawing/2014/main" id="{F9A83B9C-DBFA-F603-4FC2-E089C89A294C}"/>
              </a:ext>
            </a:extLst>
          </p:cNvPr>
          <p:cNvPicPr/>
          <p:nvPr/>
        </p:nvPicPr>
        <p:blipFill>
          <a:blip r:embed="rId3"/>
          <a:stretch/>
        </p:blipFill>
        <p:spPr>
          <a:xfrm>
            <a:off x="4432041" y="5036423"/>
            <a:ext cx="2478666" cy="1641269"/>
          </a:xfrm>
          <a:prstGeom prst="rect">
            <a:avLst/>
          </a:prstGeom>
          <a:ln w="0">
            <a:noFill/>
          </a:ln>
        </p:spPr>
      </p:pic>
      <p:pic>
        <p:nvPicPr>
          <p:cNvPr id="7" name="Imagem 6">
            <a:extLst>
              <a:ext uri="{FF2B5EF4-FFF2-40B4-BE49-F238E27FC236}">
                <a16:creationId xmlns:a16="http://schemas.microsoft.com/office/drawing/2014/main" id="{808F969F-B2BC-0C13-C8C9-D1C6089F947A}"/>
              </a:ext>
            </a:extLst>
          </p:cNvPr>
          <p:cNvPicPr/>
          <p:nvPr/>
        </p:nvPicPr>
        <p:blipFill>
          <a:blip r:embed="rId4"/>
          <a:stretch/>
        </p:blipFill>
        <p:spPr>
          <a:xfrm>
            <a:off x="8126844" y="4490744"/>
            <a:ext cx="1628192" cy="2031325"/>
          </a:xfrm>
          <a:prstGeom prst="rect">
            <a:avLst/>
          </a:prstGeom>
          <a:ln w="0">
            <a:noFill/>
          </a:ln>
        </p:spPr>
      </p:pic>
    </p:spTree>
    <p:extLst>
      <p:ext uri="{BB962C8B-B14F-4D97-AF65-F5344CB8AC3E}">
        <p14:creationId xmlns:p14="http://schemas.microsoft.com/office/powerpoint/2010/main" val="3737387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2822504" cy="769441"/>
          </a:xfrm>
          <a:prstGeom prst="rect">
            <a:avLst/>
          </a:prstGeom>
        </p:spPr>
        <p:txBody>
          <a:bodyPr wrap="none">
            <a:spAutoFit/>
          </a:bodyPr>
          <a:lstStyle/>
          <a:p>
            <a:r>
              <a:rPr lang="pt-PT" sz="4400" dirty="0">
                <a:solidFill>
                  <a:srgbClr val="0072AE"/>
                </a:solidFill>
                <a:latin typeface="Arial" panose="020B0604020202020204" pitchFamily="34" charset="0"/>
                <a:cs typeface="Arial" panose="020B0604020202020204" pitchFamily="34" charset="0"/>
              </a:rPr>
              <a:t>Venezuela</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1396681"/>
            <a:ext cx="10886048" cy="461665"/>
          </a:xfrm>
          <a:prstGeom prst="rect">
            <a:avLst/>
          </a:prstGeom>
        </p:spPr>
        <p:txBody>
          <a:bodyPr wrap="square">
            <a:spAutoFit/>
          </a:bodyPr>
          <a:lstStyle/>
          <a:p>
            <a:r>
              <a:rPr lang="pt-PT" sz="2400" b="1" dirty="0">
                <a:latin typeface="Arial" panose="020B0604020202020204" pitchFamily="34" charset="0"/>
                <a:cs typeface="Arial" panose="020B0604020202020204" pitchFamily="34" charset="0"/>
              </a:rPr>
              <a:t>IDP-Venezuela</a:t>
            </a:r>
          </a:p>
        </p:txBody>
      </p:sp>
      <p:sp>
        <p:nvSpPr>
          <p:cNvPr id="6" name="Rectangle 5">
            <a:extLst>
              <a:ext uri="{FF2B5EF4-FFF2-40B4-BE49-F238E27FC236}">
                <a16:creationId xmlns:a16="http://schemas.microsoft.com/office/drawing/2014/main" id="{E13EA940-9A54-4D01-890E-82E0ACAD13A3}"/>
              </a:ext>
            </a:extLst>
          </p:cNvPr>
          <p:cNvSpPr/>
          <p:nvPr/>
        </p:nvSpPr>
        <p:spPr>
          <a:xfrm>
            <a:off x="525291" y="1885950"/>
            <a:ext cx="11141418" cy="830997"/>
          </a:xfrm>
          <a:prstGeom prst="rect">
            <a:avLst/>
          </a:prstGeom>
        </p:spPr>
        <p:txBody>
          <a:bodyPr wrap="square">
            <a:spAutoFit/>
          </a:bodyPr>
          <a:lstStyle/>
          <a:p>
            <a:r>
              <a:rPr lang="de-DE" sz="2400" b="1" i="1" dirty="0">
                <a:latin typeface="Arial" panose="020B0604020202020204" pitchFamily="34" charset="0"/>
                <a:cs typeface="Arial" panose="020B0604020202020204" pitchFamily="34" charset="0"/>
              </a:rPr>
              <a:t>Projects:</a:t>
            </a:r>
            <a:endParaRPr lang="en-US" sz="2400" strike="noStrike" spc="-1" dirty="0">
              <a:latin typeface="Arial"/>
            </a:endParaRPr>
          </a:p>
          <a:p>
            <a:endParaRPr lang="en-GB" sz="2400" dirty="0"/>
          </a:p>
        </p:txBody>
      </p:sp>
      <p:sp>
        <p:nvSpPr>
          <p:cNvPr id="9" name="2 CuadroTexto">
            <a:extLst>
              <a:ext uri="{FF2B5EF4-FFF2-40B4-BE49-F238E27FC236}">
                <a16:creationId xmlns:a16="http://schemas.microsoft.com/office/drawing/2014/main" id="{BFB6CBB2-F5F2-40A3-0C48-3EAC7F20B1BF}"/>
              </a:ext>
            </a:extLst>
          </p:cNvPr>
          <p:cNvSpPr txBox="1"/>
          <p:nvPr/>
        </p:nvSpPr>
        <p:spPr>
          <a:xfrm>
            <a:off x="525291" y="2432894"/>
            <a:ext cx="7387068" cy="2862322"/>
          </a:xfrm>
          <a:prstGeom prst="rect">
            <a:avLst/>
          </a:prstGeom>
          <a:noFill/>
        </p:spPr>
        <p:txBody>
          <a:bodyPr wrap="square" rtlCol="0">
            <a:spAutoFit/>
          </a:bodyPr>
          <a:lstStyle/>
          <a:p>
            <a:pPr marL="457200" indent="-457200">
              <a:buFont typeface="+mj-lt"/>
              <a:buAutoNum type="arabicParenR"/>
            </a:pPr>
            <a:r>
              <a:rPr lang="de-DE" dirty="0">
                <a:solidFill>
                  <a:prstClr val="black"/>
                </a:solidFill>
                <a:latin typeface="Arial" panose="020B0604020202020204" pitchFamily="34" charset="0"/>
                <a:cs typeface="Arial" panose="020B0604020202020204" pitchFamily="34" charset="0"/>
              </a:rPr>
              <a:t>One hour of interview by radio with two immunologists talking about the immunodeficiency. </a:t>
            </a:r>
            <a:endParaRPr lang="en-US" dirty="0">
              <a:latin typeface="Arial" panose="020B0604020202020204" pitchFamily="34" charset="0"/>
              <a:cs typeface="Arial" panose="020B0604020202020204" pitchFamily="34" charset="0"/>
            </a:endParaRPr>
          </a:p>
          <a:p>
            <a:pPr marL="457200" indent="-457200">
              <a:buFont typeface="+mj-lt"/>
              <a:buAutoNum type="arabicParenR"/>
            </a:pPr>
            <a:r>
              <a:rPr lang="en-US" dirty="0">
                <a:latin typeface="Arial" panose="020B0604020202020204" pitchFamily="34" charset="0"/>
                <a:cs typeface="Arial" panose="020B0604020202020204" pitchFamily="34" charset="0"/>
              </a:rPr>
              <a:t>Concert “Playing for PID” in the theater</a:t>
            </a:r>
          </a:p>
          <a:p>
            <a:pPr marL="457200" indent="-457200">
              <a:buFont typeface="+mj-lt"/>
              <a:buAutoNum type="arabicParenR"/>
            </a:pPr>
            <a:r>
              <a:rPr lang="en-US" dirty="0">
                <a:latin typeface="Arial" panose="020B0604020202020204" pitchFamily="34" charset="0"/>
                <a:cs typeface="Arial" panose="020B0604020202020204" pitchFamily="34" charset="0"/>
              </a:rPr>
              <a:t>Hike to commemorate WPIW 2023</a:t>
            </a:r>
          </a:p>
          <a:p>
            <a:pPr marL="457200" lvl="0" indent="-457200">
              <a:buFont typeface="+mj-lt"/>
              <a:buAutoNum type="arabicParenR"/>
            </a:pPr>
            <a:r>
              <a:rPr lang="en-US" dirty="0">
                <a:latin typeface="Arial" panose="020B0604020202020204" pitchFamily="34" charset="0"/>
                <a:cs typeface="Arial" panose="020B0604020202020204" pitchFamily="34" charset="0"/>
              </a:rPr>
              <a:t>Conferences: </a:t>
            </a:r>
            <a:r>
              <a:rPr lang="de-DE" i="1" dirty="0">
                <a:solidFill>
                  <a:prstClr val="black"/>
                </a:solidFill>
                <a:latin typeface="Arial" panose="020B0604020202020204" pitchFamily="34" charset="0"/>
                <a:cs typeface="Arial" panose="020B0604020202020204" pitchFamily="34" charset="0"/>
              </a:rPr>
              <a:t>Approach to the patient with reccurent infections</a:t>
            </a:r>
          </a:p>
          <a:p>
            <a:pPr marL="457200" indent="-457200">
              <a:buFont typeface="+mj-lt"/>
              <a:buAutoNum type="arabicParenR"/>
            </a:pPr>
            <a:r>
              <a:rPr lang="en-US" dirty="0">
                <a:latin typeface="Arial" panose="020B0604020202020204" pitchFamily="34" charset="0"/>
                <a:cs typeface="Arial" panose="020B0604020202020204" pitchFamily="34" charset="0"/>
              </a:rPr>
              <a:t>Two webinars - via Live by Instagram on IEI.</a:t>
            </a:r>
          </a:p>
          <a:p>
            <a:pPr marL="457200" indent="-457200">
              <a:buFont typeface="+mj-lt"/>
              <a:buAutoNum type="arabicParenR"/>
            </a:pPr>
            <a:r>
              <a:rPr lang="en-US" dirty="0">
                <a:latin typeface="Arial" panose="020B0604020202020204" pitchFamily="34" charset="0"/>
                <a:cs typeface="Arial" panose="020B0604020202020204" pitchFamily="34" charset="0"/>
              </a:rPr>
              <a:t>IV Annual meeting on IEI.</a:t>
            </a:r>
          </a:p>
          <a:p>
            <a:pPr marL="457200" indent="-457200">
              <a:buFont typeface="+mj-lt"/>
              <a:buAutoNum type="arabicParenR"/>
            </a:pPr>
            <a:r>
              <a:rPr lang="en-US" dirty="0">
                <a:latin typeface="Arial" panose="020B0604020202020204" pitchFamily="34" charset="0"/>
                <a:cs typeface="Arial" panose="020B0604020202020204" pitchFamily="34" charset="0"/>
              </a:rPr>
              <a:t>Annual Meeting with PID patients.</a:t>
            </a:r>
          </a:p>
          <a:p>
            <a:pPr marL="457200" indent="-457200">
              <a:buFont typeface="+mj-lt"/>
              <a:buAutoNum type="arabicParenR"/>
            </a:pPr>
            <a:r>
              <a:rPr lang="en-US" dirty="0">
                <a:latin typeface="Arial" panose="020B0604020202020204" pitchFamily="34" charset="0"/>
                <a:cs typeface="Arial" panose="020B0604020202020204" pitchFamily="34" charset="0"/>
              </a:rPr>
              <a:t>Flyers were shared on social media.</a:t>
            </a:r>
          </a:p>
          <a:p>
            <a:pPr marL="457200" indent="-457200">
              <a:buFont typeface="+mj-lt"/>
              <a:buAutoNum type="arabicParenR"/>
            </a:pPr>
            <a:r>
              <a:rPr lang="en-US" dirty="0">
                <a:latin typeface="Arial" panose="020B0604020202020204" pitchFamily="34" charset="0"/>
                <a:cs typeface="Arial" panose="020B0604020202020204" pitchFamily="34" charset="0"/>
              </a:rPr>
              <a:t>Expo PID.</a:t>
            </a:r>
            <a:endParaRPr lang="es-VE" dirty="0">
              <a:latin typeface="Arial" panose="020B0604020202020204" pitchFamily="34" charset="0"/>
              <a:cs typeface="Arial" panose="020B0604020202020204" pitchFamily="34" charset="0"/>
            </a:endParaRPr>
          </a:p>
        </p:txBody>
      </p:sp>
      <p:pic>
        <p:nvPicPr>
          <p:cNvPr id="11" name="Picture 5">
            <a:extLst>
              <a:ext uri="{FF2B5EF4-FFF2-40B4-BE49-F238E27FC236}">
                <a16:creationId xmlns:a16="http://schemas.microsoft.com/office/drawing/2014/main" id="{528177EE-E181-710A-FD82-74E37D5848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4506" y="1915086"/>
            <a:ext cx="2862203" cy="214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D1E175E0-0086-4645-3500-299B6BBC15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43" t="16373" r="47702" b="8627"/>
          <a:stretch/>
        </p:blipFill>
        <p:spPr bwMode="auto">
          <a:xfrm>
            <a:off x="7568298" y="568047"/>
            <a:ext cx="1979527" cy="1989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a:extLst>
              <a:ext uri="{FF2B5EF4-FFF2-40B4-BE49-F238E27FC236}">
                <a16:creationId xmlns:a16="http://schemas.microsoft.com/office/drawing/2014/main" id="{9912D62F-DCAB-0AFA-4D79-C460CC6C40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8065" y="3527683"/>
            <a:ext cx="2432881" cy="188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a:extLst>
              <a:ext uri="{FF2B5EF4-FFF2-40B4-BE49-F238E27FC236}">
                <a16:creationId xmlns:a16="http://schemas.microsoft.com/office/drawing/2014/main" id="{CB91E540-E3CB-727C-5363-1A24E3991A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0946" y="4064559"/>
            <a:ext cx="1985764" cy="1985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a:extLst>
              <a:ext uri="{FF2B5EF4-FFF2-40B4-BE49-F238E27FC236}">
                <a16:creationId xmlns:a16="http://schemas.microsoft.com/office/drawing/2014/main" id="{5BE164CF-AC97-BD15-18D8-772943FC60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6099" y="5020622"/>
            <a:ext cx="2561966" cy="164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0">
            <a:extLst>
              <a:ext uri="{FF2B5EF4-FFF2-40B4-BE49-F238E27FC236}">
                <a16:creationId xmlns:a16="http://schemas.microsoft.com/office/drawing/2014/main" id="{D55FB177-4CF4-37E0-AB8E-13D9712556B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03450" y="5409739"/>
            <a:ext cx="2002110" cy="1502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183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B4728E-1737-3AB8-B7A2-5F1BB80647E9}"/>
              </a:ext>
            </a:extLst>
          </p:cNvPr>
          <p:cNvSpPr/>
          <p:nvPr/>
        </p:nvSpPr>
        <p:spPr>
          <a:xfrm>
            <a:off x="947169" y="1249465"/>
            <a:ext cx="10297661" cy="1661993"/>
          </a:xfrm>
          <a:prstGeom prst="rect">
            <a:avLst/>
          </a:prstGeom>
        </p:spPr>
        <p:txBody>
          <a:bodyPr wrap="square">
            <a:spAutoFit/>
          </a:bodyPr>
          <a:lstStyle/>
          <a:p>
            <a:pPr algn="ctr"/>
            <a:r>
              <a:rPr lang="en-US" sz="3400" dirty="0">
                <a:solidFill>
                  <a:srgbClr val="0072AE"/>
                </a:solidFill>
                <a:latin typeface="Arial" panose="020B0604020202020204" pitchFamily="34" charset="0"/>
                <a:cs typeface="Arial" panose="020B0604020202020204" pitchFamily="34" charset="0"/>
              </a:rPr>
              <a:t>IPOPI thanks their support, which enabled </a:t>
            </a:r>
            <a:r>
              <a:rPr lang="en-US" sz="3400">
                <a:solidFill>
                  <a:srgbClr val="0072AE"/>
                </a:solidFill>
                <a:latin typeface="Arial" panose="020B0604020202020204" pitchFamily="34" charset="0"/>
                <a:cs typeface="Arial" panose="020B0604020202020204" pitchFamily="34" charset="0"/>
              </a:rPr>
              <a:t>the funding </a:t>
            </a:r>
            <a:r>
              <a:rPr lang="en-US" sz="3400" dirty="0">
                <a:solidFill>
                  <a:srgbClr val="0072AE"/>
                </a:solidFill>
                <a:latin typeface="Arial" panose="020B0604020202020204" pitchFamily="34" charset="0"/>
                <a:cs typeface="Arial" panose="020B0604020202020204" pitchFamily="34" charset="0"/>
              </a:rPr>
              <a:t>of numerous outstanding initiatives during World PI Week 2023.</a:t>
            </a:r>
            <a:endParaRPr lang="pt-PT" sz="3400" dirty="0">
              <a:solidFill>
                <a:srgbClr val="0072AE"/>
              </a:solidFill>
              <a:latin typeface="Arial" panose="020B0604020202020204" pitchFamily="34" charset="0"/>
              <a:cs typeface="Arial" panose="020B0604020202020204" pitchFamily="34" charset="0"/>
            </a:endParaRPr>
          </a:p>
        </p:txBody>
      </p:sp>
      <p:pic>
        <p:nvPicPr>
          <p:cNvPr id="8" name="Imagem 7" descr="Uma imagem com texto, Tipo de letra, logótipo, Gráficos&#10;&#10;Descrição gerada automaticamente">
            <a:extLst>
              <a:ext uri="{FF2B5EF4-FFF2-40B4-BE49-F238E27FC236}">
                <a16:creationId xmlns:a16="http://schemas.microsoft.com/office/drawing/2014/main" id="{CCEA9231-6C8E-B810-8A68-7E47FBF9E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298" y="4111755"/>
            <a:ext cx="2777664" cy="828000"/>
          </a:xfrm>
          <a:prstGeom prst="rect">
            <a:avLst/>
          </a:prstGeom>
        </p:spPr>
      </p:pic>
      <p:pic>
        <p:nvPicPr>
          <p:cNvPr id="10" name="Imagem 9" descr="Uma imagem com texto, Tipo de letra, logótipo, Gráficos&#10;&#10;Descrição gerada automaticamente">
            <a:extLst>
              <a:ext uri="{FF2B5EF4-FFF2-40B4-BE49-F238E27FC236}">
                <a16:creationId xmlns:a16="http://schemas.microsoft.com/office/drawing/2014/main" id="{349F115D-B9C3-A84C-1841-7A580FC91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617" y="4039755"/>
            <a:ext cx="2450000" cy="900000"/>
          </a:xfrm>
          <a:prstGeom prst="rect">
            <a:avLst/>
          </a:prstGeom>
        </p:spPr>
      </p:pic>
      <p:pic>
        <p:nvPicPr>
          <p:cNvPr id="12" name="Imagem 11" descr="Uma imagem com logótipo, Gráficos, Tipo de letra, símbolo&#10;&#10;Descrição gerada automaticamente">
            <a:extLst>
              <a:ext uri="{FF2B5EF4-FFF2-40B4-BE49-F238E27FC236}">
                <a16:creationId xmlns:a16="http://schemas.microsoft.com/office/drawing/2014/main" id="{B5FDFE95-426F-6114-64BA-822411F1F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0272" y="3823755"/>
            <a:ext cx="2555395" cy="1332000"/>
          </a:xfrm>
          <a:prstGeom prst="rect">
            <a:avLst/>
          </a:prstGeom>
        </p:spPr>
      </p:pic>
    </p:spTree>
    <p:extLst>
      <p:ext uri="{BB962C8B-B14F-4D97-AF65-F5344CB8AC3E}">
        <p14:creationId xmlns:p14="http://schemas.microsoft.com/office/powerpoint/2010/main" val="3553696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1941557" cy="769441"/>
          </a:xfrm>
          <a:prstGeom prst="rect">
            <a:avLst/>
          </a:prstGeom>
        </p:spPr>
        <p:txBody>
          <a:bodyPr wrap="none">
            <a:spAutoFit/>
          </a:bodyPr>
          <a:lstStyle/>
          <a:p>
            <a:r>
              <a:rPr lang="pt-PT" sz="4400" dirty="0" err="1">
                <a:solidFill>
                  <a:srgbClr val="0072AE"/>
                </a:solidFill>
                <a:latin typeface="Arial" panose="020B0604020202020204" pitchFamily="34" charset="0"/>
                <a:cs typeface="Arial" panose="020B0604020202020204" pitchFamily="34" charset="0"/>
              </a:rPr>
              <a:t>Austria</a:t>
            </a:r>
            <a:endParaRPr lang="pt-PT" sz="4400" dirty="0">
              <a:solidFill>
                <a:srgbClr val="0072AE"/>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1185734"/>
            <a:ext cx="1475917" cy="461665"/>
          </a:xfrm>
          <a:prstGeom prst="rect">
            <a:avLst/>
          </a:prstGeom>
        </p:spPr>
        <p:txBody>
          <a:bodyPr wrap="none">
            <a:spAutoFit/>
          </a:bodyPr>
          <a:lstStyle/>
          <a:p>
            <a:r>
              <a:rPr lang="pt-PT" sz="2400" b="1" dirty="0">
                <a:latin typeface="Arial" panose="020B0604020202020204" pitchFamily="34" charset="0"/>
                <a:cs typeface="Arial" panose="020B0604020202020204" pitchFamily="34" charset="0"/>
              </a:rPr>
              <a:t>Ö S P I D</a:t>
            </a:r>
          </a:p>
        </p:txBody>
      </p:sp>
      <p:sp>
        <p:nvSpPr>
          <p:cNvPr id="6" name="Rectangle 5">
            <a:extLst>
              <a:ext uri="{FF2B5EF4-FFF2-40B4-BE49-F238E27FC236}">
                <a16:creationId xmlns:a16="http://schemas.microsoft.com/office/drawing/2014/main" id="{E13EA940-9A54-4D01-890E-82E0ACAD13A3}"/>
              </a:ext>
            </a:extLst>
          </p:cNvPr>
          <p:cNvSpPr/>
          <p:nvPr/>
        </p:nvSpPr>
        <p:spPr>
          <a:xfrm>
            <a:off x="498873" y="2175701"/>
            <a:ext cx="8317373" cy="3970318"/>
          </a:xfrm>
          <a:prstGeom prst="rect">
            <a:avLst/>
          </a:prstGeom>
        </p:spPr>
        <p:txBody>
          <a:bodyPr wrap="square">
            <a:spAutoFit/>
          </a:bodyPr>
          <a:lstStyle/>
          <a:p>
            <a:pPr marL="342900" indent="-342900" algn="just">
              <a:buFont typeface="+mj-lt"/>
              <a:buAutoNum type="arabicPeriod"/>
            </a:pPr>
            <a:r>
              <a:rPr lang="en-US" dirty="0">
                <a:latin typeface="Arial" panose="020B0604020202020204" pitchFamily="34" charset="0"/>
                <a:cs typeface="Arial" panose="020B0604020202020204" pitchFamily="34" charset="0"/>
              </a:rPr>
              <a:t>Expanded the reach of their self-discovery campaigns for new PID. Started an </a:t>
            </a:r>
            <a:r>
              <a:rPr lang="en-US" b="1" dirty="0">
                <a:latin typeface="Arial" panose="020B0604020202020204" pitchFamily="34" charset="0"/>
                <a:cs typeface="Arial" panose="020B0604020202020204" pitchFamily="34" charset="0"/>
              </a:rPr>
              <a:t>Austria-wide "poster campaign"</a:t>
            </a:r>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Designed a poster that should be an eye-catcher for patients who have not yet been diagnosed - text: </a:t>
            </a:r>
            <a:r>
              <a:rPr lang="en-US" i="1" dirty="0">
                <a:latin typeface="Arial" panose="020B0604020202020204" pitchFamily="34" charset="0"/>
                <a:cs typeface="Arial" panose="020B0604020202020204" pitchFamily="34" charset="0"/>
              </a:rPr>
              <a:t>"See your doctor more often than your Family". </a:t>
            </a:r>
            <a:r>
              <a:rPr lang="en-US" dirty="0">
                <a:latin typeface="Arial" panose="020B0604020202020204" pitchFamily="34" charset="0"/>
                <a:cs typeface="Arial" panose="020B0604020202020204" pitchFamily="34" charset="0"/>
              </a:rPr>
              <a:t>With QR codes, the poster gave direct access to their homepage and key knowledge on PID diagnosis. They sent these posters to all hospitals in Austria. As a result, people called them, asked about PID, and some new patients were even able to find their PID diagnosis.</a:t>
            </a:r>
            <a:r>
              <a:rPr lang="de-DE" dirty="0">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pt-PT" dirty="0">
                <a:latin typeface="Arial" panose="020B0604020202020204" pitchFamily="34" charset="0"/>
                <a:cs typeface="Arial" panose="020B0604020202020204" pitchFamily="34" charset="0"/>
              </a:rPr>
              <a:t>S</a:t>
            </a:r>
            <a:r>
              <a:rPr lang="en-US" dirty="0" err="1">
                <a:latin typeface="Arial" panose="020B0604020202020204" pitchFamily="34" charset="0"/>
                <a:cs typeface="Arial" panose="020B0604020202020204" pitchFamily="34" charset="0"/>
              </a:rPr>
              <a:t>ent</a:t>
            </a:r>
            <a:r>
              <a:rPr lang="en-US" dirty="0">
                <a:latin typeface="Arial" panose="020B0604020202020204" pitchFamily="34" charset="0"/>
                <a:cs typeface="Arial" panose="020B0604020202020204" pitchFamily="34" charset="0"/>
              </a:rPr>
              <a:t> an </a:t>
            </a:r>
            <a:r>
              <a:rPr lang="en-US" b="1" dirty="0">
                <a:latin typeface="Arial" panose="020B0604020202020204" pitchFamily="34" charset="0"/>
                <a:cs typeface="Arial" panose="020B0604020202020204" pitchFamily="34" charset="0"/>
              </a:rPr>
              <a:t>info sheet about PID, ÖSPID and the problems for undiagnosed people with PID</a:t>
            </a:r>
            <a:r>
              <a:rPr lang="en-US" dirty="0">
                <a:latin typeface="Arial" panose="020B0604020202020204" pitchFamily="34" charset="0"/>
                <a:cs typeface="Arial" panose="020B0604020202020204" pitchFamily="34" charset="0"/>
              </a:rPr>
              <a:t> to a large number of </a:t>
            </a:r>
            <a:r>
              <a:rPr lang="en-US" b="1" dirty="0">
                <a:latin typeface="Arial" panose="020B0604020202020204" pitchFamily="34" charset="0"/>
                <a:cs typeface="Arial" panose="020B0604020202020204" pitchFamily="34" charset="0"/>
              </a:rPr>
              <a:t>radio and television stations and newspaper editors</a:t>
            </a:r>
            <a:r>
              <a:rPr lang="en-US" dirty="0">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Set up </a:t>
            </a:r>
            <a:r>
              <a:rPr lang="en-US" b="1" dirty="0">
                <a:latin typeface="Arial" panose="020B0604020202020204" pitchFamily="34" charset="0"/>
                <a:cs typeface="Arial" panose="020B0604020202020204" pitchFamily="34" charset="0"/>
              </a:rPr>
              <a:t>information tables in some hospitals </a:t>
            </a:r>
            <a:r>
              <a:rPr lang="en-US" dirty="0">
                <a:latin typeface="Arial" panose="020B0604020202020204" pitchFamily="34" charset="0"/>
                <a:cs typeface="Arial" panose="020B0604020202020204" pitchFamily="34" charset="0"/>
              </a:rPr>
              <a:t>for discussions and problem-solving to diagnose PID. They were able to discuss the problem and a faster way to diagnosis not only with patients but also with doctors</a:t>
            </a:r>
            <a:endParaRPr lang="de-DE" dirty="0">
              <a:latin typeface="Arial" panose="020B0604020202020204" pitchFamily="34" charset="0"/>
              <a:cs typeface="Arial" panose="020B0604020202020204" pitchFamily="34" charset="0"/>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6744" y="486599"/>
            <a:ext cx="1921905" cy="2700349"/>
          </a:xfrm>
          <a:prstGeom prst="rect">
            <a:avLst/>
          </a:prstGeom>
        </p:spPr>
      </p:pic>
      <p:pic>
        <p:nvPicPr>
          <p:cNvPr id="7" name="Grafik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6743" y="3186948"/>
            <a:ext cx="1921905" cy="1763158"/>
          </a:xfrm>
          <a:prstGeom prst="rect">
            <a:avLst/>
          </a:prstGeom>
        </p:spPr>
      </p:pic>
      <p:pic>
        <p:nvPicPr>
          <p:cNvPr id="8" name="Picture 5" descr="C:\Users\Karin Modl\Desktop\FOTOS ÖSPID\CERUD Feb.16\IMGP93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6743" y="4968246"/>
            <a:ext cx="1921905" cy="156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DF098947-41D5-B1DE-590F-706BDD9184F0}"/>
              </a:ext>
            </a:extLst>
          </p:cNvPr>
          <p:cNvSpPr/>
          <p:nvPr/>
        </p:nvSpPr>
        <p:spPr>
          <a:xfrm>
            <a:off x="498874" y="1733761"/>
            <a:ext cx="1502334" cy="461665"/>
          </a:xfrm>
          <a:prstGeom prst="rect">
            <a:avLst/>
          </a:prstGeom>
        </p:spPr>
        <p:txBody>
          <a:bodyPr wrap="none">
            <a:spAutoFit/>
          </a:bodyPr>
          <a:lstStyle/>
          <a:p>
            <a:r>
              <a:rPr lang="de-DE" sz="2400" b="1" i="1" dirty="0">
                <a:latin typeface="Arial" panose="020B0604020202020204" pitchFamily="34" charset="0"/>
                <a:cs typeface="Arial" panose="020B0604020202020204" pitchFamily="34" charset="0"/>
              </a:rPr>
              <a:t>Projects:</a:t>
            </a:r>
          </a:p>
        </p:txBody>
      </p:sp>
    </p:spTree>
    <p:extLst>
      <p:ext uri="{BB962C8B-B14F-4D97-AF65-F5344CB8AC3E}">
        <p14:creationId xmlns:p14="http://schemas.microsoft.com/office/powerpoint/2010/main" val="1297733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1846980" cy="769441"/>
          </a:xfrm>
          <a:prstGeom prst="rect">
            <a:avLst/>
          </a:prstGeom>
        </p:spPr>
        <p:txBody>
          <a:bodyPr wrap="none">
            <a:spAutoFit/>
          </a:bodyPr>
          <a:lstStyle/>
          <a:p>
            <a:r>
              <a:rPr lang="pt-PT" sz="4400" dirty="0" err="1">
                <a:solidFill>
                  <a:srgbClr val="0072AE"/>
                </a:solidFill>
                <a:latin typeface="Arial" panose="020B0604020202020204" pitchFamily="34" charset="0"/>
                <a:cs typeface="Arial" panose="020B0604020202020204" pitchFamily="34" charset="0"/>
              </a:rPr>
              <a:t>Bolivia</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1189749"/>
            <a:ext cx="2416880" cy="461665"/>
          </a:xfrm>
          <a:prstGeom prst="rect">
            <a:avLst/>
          </a:prstGeom>
        </p:spPr>
        <p:txBody>
          <a:bodyPr wrap="none">
            <a:spAutoFit/>
          </a:bodyPr>
          <a:lstStyle/>
          <a:p>
            <a:r>
              <a:rPr lang="pt-PT" sz="2400" b="1" dirty="0">
                <a:latin typeface="Arial" panose="020B0604020202020204" pitchFamily="34" charset="0"/>
                <a:cs typeface="Arial" panose="020B0604020202020204" pitchFamily="34" charset="0"/>
              </a:rPr>
              <a:t>FIDEP BOLIVIA</a:t>
            </a:r>
            <a:endParaRPr lang="pt-PT" sz="2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3EA940-9A54-4D01-890E-82E0ACAD13A3}"/>
              </a:ext>
            </a:extLst>
          </p:cNvPr>
          <p:cNvSpPr/>
          <p:nvPr/>
        </p:nvSpPr>
        <p:spPr>
          <a:xfrm>
            <a:off x="525291" y="1667828"/>
            <a:ext cx="8107348" cy="461665"/>
          </a:xfrm>
          <a:prstGeom prst="rect">
            <a:avLst/>
          </a:prstGeom>
        </p:spPr>
        <p:txBody>
          <a:bodyPr wrap="none">
            <a:spAutoFit/>
          </a:bodyPr>
          <a:lstStyle/>
          <a:p>
            <a:r>
              <a:rPr lang="de-DE" sz="2400" b="1" i="1" dirty="0">
                <a:latin typeface="Arial" panose="020B0604020202020204" pitchFamily="34" charset="0"/>
                <a:cs typeface="Arial" panose="020B0604020202020204" pitchFamily="34" charset="0"/>
              </a:rPr>
              <a:t>Project: </a:t>
            </a:r>
            <a:r>
              <a:rPr lang="en-US" sz="2400" dirty="0"/>
              <a:t>Awareness Campaign World PI Week ¨DATE CUENTA¨</a:t>
            </a:r>
          </a:p>
        </p:txBody>
      </p:sp>
      <p:sp>
        <p:nvSpPr>
          <p:cNvPr id="7" name="TextBox 6">
            <a:extLst>
              <a:ext uri="{FF2B5EF4-FFF2-40B4-BE49-F238E27FC236}">
                <a16:creationId xmlns:a16="http://schemas.microsoft.com/office/drawing/2014/main" id="{738ACAB4-DF11-366C-778C-7A14232765CE}"/>
              </a:ext>
            </a:extLst>
          </p:cNvPr>
          <p:cNvSpPr txBox="1"/>
          <p:nvPr/>
        </p:nvSpPr>
        <p:spPr>
          <a:xfrm>
            <a:off x="525291" y="2314323"/>
            <a:ext cx="11451771" cy="1754326"/>
          </a:xfrm>
          <a:prstGeom prst="rect">
            <a:avLst/>
          </a:prstGeom>
          <a:noFill/>
        </p:spPr>
        <p:txBody>
          <a:bodyPr wrap="square" rtlCol="0">
            <a:spAutoFit/>
          </a:bodyPr>
          <a:lstStyle/>
          <a:p>
            <a:pPr marL="285750" lvl="0" indent="-285750">
              <a:buFont typeface="Arial" panose="020B0604020202020204" pitchFamily="34" charset="0"/>
              <a:buChar char="•"/>
            </a:pPr>
            <a:r>
              <a:rPr lang="en-US" sz="1800" dirty="0">
                <a:solidFill>
                  <a:prstClr val="black"/>
                </a:solidFill>
                <a:latin typeface="Arial" panose="020B0604020202020204" pitchFamily="34" charset="0"/>
                <a:cs typeface="Arial" panose="020B0604020202020204" pitchFamily="34" charset="0"/>
              </a:rPr>
              <a:t>Developed a virtual and also face-to-face campaign. </a:t>
            </a:r>
          </a:p>
          <a:p>
            <a:pPr marL="285750" lvl="0"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M</a:t>
            </a:r>
            <a:r>
              <a:rPr lang="en-US" sz="1800" dirty="0">
                <a:solidFill>
                  <a:prstClr val="black"/>
                </a:solidFill>
                <a:latin typeface="Arial" panose="020B0604020202020204" pitchFamily="34" charset="0"/>
                <a:cs typeface="Arial" panose="020B0604020202020204" pitchFamily="34" charset="0"/>
              </a:rPr>
              <a:t>ade four informative videos about PIDs, as well as visited doctors to give them books and a poster of the 10 warning signs.</a:t>
            </a:r>
          </a:p>
          <a:p>
            <a:pPr marL="285750" lvl="0"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In</a:t>
            </a:r>
            <a:r>
              <a:rPr lang="en-US" sz="1800" dirty="0">
                <a:solidFill>
                  <a:prstClr val="black"/>
                </a:solidFill>
                <a:latin typeface="Arial" panose="020B0604020202020204" pitchFamily="34" charset="0"/>
                <a:cs typeface="Arial" panose="020B0604020202020204" pitchFamily="34" charset="0"/>
              </a:rPr>
              <a:t> a children's Hospital in the city of Cochabamba an awareness campaign was carried out informing and giving away material on PIDs.</a:t>
            </a:r>
          </a:p>
          <a:p>
            <a:pPr marL="285750" lvl="0"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The slogan “Date </a:t>
            </a:r>
            <a:r>
              <a:rPr lang="en-US" dirty="0" err="1">
                <a:solidFill>
                  <a:prstClr val="black"/>
                </a:solidFill>
                <a:latin typeface="Arial" panose="020B0604020202020204" pitchFamily="34" charset="0"/>
                <a:cs typeface="Arial" panose="020B0604020202020204" pitchFamily="34" charset="0"/>
              </a:rPr>
              <a:t>Cuenta</a:t>
            </a:r>
            <a:r>
              <a:rPr lang="en-US" dirty="0">
                <a:solidFill>
                  <a:prstClr val="black"/>
                </a:solidFill>
                <a:latin typeface="Arial" panose="020B0604020202020204" pitchFamily="34" charset="0"/>
                <a:cs typeface="Arial" panose="020B0604020202020204" pitchFamily="34" charset="0"/>
              </a:rPr>
              <a:t>” was used. </a:t>
            </a:r>
            <a:endParaRPr lang="en-AU" dirty="0"/>
          </a:p>
        </p:txBody>
      </p:sp>
      <p:pic>
        <p:nvPicPr>
          <p:cNvPr id="2" name="Imagen 3">
            <a:extLst>
              <a:ext uri="{FF2B5EF4-FFF2-40B4-BE49-F238E27FC236}">
                <a16:creationId xmlns:a16="http://schemas.microsoft.com/office/drawing/2014/main" id="{C25609AF-52F9-0B37-83B4-08BBECF241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2097" y="4208101"/>
            <a:ext cx="3202819" cy="2402114"/>
          </a:xfrm>
          <a:prstGeom prst="rect">
            <a:avLst/>
          </a:prstGeom>
        </p:spPr>
      </p:pic>
      <p:pic>
        <p:nvPicPr>
          <p:cNvPr id="3" name="Imagen 5">
            <a:extLst>
              <a:ext uri="{FF2B5EF4-FFF2-40B4-BE49-F238E27FC236}">
                <a16:creationId xmlns:a16="http://schemas.microsoft.com/office/drawing/2014/main" id="{F94460CB-1DAF-D2B5-21D2-D6640E337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2117" y="3695686"/>
            <a:ext cx="2284759" cy="3053981"/>
          </a:xfrm>
          <a:prstGeom prst="rect">
            <a:avLst/>
          </a:prstGeom>
        </p:spPr>
      </p:pic>
      <p:pic>
        <p:nvPicPr>
          <p:cNvPr id="8" name="Imagen 6">
            <a:extLst>
              <a:ext uri="{FF2B5EF4-FFF2-40B4-BE49-F238E27FC236}">
                <a16:creationId xmlns:a16="http://schemas.microsoft.com/office/drawing/2014/main" id="{D7853992-4D8A-F3B4-A7F4-10A4197542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0929" y="3684643"/>
            <a:ext cx="2298769" cy="3065024"/>
          </a:xfrm>
          <a:prstGeom prst="rect">
            <a:avLst/>
          </a:prstGeom>
        </p:spPr>
      </p:pic>
      <p:pic>
        <p:nvPicPr>
          <p:cNvPr id="12" name="Imagem 11">
            <a:extLst>
              <a:ext uri="{FF2B5EF4-FFF2-40B4-BE49-F238E27FC236}">
                <a16:creationId xmlns:a16="http://schemas.microsoft.com/office/drawing/2014/main" id="{261D332A-D97B-05E8-381D-DE3629E79F92}"/>
              </a:ext>
            </a:extLst>
          </p:cNvPr>
          <p:cNvPicPr>
            <a:picLocks noChangeAspect="1"/>
          </p:cNvPicPr>
          <p:nvPr/>
        </p:nvPicPr>
        <p:blipFill rotWithShape="1">
          <a:blip r:embed="rId5"/>
          <a:srcRect l="14082" t="29947" r="57296" b="18891"/>
          <a:stretch/>
        </p:blipFill>
        <p:spPr>
          <a:xfrm>
            <a:off x="4348903" y="4531995"/>
            <a:ext cx="3489649" cy="1754326"/>
          </a:xfrm>
          <a:prstGeom prst="rect">
            <a:avLst/>
          </a:prstGeom>
        </p:spPr>
      </p:pic>
    </p:spTree>
    <p:extLst>
      <p:ext uri="{BB962C8B-B14F-4D97-AF65-F5344CB8AC3E}">
        <p14:creationId xmlns:p14="http://schemas.microsoft.com/office/powerpoint/2010/main" val="4000849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holding a book&#10;&#10;Description automatically generated with medium confidence">
            <a:extLst>
              <a:ext uri="{FF2B5EF4-FFF2-40B4-BE49-F238E27FC236}">
                <a16:creationId xmlns:a16="http://schemas.microsoft.com/office/drawing/2014/main" id="{EB5CA2C9-2320-DED5-BAB7-40DE48866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879" y="4041324"/>
            <a:ext cx="2107341" cy="2809787"/>
          </a:xfrm>
          <a:prstGeom prst="rect">
            <a:avLst/>
          </a:prstGeom>
        </p:spPr>
      </p:pic>
      <p:sp>
        <p:nvSpPr>
          <p:cNvPr id="4" name="Rectangle 3">
            <a:extLst>
              <a:ext uri="{FF2B5EF4-FFF2-40B4-BE49-F238E27FC236}">
                <a16:creationId xmlns:a16="http://schemas.microsoft.com/office/drawing/2014/main" id="{00B9E07C-F8C1-40CC-9339-08D6AE4D52B7}"/>
              </a:ext>
            </a:extLst>
          </p:cNvPr>
          <p:cNvSpPr/>
          <p:nvPr/>
        </p:nvSpPr>
        <p:spPr>
          <a:xfrm>
            <a:off x="420534" y="358167"/>
            <a:ext cx="2162772" cy="769441"/>
          </a:xfrm>
          <a:prstGeom prst="rect">
            <a:avLst/>
          </a:prstGeom>
        </p:spPr>
        <p:txBody>
          <a:bodyPr wrap="none">
            <a:spAutoFit/>
          </a:bodyPr>
          <a:lstStyle/>
          <a:p>
            <a:r>
              <a:rPr lang="pt-PT" sz="4400" dirty="0">
                <a:solidFill>
                  <a:srgbClr val="0072AE"/>
                </a:solidFill>
                <a:latin typeface="Arial" panose="020B0604020202020204" pitchFamily="34" charset="0"/>
                <a:cs typeface="Arial" panose="020B0604020202020204" pitchFamily="34" charset="0"/>
              </a:rPr>
              <a:t>Canada</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420534" y="1055879"/>
            <a:ext cx="2784737" cy="461665"/>
          </a:xfrm>
          <a:prstGeom prst="rect">
            <a:avLst/>
          </a:prstGeom>
        </p:spPr>
        <p:txBody>
          <a:bodyPr wrap="none">
            <a:spAutoFit/>
          </a:bodyPr>
          <a:lstStyle/>
          <a:p>
            <a:r>
              <a:rPr lang="pt-PT" sz="2400" b="1" dirty="0" err="1">
                <a:latin typeface="Arial" panose="020B0604020202020204" pitchFamily="34" charset="0"/>
                <a:cs typeface="Arial" panose="020B0604020202020204" pitchFamily="34" charset="0"/>
              </a:rPr>
              <a:t>ImmUnity</a:t>
            </a:r>
            <a:r>
              <a:rPr lang="pt-PT" sz="2400" b="1" dirty="0">
                <a:latin typeface="Arial" panose="020B0604020202020204" pitchFamily="34" charset="0"/>
                <a:cs typeface="Arial" panose="020B0604020202020204" pitchFamily="34" charset="0"/>
              </a:rPr>
              <a:t> Canada</a:t>
            </a:r>
            <a:endParaRPr lang="pt-PT" sz="2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3EA940-9A54-4D01-890E-82E0ACAD13A3}"/>
              </a:ext>
            </a:extLst>
          </p:cNvPr>
          <p:cNvSpPr/>
          <p:nvPr/>
        </p:nvSpPr>
        <p:spPr>
          <a:xfrm>
            <a:off x="420534" y="1570178"/>
            <a:ext cx="5287025" cy="461665"/>
          </a:xfrm>
          <a:prstGeom prst="rect">
            <a:avLst/>
          </a:prstGeom>
        </p:spPr>
        <p:txBody>
          <a:bodyPr wrap="none">
            <a:spAutoFit/>
          </a:bodyPr>
          <a:lstStyle/>
          <a:p>
            <a:r>
              <a:rPr lang="de-DE" sz="2400" b="1" i="1" dirty="0">
                <a:latin typeface="Arial" panose="020B0604020202020204" pitchFamily="34" charset="0"/>
                <a:cs typeface="Arial" panose="020B0604020202020204" pitchFamily="34" charset="0"/>
              </a:rPr>
              <a:t>Project: </a:t>
            </a:r>
            <a:r>
              <a:rPr lang="de-DE" sz="2400" dirty="0">
                <a:latin typeface="Arial" panose="020B0604020202020204" pitchFamily="34" charset="0"/>
                <a:cs typeface="Arial" panose="020B0604020202020204" pitchFamily="34" charset="0"/>
              </a:rPr>
              <a:t>Invisible </a:t>
            </a:r>
            <a:r>
              <a:rPr lang="de-DE" sz="2400" dirty="0" err="1">
                <a:latin typeface="Arial" panose="020B0604020202020204" pitchFamily="34" charset="0"/>
                <a:cs typeface="Arial" panose="020B0604020202020204" pitchFamily="34" charset="0"/>
              </a:rPr>
              <a:t>No</a:t>
            </a:r>
            <a:r>
              <a:rPr lang="de-DE" sz="2400" dirty="0">
                <a:latin typeface="Arial" panose="020B0604020202020204" pitchFamily="34" charset="0"/>
                <a:cs typeface="Arial" panose="020B0604020202020204" pitchFamily="34" charset="0"/>
              </a:rPr>
              <a:t> More Campaign</a:t>
            </a:r>
          </a:p>
        </p:txBody>
      </p:sp>
      <p:pic>
        <p:nvPicPr>
          <p:cNvPr id="3" name="Picture 2" descr="A picture containing person, child, family&#10;&#10;Description automatically generated">
            <a:extLst>
              <a:ext uri="{FF2B5EF4-FFF2-40B4-BE49-F238E27FC236}">
                <a16:creationId xmlns:a16="http://schemas.microsoft.com/office/drawing/2014/main" id="{FCC08C6C-7B41-2856-11FA-EEBDB8E31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298" y="4041324"/>
            <a:ext cx="2540312" cy="2809788"/>
          </a:xfrm>
          <a:prstGeom prst="rect">
            <a:avLst/>
          </a:prstGeom>
        </p:spPr>
      </p:pic>
      <p:pic>
        <p:nvPicPr>
          <p:cNvPr id="10" name="Picture 9" descr="A person holding a certificate&#10;&#10;Description automatically generated with medium confidence">
            <a:extLst>
              <a:ext uri="{FF2B5EF4-FFF2-40B4-BE49-F238E27FC236}">
                <a16:creationId xmlns:a16="http://schemas.microsoft.com/office/drawing/2014/main" id="{2E28BAF7-DE30-EF42-A9C9-02709CEF2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2474" y="0"/>
            <a:ext cx="1936220" cy="3451758"/>
          </a:xfrm>
          <a:prstGeom prst="rect">
            <a:avLst/>
          </a:prstGeom>
        </p:spPr>
      </p:pic>
      <p:pic>
        <p:nvPicPr>
          <p:cNvPr id="16" name="Picture 15" descr="Qr code&#10;&#10;Description automatically generated">
            <a:extLst>
              <a:ext uri="{FF2B5EF4-FFF2-40B4-BE49-F238E27FC236}">
                <a16:creationId xmlns:a16="http://schemas.microsoft.com/office/drawing/2014/main" id="{5B7D4356-2D4A-200B-A501-6C57A9C903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8694" y="0"/>
            <a:ext cx="2583305" cy="3444407"/>
          </a:xfrm>
          <a:prstGeom prst="rect">
            <a:avLst/>
          </a:prstGeom>
        </p:spPr>
      </p:pic>
      <p:sp>
        <p:nvSpPr>
          <p:cNvPr id="17" name="TextBox 16">
            <a:extLst>
              <a:ext uri="{FF2B5EF4-FFF2-40B4-BE49-F238E27FC236}">
                <a16:creationId xmlns:a16="http://schemas.microsoft.com/office/drawing/2014/main" id="{31A32600-E58B-6723-0A81-75368BF4A36C}"/>
              </a:ext>
            </a:extLst>
          </p:cNvPr>
          <p:cNvSpPr txBox="1"/>
          <p:nvPr/>
        </p:nvSpPr>
        <p:spPr>
          <a:xfrm>
            <a:off x="443086" y="2084478"/>
            <a:ext cx="6962423" cy="2031325"/>
          </a:xfrm>
          <a:prstGeom prst="rect">
            <a:avLst/>
          </a:prstGeom>
          <a:noFill/>
        </p:spPr>
        <p:txBody>
          <a:bodyPr wrap="square" rtlCol="0">
            <a:spAutoFit/>
          </a:bodyPr>
          <a:lstStyle/>
          <a:p>
            <a:pPr marL="285750" indent="-285750" algn="just">
              <a:buFont typeface="Arial" panose="020B0604020202020204" pitchFamily="34" charset="0"/>
              <a:buChar char="•"/>
            </a:pPr>
            <a:r>
              <a:rPr lang="en-CA" dirty="0">
                <a:latin typeface="Arial" panose="020B0604020202020204" pitchFamily="34" charset="0"/>
                <a:cs typeface="Arial" panose="020B0604020202020204" pitchFamily="34" charset="0"/>
              </a:rPr>
              <a:t>Over 100 participants walked nationally </a:t>
            </a:r>
          </a:p>
          <a:p>
            <a:pPr marL="285750" indent="-285750" algn="just">
              <a:buFont typeface="Arial" panose="020B0604020202020204" pitchFamily="34" charset="0"/>
              <a:buChar char="•"/>
            </a:pPr>
            <a:r>
              <a:rPr lang="en-CA" dirty="0">
                <a:latin typeface="Arial" panose="020B0604020202020204" pitchFamily="34" charset="0"/>
                <a:cs typeface="Arial" panose="020B0604020202020204" pitchFamily="34" charset="0"/>
              </a:rPr>
              <a:t>Mass walk in Ottawa and submission of campaign messages shared online by patients and health care professionals</a:t>
            </a:r>
          </a:p>
          <a:p>
            <a:pPr marL="285750" indent="-285750" algn="just">
              <a:buFont typeface="Arial" panose="020B0604020202020204" pitchFamily="34" charset="0"/>
              <a:buChar char="•"/>
            </a:pPr>
            <a:r>
              <a:rPr lang="en-CA" dirty="0">
                <a:latin typeface="Arial" panose="020B0604020202020204" pitchFamily="34" charset="0"/>
                <a:cs typeface="Arial" panose="020B0604020202020204" pitchFamily="34" charset="0"/>
              </a:rPr>
              <a:t>PI Week Proclamations in 6 cities</a:t>
            </a:r>
          </a:p>
          <a:p>
            <a:pPr marL="285750" indent="-285750" algn="just">
              <a:buFont typeface="Arial" panose="020B0604020202020204" pitchFamily="34" charset="0"/>
              <a:buChar char="•"/>
            </a:pPr>
            <a:r>
              <a:rPr lang="en-CA" dirty="0">
                <a:latin typeface="Arial" panose="020B0604020202020204" pitchFamily="34" charset="0"/>
                <a:cs typeface="Arial" panose="020B0604020202020204" pitchFamily="34" charset="0"/>
              </a:rPr>
              <a:t>Meeting between MP and patient</a:t>
            </a:r>
          </a:p>
          <a:p>
            <a:pPr marL="285750" indent="-285750" algn="just">
              <a:buFont typeface="Arial" panose="020B0604020202020204" pitchFamily="34" charset="0"/>
              <a:buChar char="•"/>
            </a:pPr>
            <a:r>
              <a:rPr lang="en-CA" dirty="0">
                <a:latin typeface="Arial" panose="020B0604020202020204" pitchFamily="34" charset="0"/>
                <a:cs typeface="Arial" panose="020B0604020202020204" pitchFamily="34" charset="0"/>
              </a:rPr>
              <a:t>Raised over CAD$28,000 and increase in number of new supporters</a:t>
            </a:r>
          </a:p>
        </p:txBody>
      </p:sp>
      <p:pic>
        <p:nvPicPr>
          <p:cNvPr id="14" name="Picture 13" descr="A group of people holding flags&#10;&#10;Description automatically generated with low confidence">
            <a:extLst>
              <a:ext uri="{FF2B5EF4-FFF2-40B4-BE49-F238E27FC236}">
                <a16:creationId xmlns:a16="http://schemas.microsoft.com/office/drawing/2014/main" id="{D1DDB879-2DCD-3231-2272-45AA2AE3B00F}"/>
              </a:ext>
            </a:extLst>
          </p:cNvPr>
          <p:cNvPicPr>
            <a:picLocks noChangeAspect="1"/>
          </p:cNvPicPr>
          <p:nvPr/>
        </p:nvPicPr>
        <p:blipFill rotWithShape="1">
          <a:blip r:embed="rId7">
            <a:extLst>
              <a:ext uri="{28A0092B-C50C-407E-A947-70E740481C1C}">
                <a14:useLocalDpi xmlns:a14="http://schemas.microsoft.com/office/drawing/2010/main" val="0"/>
              </a:ext>
            </a:extLst>
          </a:blip>
          <a:srcRect l="11857"/>
          <a:stretch/>
        </p:blipFill>
        <p:spPr>
          <a:xfrm>
            <a:off x="7672474" y="3451758"/>
            <a:ext cx="4492388" cy="3406241"/>
          </a:xfrm>
          <a:prstGeom prst="rect">
            <a:avLst/>
          </a:prstGeom>
        </p:spPr>
      </p:pic>
    </p:spTree>
    <p:extLst>
      <p:ext uri="{BB962C8B-B14F-4D97-AF65-F5344CB8AC3E}">
        <p14:creationId xmlns:p14="http://schemas.microsoft.com/office/powerpoint/2010/main" val="3920405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196352"/>
            <a:ext cx="1470274" cy="769441"/>
          </a:xfrm>
          <a:prstGeom prst="rect">
            <a:avLst/>
          </a:prstGeom>
        </p:spPr>
        <p:txBody>
          <a:bodyPr wrap="none">
            <a:spAutoFit/>
          </a:bodyPr>
          <a:lstStyle/>
          <a:p>
            <a:r>
              <a:rPr lang="pt-PT" sz="4400" dirty="0">
                <a:solidFill>
                  <a:srgbClr val="0072AE"/>
                </a:solidFill>
                <a:latin typeface="Arial" panose="020B0604020202020204" pitchFamily="34" charset="0"/>
                <a:cs typeface="Arial" panose="020B0604020202020204" pitchFamily="34" charset="0"/>
              </a:rPr>
              <a:t>Chile</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965793"/>
            <a:ext cx="11212618" cy="830997"/>
          </a:xfrm>
          <a:prstGeom prst="rect">
            <a:avLst/>
          </a:prstGeom>
        </p:spPr>
        <p:txBody>
          <a:bodyPr wrap="square">
            <a:spAutoFit/>
          </a:bodyPr>
          <a:lstStyle/>
          <a:p>
            <a:r>
              <a:rPr lang="pt-PT" sz="2400" b="1" dirty="0">
                <a:latin typeface="Arial" panose="020B0604020202020204" pitchFamily="34" charset="0"/>
                <a:cs typeface="Arial" panose="020B0604020202020204" pitchFamily="34" charset="0"/>
              </a:rPr>
              <a:t>IDP Chile Foundation </a:t>
            </a:r>
          </a:p>
          <a:p>
            <a:r>
              <a:rPr lang="pt-PT" sz="2400" b="1" i="1" dirty="0" err="1">
                <a:latin typeface="Arial" panose="020B0604020202020204" pitchFamily="34" charset="0"/>
                <a:cs typeface="Arial" panose="020B0604020202020204" pitchFamily="34" charset="0"/>
              </a:rPr>
              <a:t>Projects</a:t>
            </a:r>
            <a:r>
              <a:rPr lang="pt-PT" sz="2400" b="1" i="1" dirty="0">
                <a:latin typeface="Arial" panose="020B0604020202020204" pitchFamily="34" charset="0"/>
                <a:cs typeface="Arial" panose="020B0604020202020204" pitchFamily="34" charset="0"/>
              </a:rPr>
              <a:t>:</a:t>
            </a:r>
            <a:endParaRPr lang="pt-PT" sz="2400" dirty="0">
              <a:latin typeface="Arial" panose="020B0604020202020204" pitchFamily="34" charset="0"/>
              <a:cs typeface="Arial" panose="020B0604020202020204" pitchFamily="34" charset="0"/>
            </a:endParaRPr>
          </a:p>
        </p:txBody>
      </p:sp>
      <p:sp>
        <p:nvSpPr>
          <p:cNvPr id="2" name="Rectangle 5">
            <a:extLst>
              <a:ext uri="{FF2B5EF4-FFF2-40B4-BE49-F238E27FC236}">
                <a16:creationId xmlns:a16="http://schemas.microsoft.com/office/drawing/2014/main" id="{9F1F65BA-1D7A-16E5-4163-E815EFFFD7EC}"/>
              </a:ext>
            </a:extLst>
          </p:cNvPr>
          <p:cNvSpPr/>
          <p:nvPr/>
        </p:nvSpPr>
        <p:spPr>
          <a:xfrm>
            <a:off x="525290" y="1898875"/>
            <a:ext cx="10746089" cy="2031325"/>
          </a:xfrm>
          <a:prstGeom prst="rect">
            <a:avLst/>
          </a:prstGeom>
        </p:spPr>
        <p:txBody>
          <a:bodyPr wrap="square">
            <a:spAutoFit/>
          </a:bodyPr>
          <a:lstStyle/>
          <a:p>
            <a:pPr algn="just"/>
            <a:r>
              <a:rPr lang="es-CL" dirty="0" err="1">
                <a:latin typeface="Arial" panose="020B0604020202020204" pitchFamily="34" charset="0"/>
                <a:cs typeface="Arial" panose="020B0604020202020204" pitchFamily="34" charset="0"/>
              </a:rPr>
              <a:t>This</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year</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they</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held</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two</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events</a:t>
            </a:r>
            <a:r>
              <a:rPr lang="es-CL" dirty="0">
                <a:latin typeface="Arial" panose="020B0604020202020204" pitchFamily="34" charset="0"/>
                <a:cs typeface="Arial" panose="020B0604020202020204" pitchFamily="34" charset="0"/>
              </a:rPr>
              <a:t>: </a:t>
            </a:r>
          </a:p>
          <a:p>
            <a:pPr marL="342900" indent="-342900" algn="just">
              <a:buFont typeface="+mj-lt"/>
              <a:buAutoNum type="arabicParenR"/>
            </a:pPr>
            <a:r>
              <a:rPr lang="es-CL" b="1" dirty="0">
                <a:latin typeface="Arial" panose="020B0604020202020204" pitchFamily="34" charset="0"/>
                <a:cs typeface="Arial" panose="020B0604020202020204" pitchFamily="34" charset="0"/>
              </a:rPr>
              <a:t>Social meeting </a:t>
            </a:r>
            <a:r>
              <a:rPr lang="es-CL" b="1" dirty="0" err="1">
                <a:latin typeface="Arial" panose="020B0604020202020204" pitchFamily="34" charset="0"/>
                <a:cs typeface="Arial" panose="020B0604020202020204" pitchFamily="34" charset="0"/>
              </a:rPr>
              <a:t>with</a:t>
            </a:r>
            <a:r>
              <a:rPr lang="es-CL" b="1" dirty="0">
                <a:latin typeface="Arial" panose="020B0604020202020204" pitchFamily="34" charset="0"/>
                <a:cs typeface="Arial" panose="020B0604020202020204" pitchFamily="34" charset="0"/>
              </a:rPr>
              <a:t> </a:t>
            </a:r>
            <a:r>
              <a:rPr lang="es-CL" b="1" dirty="0" err="1">
                <a:latin typeface="Arial" panose="020B0604020202020204" pitchFamily="34" charset="0"/>
                <a:cs typeface="Arial" panose="020B0604020202020204" pitchFamily="34" charset="0"/>
              </a:rPr>
              <a:t>their</a:t>
            </a:r>
            <a:r>
              <a:rPr lang="es-CL" b="1" dirty="0">
                <a:latin typeface="Arial" panose="020B0604020202020204" pitchFamily="34" charset="0"/>
                <a:cs typeface="Arial" panose="020B0604020202020204" pitchFamily="34" charset="0"/>
              </a:rPr>
              <a:t> </a:t>
            </a:r>
            <a:r>
              <a:rPr lang="es-CL" b="1" dirty="0" err="1">
                <a:latin typeface="Arial" panose="020B0604020202020204" pitchFamily="34" charset="0"/>
                <a:cs typeface="Arial" panose="020B0604020202020204" pitchFamily="34" charset="0"/>
              </a:rPr>
              <a:t>members</a:t>
            </a:r>
            <a:r>
              <a:rPr lang="es-CL" b="1" dirty="0">
                <a:latin typeface="Arial" panose="020B0604020202020204" pitchFamily="34" charset="0"/>
                <a:cs typeface="Arial" panose="020B0604020202020204" pitchFamily="34" charset="0"/>
              </a:rPr>
              <a:t> </a:t>
            </a:r>
            <a:r>
              <a:rPr lang="es-CL" dirty="0">
                <a:latin typeface="Arial" panose="020B0604020202020204" pitchFamily="34" charset="0"/>
                <a:cs typeface="Arial" panose="020B0604020202020204" pitchFamily="34" charset="0"/>
              </a:rPr>
              <a:t>in a restaurant </a:t>
            </a:r>
            <a:r>
              <a:rPr lang="es-CL" dirty="0" err="1">
                <a:latin typeface="Arial" panose="020B0604020202020204" pitchFamily="34" charset="0"/>
                <a:cs typeface="Arial" panose="020B0604020202020204" pitchFamily="34" charset="0"/>
              </a:rPr>
              <a:t>on</a:t>
            </a:r>
            <a:r>
              <a:rPr lang="es-CL" dirty="0">
                <a:latin typeface="Arial" panose="020B0604020202020204" pitchFamily="34" charset="0"/>
                <a:cs typeface="Arial" panose="020B0604020202020204" pitchFamily="34" charset="0"/>
              </a:rPr>
              <a:t> April, 29 </a:t>
            </a:r>
            <a:r>
              <a:rPr lang="es-CL" dirty="0" err="1">
                <a:latin typeface="Arial" panose="020B0604020202020204" pitchFamily="34" charset="0"/>
                <a:cs typeface="Arial" panose="020B0604020202020204" pitchFamily="34" charset="0"/>
              </a:rPr>
              <a:t>sharing</a:t>
            </a:r>
            <a:r>
              <a:rPr lang="es-CL" dirty="0">
                <a:latin typeface="Arial" panose="020B0604020202020204" pitchFamily="34" charset="0"/>
                <a:cs typeface="Arial" panose="020B0604020202020204" pitchFamily="34" charset="0"/>
              </a:rPr>
              <a:t> pizzas and </a:t>
            </a:r>
            <a:r>
              <a:rPr lang="es-CL" dirty="0" err="1">
                <a:latin typeface="Arial" panose="020B0604020202020204" pitchFamily="34" charset="0"/>
                <a:cs typeface="Arial" panose="020B0604020202020204" pitchFamily="34" charset="0"/>
              </a:rPr>
              <a:t>lots</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of</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conversation</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They</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gathered</a:t>
            </a:r>
            <a:r>
              <a:rPr lang="es-CL" dirty="0">
                <a:latin typeface="Arial" panose="020B0604020202020204" pitchFamily="34" charset="0"/>
                <a:cs typeface="Arial" panose="020B0604020202020204" pitchFamily="34" charset="0"/>
              </a:rPr>
              <a:t> 18 </a:t>
            </a:r>
            <a:r>
              <a:rPr lang="es-CL" dirty="0" err="1">
                <a:latin typeface="Arial" panose="020B0604020202020204" pitchFamily="34" charset="0"/>
                <a:cs typeface="Arial" panose="020B0604020202020204" pitchFamily="34" charset="0"/>
              </a:rPr>
              <a:t>people</a:t>
            </a:r>
            <a:r>
              <a:rPr lang="es-CL" dirty="0">
                <a:latin typeface="Arial" panose="020B0604020202020204" pitchFamily="34" charset="0"/>
                <a:cs typeface="Arial" panose="020B0604020202020204" pitchFamily="34" charset="0"/>
              </a:rPr>
              <a:t> and </a:t>
            </a:r>
            <a:r>
              <a:rPr lang="es-CL" dirty="0" err="1">
                <a:latin typeface="Arial" panose="020B0604020202020204" pitchFamily="34" charset="0"/>
                <a:cs typeface="Arial" panose="020B0604020202020204" pitchFamily="34" charset="0"/>
              </a:rPr>
              <a:t>shared</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some</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gifts</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with</a:t>
            </a:r>
            <a:r>
              <a:rPr lang="es-CL" dirty="0">
                <a:latin typeface="Arial" panose="020B0604020202020204" pitchFamily="34" charset="0"/>
                <a:cs typeface="Arial" panose="020B0604020202020204" pitchFamily="34" charset="0"/>
              </a:rPr>
              <a:t> logo </a:t>
            </a:r>
            <a:r>
              <a:rPr lang="es-CL" dirty="0" err="1">
                <a:latin typeface="Arial" panose="020B0604020202020204" pitchFamily="34" charset="0"/>
                <a:cs typeface="Arial" panose="020B0604020202020204" pitchFamily="34" charset="0"/>
              </a:rPr>
              <a:t>of</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the</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Foundation</a:t>
            </a:r>
            <a:r>
              <a:rPr lang="es-CL" dirty="0">
                <a:latin typeface="Arial" panose="020B0604020202020204" pitchFamily="34" charset="0"/>
                <a:cs typeface="Arial" panose="020B0604020202020204" pitchFamily="34" charset="0"/>
              </a:rPr>
              <a:t>. </a:t>
            </a:r>
          </a:p>
          <a:p>
            <a:pPr marL="342900" indent="-342900" algn="just">
              <a:buFont typeface="+mj-lt"/>
              <a:buAutoNum type="arabicParenR"/>
            </a:pPr>
            <a:r>
              <a:rPr lang="es-CL" dirty="0" err="1">
                <a:latin typeface="Arial" panose="020B0604020202020204" pitchFamily="34" charset="0"/>
                <a:cs typeface="Arial" panose="020B0604020202020204" pitchFamily="34" charset="0"/>
              </a:rPr>
              <a:t>Organised</a:t>
            </a:r>
            <a:r>
              <a:rPr lang="es-CL" dirty="0">
                <a:latin typeface="Arial" panose="020B0604020202020204" pitchFamily="34" charset="0"/>
                <a:cs typeface="Arial" panose="020B0604020202020204" pitchFamily="34" charset="0"/>
              </a:rPr>
              <a:t> a </a:t>
            </a:r>
            <a:r>
              <a:rPr lang="es-CL" b="1" dirty="0">
                <a:latin typeface="Arial" panose="020B0604020202020204" pitchFamily="34" charset="0"/>
                <a:cs typeface="Arial" panose="020B0604020202020204" pitchFamily="34" charset="0"/>
              </a:rPr>
              <a:t>remote zoom meeting</a:t>
            </a:r>
            <a:r>
              <a:rPr lang="es-CL" dirty="0">
                <a:latin typeface="Arial" panose="020B0604020202020204" pitchFamily="34" charset="0"/>
                <a:cs typeface="Arial" panose="020B0604020202020204" pitchFamily="34" charset="0"/>
              </a:rPr>
              <a:t>, in </a:t>
            </a:r>
            <a:r>
              <a:rPr lang="es-CL" dirty="0" err="1">
                <a:latin typeface="Arial" panose="020B0604020202020204" pitchFamily="34" charset="0"/>
                <a:cs typeface="Arial" panose="020B0604020202020204" pitchFamily="34" charset="0"/>
              </a:rPr>
              <a:t>which</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they</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brought</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together</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their</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members</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especially</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from</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regions</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outside</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of</a:t>
            </a:r>
            <a:r>
              <a:rPr lang="es-CL" dirty="0">
                <a:latin typeface="Arial" panose="020B0604020202020204" pitchFamily="34" charset="0"/>
                <a:cs typeface="Arial" panose="020B0604020202020204" pitchFamily="34" charset="0"/>
              </a:rPr>
              <a:t> Santiago, specialised medical </a:t>
            </a:r>
            <a:r>
              <a:rPr lang="es-CL" dirty="0" err="1">
                <a:latin typeface="Arial" panose="020B0604020202020204" pitchFamily="34" charset="0"/>
                <a:cs typeface="Arial" panose="020B0604020202020204" pitchFamily="34" charset="0"/>
              </a:rPr>
              <a:t>personnel</a:t>
            </a:r>
            <a:r>
              <a:rPr lang="es-CL" dirty="0">
                <a:latin typeface="Arial" panose="020B0604020202020204" pitchFamily="34" charset="0"/>
                <a:cs typeface="Arial" panose="020B0604020202020204" pitchFamily="34" charset="0"/>
              </a:rPr>
              <a:t> and representatives </a:t>
            </a:r>
            <a:r>
              <a:rPr lang="es-CL" dirty="0" err="1">
                <a:latin typeface="Arial" panose="020B0604020202020204" pitchFamily="34" charset="0"/>
                <a:cs typeface="Arial" panose="020B0604020202020204" pitchFamily="34" charset="0"/>
              </a:rPr>
              <a:t>of</a:t>
            </a:r>
            <a:r>
              <a:rPr lang="es-CL" dirty="0">
                <a:latin typeface="Arial" panose="020B0604020202020204" pitchFamily="34" charset="0"/>
                <a:cs typeface="Arial" panose="020B0604020202020204" pitchFamily="34" charset="0"/>
              </a:rPr>
              <a:t> IPOPI. The </a:t>
            </a:r>
            <a:r>
              <a:rPr lang="es-CL" dirty="0" err="1">
                <a:latin typeface="Arial" panose="020B0604020202020204" pitchFamily="34" charset="0"/>
                <a:cs typeface="Arial" panose="020B0604020202020204" pitchFamily="34" charset="0"/>
              </a:rPr>
              <a:t>progress</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of</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the</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foundation</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the</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website</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formalisation</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of</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activities</a:t>
            </a:r>
            <a:r>
              <a:rPr lang="es-CL" dirty="0">
                <a:latin typeface="Arial" panose="020B0604020202020204" pitchFamily="34" charset="0"/>
                <a:cs typeface="Arial" panose="020B0604020202020204" pitchFamily="34" charset="0"/>
              </a:rPr>
              <a:t> and </a:t>
            </a:r>
            <a:r>
              <a:rPr lang="es-CL" dirty="0" err="1">
                <a:latin typeface="Arial" panose="020B0604020202020204" pitchFamily="34" charset="0"/>
                <a:cs typeface="Arial" panose="020B0604020202020204" pitchFamily="34" charset="0"/>
              </a:rPr>
              <a:t>contacts</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with</a:t>
            </a:r>
            <a:r>
              <a:rPr lang="es-CL" dirty="0">
                <a:latin typeface="Arial" panose="020B0604020202020204" pitchFamily="34" charset="0"/>
                <a:cs typeface="Arial" panose="020B0604020202020204" pitchFamily="34" charset="0"/>
              </a:rPr>
              <a:t> new </a:t>
            </a:r>
            <a:r>
              <a:rPr lang="es-CL" dirty="0" err="1">
                <a:latin typeface="Arial" panose="020B0604020202020204" pitchFamily="34" charset="0"/>
                <a:cs typeface="Arial" panose="020B0604020202020204" pitchFamily="34" charset="0"/>
              </a:rPr>
              <a:t>members</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were</a:t>
            </a:r>
            <a:r>
              <a:rPr lang="es-CL" dirty="0">
                <a:latin typeface="Arial" panose="020B0604020202020204" pitchFamily="34" charset="0"/>
                <a:cs typeface="Arial" panose="020B0604020202020204" pitchFamily="34" charset="0"/>
              </a:rPr>
              <a:t> </a:t>
            </a:r>
            <a:r>
              <a:rPr lang="es-CL" dirty="0" err="1">
                <a:latin typeface="Arial" panose="020B0604020202020204" pitchFamily="34" charset="0"/>
                <a:cs typeface="Arial" panose="020B0604020202020204" pitchFamily="34" charset="0"/>
              </a:rPr>
              <a:t>presented</a:t>
            </a:r>
            <a:r>
              <a:rPr lang="es-CL" dirty="0">
                <a:latin typeface="Arial" panose="020B0604020202020204" pitchFamily="34" charset="0"/>
                <a:cs typeface="Arial" panose="020B0604020202020204" pitchFamily="34" charset="0"/>
              </a:rPr>
              <a:t>.</a:t>
            </a:r>
            <a:endParaRPr lang="de-DE" b="1" dirty="0">
              <a:latin typeface="Arial" panose="020B0604020202020204" pitchFamily="34" charset="0"/>
              <a:cs typeface="Arial" panose="020B0604020202020204" pitchFamily="34" charset="0"/>
            </a:endParaRPr>
          </a:p>
        </p:txBody>
      </p:sp>
      <p:pic>
        <p:nvPicPr>
          <p:cNvPr id="3" name="Imagen 7">
            <a:extLst>
              <a:ext uri="{FF2B5EF4-FFF2-40B4-BE49-F238E27FC236}">
                <a16:creationId xmlns:a16="http://schemas.microsoft.com/office/drawing/2014/main" id="{C0336FA6-2C03-8366-0221-6683F0BE1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259" y="4032285"/>
            <a:ext cx="4542692" cy="2555265"/>
          </a:xfrm>
          <a:prstGeom prst="rect">
            <a:avLst/>
          </a:prstGeom>
        </p:spPr>
      </p:pic>
      <p:pic>
        <p:nvPicPr>
          <p:cNvPr id="6" name="Imagen 2">
            <a:extLst>
              <a:ext uri="{FF2B5EF4-FFF2-40B4-BE49-F238E27FC236}">
                <a16:creationId xmlns:a16="http://schemas.microsoft.com/office/drawing/2014/main" id="{17E4366D-F6AD-E050-9856-7C1F37C30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831" y="4108741"/>
            <a:ext cx="1810143" cy="2413524"/>
          </a:xfrm>
          <a:prstGeom prst="rect">
            <a:avLst/>
          </a:prstGeom>
        </p:spPr>
      </p:pic>
      <p:pic>
        <p:nvPicPr>
          <p:cNvPr id="7" name="Imagen 9">
            <a:extLst>
              <a:ext uri="{FF2B5EF4-FFF2-40B4-BE49-F238E27FC236}">
                <a16:creationId xmlns:a16="http://schemas.microsoft.com/office/drawing/2014/main" id="{91235671-0BCB-0BD0-F9C7-3082240DF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854" y="3741575"/>
            <a:ext cx="1356338" cy="2940570"/>
          </a:xfrm>
          <a:prstGeom prst="rect">
            <a:avLst/>
          </a:prstGeom>
        </p:spPr>
      </p:pic>
    </p:spTree>
    <p:extLst>
      <p:ext uri="{BB962C8B-B14F-4D97-AF65-F5344CB8AC3E}">
        <p14:creationId xmlns:p14="http://schemas.microsoft.com/office/powerpoint/2010/main" val="372769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196352"/>
            <a:ext cx="1659429" cy="769441"/>
          </a:xfrm>
          <a:prstGeom prst="rect">
            <a:avLst/>
          </a:prstGeom>
        </p:spPr>
        <p:txBody>
          <a:bodyPr wrap="none">
            <a:spAutoFit/>
          </a:bodyPr>
          <a:lstStyle/>
          <a:p>
            <a:r>
              <a:rPr lang="pt-PT" sz="4400" dirty="0">
                <a:solidFill>
                  <a:srgbClr val="0072AE"/>
                </a:solidFill>
                <a:latin typeface="Arial" panose="020B0604020202020204" pitchFamily="34" charset="0"/>
                <a:cs typeface="Arial" panose="020B0604020202020204" pitchFamily="34" charset="0"/>
              </a:rPr>
              <a:t>China</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25291" y="965793"/>
            <a:ext cx="11212618" cy="1200329"/>
          </a:xfrm>
          <a:prstGeom prst="rect">
            <a:avLst/>
          </a:prstGeom>
        </p:spPr>
        <p:txBody>
          <a:bodyPr wrap="square">
            <a:spAutoFit/>
          </a:bodyPr>
          <a:lstStyle/>
          <a:p>
            <a:r>
              <a:rPr lang="pt-PT" sz="2400" b="1" dirty="0">
                <a:latin typeface="Arial" panose="020B0604020202020204" pitchFamily="34" charset="0"/>
                <a:cs typeface="Arial" panose="020B0604020202020204" pitchFamily="34" charset="0"/>
              </a:rPr>
              <a:t>PID </a:t>
            </a:r>
            <a:r>
              <a:rPr lang="pt-PT" sz="2400" b="1" dirty="0" err="1">
                <a:latin typeface="Arial" panose="020B0604020202020204" pitchFamily="34" charset="0"/>
                <a:cs typeface="Arial" panose="020B0604020202020204" pitchFamily="34" charset="0"/>
              </a:rPr>
              <a:t>Care</a:t>
            </a:r>
            <a:r>
              <a:rPr lang="pt-PT" sz="2400" b="1" dirty="0">
                <a:latin typeface="Arial" panose="020B0604020202020204" pitchFamily="34" charset="0"/>
                <a:cs typeface="Arial" panose="020B0604020202020204" pitchFamily="34" charset="0"/>
              </a:rPr>
              <a:t> China</a:t>
            </a:r>
          </a:p>
          <a:p>
            <a:r>
              <a:rPr lang="pt-PT" sz="2400" b="1" i="1" dirty="0">
                <a:latin typeface="Arial" panose="020B0604020202020204" pitchFamily="34" charset="0"/>
                <a:cs typeface="Arial" panose="020B0604020202020204" pitchFamily="34" charset="0"/>
              </a:rPr>
              <a:t>Project: </a:t>
            </a:r>
            <a:r>
              <a:rPr lang="en-GB" sz="2400" i="0" dirty="0">
                <a:solidFill>
                  <a:srgbClr val="000000"/>
                </a:solidFill>
                <a:effectLst/>
                <a:latin typeface="Arial" panose="020B0604020202020204" pitchFamily="34" charset="0"/>
                <a:cs typeface="Arial" panose="020B0604020202020204" pitchFamily="34" charset="0"/>
              </a:rPr>
              <a:t>Fly for PI - 【</a:t>
            </a:r>
            <a:r>
              <a:rPr lang="ja-JP" altLang="en-US" sz="2400" i="0" dirty="0">
                <a:solidFill>
                  <a:srgbClr val="000000"/>
                </a:solidFill>
                <a:effectLst/>
                <a:latin typeface="Arial" panose="020B0604020202020204" pitchFamily="34" charset="0"/>
                <a:cs typeface="Arial" panose="020B0604020202020204" pitchFamily="34" charset="0"/>
              </a:rPr>
              <a:t>约“绘”纸鸢 “数”写梦想</a:t>
            </a:r>
            <a:r>
              <a:rPr lang="en-US" altLang="ja-JP" sz="2400" i="0" dirty="0">
                <a:solidFill>
                  <a:srgbClr val="000000"/>
                </a:solidFill>
                <a:effectLst/>
                <a:latin typeface="Arial" panose="020B0604020202020204" pitchFamily="34" charset="0"/>
                <a:cs typeface="Arial" panose="020B0604020202020204" pitchFamily="34" charset="0"/>
              </a:rPr>
              <a:t>】 2023</a:t>
            </a:r>
            <a:r>
              <a:rPr lang="ja-JP" altLang="en-US" sz="2400" i="0" dirty="0">
                <a:solidFill>
                  <a:srgbClr val="000000"/>
                </a:solidFill>
                <a:effectLst/>
                <a:latin typeface="Arial" panose="020B0604020202020204" pitchFamily="34" charset="0"/>
                <a:cs typeface="Arial" panose="020B0604020202020204" pitchFamily="34" charset="0"/>
              </a:rPr>
              <a:t>年国际原发性免疫缺陷宣     传周（</a:t>
            </a:r>
            <a:r>
              <a:rPr lang="en-GB" sz="2400" i="0" dirty="0">
                <a:solidFill>
                  <a:srgbClr val="000000"/>
                </a:solidFill>
                <a:effectLst/>
                <a:latin typeface="Arial" panose="020B0604020202020204" pitchFamily="34" charset="0"/>
                <a:cs typeface="Arial" panose="020B0604020202020204" pitchFamily="34" charset="0"/>
              </a:rPr>
              <a:t>World PI Week)</a:t>
            </a:r>
            <a:r>
              <a:rPr lang="en-GB" sz="2400" dirty="0">
                <a:latin typeface="Arial" panose="020B0604020202020204" pitchFamily="34" charset="0"/>
                <a:cs typeface="Arial" panose="020B0604020202020204" pitchFamily="34" charset="0"/>
              </a:rPr>
              <a:t> </a:t>
            </a:r>
            <a:endParaRPr lang="pt-PT" sz="2400" dirty="0">
              <a:latin typeface="Arial" panose="020B0604020202020204" pitchFamily="34" charset="0"/>
              <a:cs typeface="Arial" panose="020B0604020202020204" pitchFamily="34" charset="0"/>
            </a:endParaRPr>
          </a:p>
        </p:txBody>
      </p:sp>
      <p:sp>
        <p:nvSpPr>
          <p:cNvPr id="8" name="CaixaDeTexto 7">
            <a:extLst>
              <a:ext uri="{FF2B5EF4-FFF2-40B4-BE49-F238E27FC236}">
                <a16:creationId xmlns:a16="http://schemas.microsoft.com/office/drawing/2014/main" id="{F546AAE5-7700-078F-27BF-B271732CF40E}"/>
              </a:ext>
            </a:extLst>
          </p:cNvPr>
          <p:cNvSpPr txBox="1"/>
          <p:nvPr/>
        </p:nvSpPr>
        <p:spPr>
          <a:xfrm>
            <a:off x="525291" y="2289530"/>
            <a:ext cx="7383623" cy="3939540"/>
          </a:xfrm>
          <a:prstGeom prst="rect">
            <a:avLst/>
          </a:prstGeom>
          <a:noFill/>
        </p:spPr>
        <p:txBody>
          <a:bodyPr wrap="square">
            <a:spAutoFit/>
          </a:bodyPr>
          <a:lstStyle/>
          <a:p>
            <a:pPr marL="285750" indent="-285750" algn="just">
              <a:buFont typeface="Arial" panose="020B0604020202020204" pitchFamily="34" charset="0"/>
              <a:buChar char="•"/>
            </a:pPr>
            <a:r>
              <a:rPr lang="en-GB" b="0" i="0" dirty="0">
                <a:effectLst/>
                <a:latin typeface="Arial" panose="020B0604020202020204" pitchFamily="34" charset="0"/>
                <a:cs typeface="Arial" panose="020B0604020202020204" pitchFamily="34" charset="0"/>
              </a:rPr>
              <a:t>This</a:t>
            </a:r>
            <a:r>
              <a:rPr lang="en-GB" dirty="0">
                <a:latin typeface="Arial" panose="020B0604020202020204" pitchFamily="34" charset="0"/>
                <a:cs typeface="Arial" panose="020B0604020202020204" pitchFamily="34" charset="0"/>
              </a:rPr>
              <a:t> </a:t>
            </a:r>
            <a:r>
              <a:rPr lang="en-GB" b="0" i="0" dirty="0">
                <a:effectLst/>
                <a:latin typeface="Arial" panose="020B0604020202020204" pitchFamily="34" charset="0"/>
                <a:cs typeface="Arial" panose="020B0604020202020204" pitchFamily="34" charset="0"/>
              </a:rPr>
              <a:t>year, their volunteers proposed using kites to encourage PID patients to join the awareness campaign.</a:t>
            </a:r>
          </a:p>
          <a:p>
            <a:pPr marL="285750" indent="-285750" algn="just">
              <a:buFont typeface="Arial" panose="020B0604020202020204" pitchFamily="34" charset="0"/>
              <a:buChar char="•"/>
            </a:pPr>
            <a:r>
              <a:rPr lang="en-GB" b="0" i="0" dirty="0">
                <a:effectLst/>
                <a:latin typeface="Arial" panose="020B0604020202020204" pitchFamily="34" charset="0"/>
                <a:cs typeface="Arial" panose="020B0604020202020204" pitchFamily="34" charset="0"/>
              </a:rPr>
              <a:t>The </a:t>
            </a:r>
            <a:r>
              <a:rPr lang="en-GB" b="1" i="0" dirty="0">
                <a:effectLst/>
                <a:latin typeface="Arial" panose="020B0604020202020204" pitchFamily="34" charset="0"/>
                <a:cs typeface="Arial" panose="020B0604020202020204" pitchFamily="34" charset="0"/>
              </a:rPr>
              <a:t>150 kites featured QR codes for patient surveys</a:t>
            </a:r>
            <a:r>
              <a:rPr lang="en-GB" b="0" i="0" dirty="0">
                <a:effectLst/>
                <a:latin typeface="Arial" panose="020B0604020202020204" pitchFamily="34" charset="0"/>
                <a:cs typeface="Arial" panose="020B0604020202020204" pitchFamily="34" charset="0"/>
              </a:rPr>
              <a:t>, combining fun with data collection.</a:t>
            </a:r>
            <a:endParaRPr lang="en-GB"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b="0" i="0" dirty="0">
                <a:effectLst/>
                <a:latin typeface="Arial" panose="020B0604020202020204" pitchFamily="34" charset="0"/>
                <a:cs typeface="Arial" panose="020B0604020202020204" pitchFamily="34" charset="0"/>
              </a:rPr>
              <a:t>The kite-flying event united </a:t>
            </a:r>
            <a:r>
              <a:rPr lang="en-GB" b="1" i="0" dirty="0">
                <a:effectLst/>
                <a:latin typeface="Arial" panose="020B0604020202020204" pitchFamily="34" charset="0"/>
                <a:cs typeface="Arial" panose="020B0604020202020204" pitchFamily="34" charset="0"/>
              </a:rPr>
              <a:t>patients, families, doctors, nurses, and students</a:t>
            </a:r>
            <a:r>
              <a:rPr lang="en-GB" b="0" i="0" dirty="0">
                <a:effectLst/>
                <a:latin typeface="Arial" panose="020B0604020202020204" pitchFamily="34" charset="0"/>
                <a:cs typeface="Arial" panose="020B0604020202020204" pitchFamily="34" charset="0"/>
              </a:rPr>
              <a:t> across cities like Guangzhou, Beijing, Chongqing, and Shanghai. Their participation showed love, care, and support for PID patients in China.</a:t>
            </a:r>
          </a:p>
          <a:p>
            <a:pPr marL="285750" indent="-285750" algn="just">
              <a:buFont typeface="Arial" panose="020B0604020202020204" pitchFamily="34" charset="0"/>
              <a:buChar char="•"/>
            </a:pPr>
            <a:r>
              <a:rPr lang="en-GB" b="0" i="0" dirty="0">
                <a:effectLst/>
                <a:latin typeface="Arial" panose="020B0604020202020204" pitchFamily="34" charset="0"/>
                <a:cs typeface="Arial" panose="020B0604020202020204" pitchFamily="34" charset="0"/>
              </a:rPr>
              <a:t>Beyond the celebration, they emphasized the importance of accurate data collection and analysis to better understand PID patients´ situations and improve treatment strategies. They invited more individuals to join the cause and actively engage in data-related efforts.</a:t>
            </a:r>
            <a:br>
              <a:rPr lang="en-GB" sz="1600" dirty="0"/>
            </a:br>
            <a:endParaRPr lang="pt-PT" sz="1600" dirty="0">
              <a:latin typeface="Arial" panose="020B0604020202020204" pitchFamily="34" charset="0"/>
              <a:cs typeface="Arial" panose="020B0604020202020204" pitchFamily="34" charset="0"/>
            </a:endParaRPr>
          </a:p>
        </p:txBody>
      </p:sp>
      <p:pic>
        <p:nvPicPr>
          <p:cNvPr id="9" name="Imagem 8">
            <a:extLst>
              <a:ext uri="{FF2B5EF4-FFF2-40B4-BE49-F238E27FC236}">
                <a16:creationId xmlns:a16="http://schemas.microsoft.com/office/drawing/2014/main" id="{CFBB9094-FABB-0DF1-9995-6D820FAD12CE}"/>
              </a:ext>
            </a:extLst>
          </p:cNvPr>
          <p:cNvPicPr>
            <a:picLocks noChangeAspect="1"/>
          </p:cNvPicPr>
          <p:nvPr/>
        </p:nvPicPr>
        <p:blipFill>
          <a:blip r:embed="rId2"/>
          <a:stretch>
            <a:fillRect/>
          </a:stretch>
        </p:blipFill>
        <p:spPr>
          <a:xfrm>
            <a:off x="8074247" y="1828553"/>
            <a:ext cx="3592462" cy="5029447"/>
          </a:xfrm>
          <a:prstGeom prst="rect">
            <a:avLst/>
          </a:prstGeom>
        </p:spPr>
      </p:pic>
    </p:spTree>
    <p:extLst>
      <p:ext uri="{BB962C8B-B14F-4D97-AF65-F5344CB8AC3E}">
        <p14:creationId xmlns:p14="http://schemas.microsoft.com/office/powerpoint/2010/main" val="1895642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9E07C-F8C1-40CC-9339-08D6AE4D52B7}"/>
              </a:ext>
            </a:extLst>
          </p:cNvPr>
          <p:cNvSpPr/>
          <p:nvPr/>
        </p:nvSpPr>
        <p:spPr>
          <a:xfrm>
            <a:off x="525291" y="416293"/>
            <a:ext cx="1972015" cy="769441"/>
          </a:xfrm>
          <a:prstGeom prst="rect">
            <a:avLst/>
          </a:prstGeom>
        </p:spPr>
        <p:txBody>
          <a:bodyPr wrap="none">
            <a:spAutoFit/>
          </a:bodyPr>
          <a:lstStyle/>
          <a:p>
            <a:r>
              <a:rPr lang="pt-PT" sz="4400" dirty="0">
                <a:solidFill>
                  <a:srgbClr val="0072AE"/>
                </a:solidFill>
                <a:latin typeface="Arial" panose="020B0604020202020204" pitchFamily="34" charset="0"/>
                <a:cs typeface="Arial" panose="020B0604020202020204" pitchFamily="34" charset="0"/>
              </a:rPr>
              <a:t>Cyprus</a:t>
            </a:r>
            <a:endParaRPr lang="pt-PT"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3DF4A3-E877-4E5F-B687-C0E0D077BBD7}"/>
              </a:ext>
            </a:extLst>
          </p:cNvPr>
          <p:cNvSpPr/>
          <p:nvPr/>
        </p:nvSpPr>
        <p:spPr>
          <a:xfrm>
            <a:off x="565652" y="1234433"/>
            <a:ext cx="8819850" cy="1261884"/>
          </a:xfrm>
          <a:prstGeom prst="rect">
            <a:avLst/>
          </a:prstGeom>
        </p:spPr>
        <p:txBody>
          <a:bodyPr wrap="none">
            <a:spAutoFit/>
          </a:bodyPr>
          <a:lstStyle/>
          <a:p>
            <a:r>
              <a:rPr lang="pt-PT" sz="2400" b="1" dirty="0">
                <a:latin typeface="Arial" panose="020B0604020202020204" pitchFamily="34" charset="0"/>
                <a:cs typeface="Arial" panose="020B0604020202020204" pitchFamily="34" charset="0"/>
              </a:rPr>
              <a:t>The </a:t>
            </a:r>
            <a:r>
              <a:rPr lang="en-GB" sz="2400" b="1" dirty="0">
                <a:latin typeface="Arial" panose="020B0604020202020204" pitchFamily="34" charset="0"/>
                <a:cs typeface="Arial" panose="020B0604020202020204" pitchFamily="34" charset="0"/>
              </a:rPr>
              <a:t>Association of People with </a:t>
            </a:r>
            <a:r>
              <a:rPr lang="pt-PT" sz="2400" b="1" dirty="0">
                <a:latin typeface="Arial" panose="020B0604020202020204" pitchFamily="34" charset="0"/>
                <a:cs typeface="Arial" panose="020B0604020202020204" pitchFamily="34" charset="0"/>
              </a:rPr>
              <a:t>Primary Immunodeficiency </a:t>
            </a:r>
          </a:p>
          <a:p>
            <a:r>
              <a:rPr lang="pt-PT" sz="2400" b="1" dirty="0">
                <a:latin typeface="Arial" panose="020B0604020202020204" pitchFamily="34" charset="0"/>
                <a:cs typeface="Arial" panose="020B0604020202020204" pitchFamily="34" charset="0"/>
              </a:rPr>
              <a:t>and Friends of Cyprus</a:t>
            </a:r>
            <a:endParaRPr lang="pt-PT" sz="2400" dirty="0">
              <a:latin typeface="Arial" panose="020B0604020202020204" pitchFamily="34" charset="0"/>
              <a:cs typeface="Arial" panose="020B0604020202020204" pitchFamily="34" charset="0"/>
            </a:endParaRPr>
          </a:p>
          <a:p>
            <a:endParaRPr lang="pt-PT" sz="28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3EA940-9A54-4D01-890E-82E0ACAD13A3}"/>
              </a:ext>
            </a:extLst>
          </p:cNvPr>
          <p:cNvSpPr/>
          <p:nvPr/>
        </p:nvSpPr>
        <p:spPr>
          <a:xfrm>
            <a:off x="121039" y="2025518"/>
            <a:ext cx="11760111" cy="2769989"/>
          </a:xfrm>
          <a:prstGeom prst="rect">
            <a:avLst/>
          </a:prstGeom>
        </p:spPr>
        <p:txBody>
          <a:bodyPr wrap="square">
            <a:spAutoFit/>
          </a:bodyPr>
          <a:lstStyle/>
          <a:p>
            <a:pPr lvl="1" algn="just"/>
            <a:r>
              <a:rPr lang="de-DE" sz="2400" b="1" i="1" dirty="0">
                <a:latin typeface="Arial" panose="020B0604020202020204" pitchFamily="34" charset="0"/>
                <a:cs typeface="Arial" panose="020B0604020202020204" pitchFamily="34" charset="0"/>
              </a:rPr>
              <a:t>Projects:  </a:t>
            </a:r>
          </a:p>
          <a:p>
            <a:pPr lvl="1" algn="just"/>
            <a:endParaRPr lang="de-DE" b="1" i="1" dirty="0">
              <a:latin typeface="Arial" panose="020B0604020202020204" pitchFamily="34" charset="0"/>
              <a:cs typeface="Arial" panose="020B0604020202020204" pitchFamily="34" charset="0"/>
            </a:endParaRPr>
          </a:p>
          <a:p>
            <a:pPr marL="1257300" lvl="2" indent="-342900" algn="just">
              <a:buFont typeface="+mj-lt"/>
              <a:buAutoNum type="arabicParenR"/>
            </a:pP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Scientific Conference </a:t>
            </a:r>
            <a:r>
              <a:rPr lang="en-GB" dirty="0">
                <a:latin typeface="Arial" panose="020B0604020202020204" pitchFamily="34" charset="0"/>
                <a:cs typeface="Arial" panose="020B0604020202020204" pitchFamily="34" charset="0"/>
              </a:rPr>
              <a:t>- Primary Immunodeficiencies: Test – Diagnose – Treat (21.04.2023). </a:t>
            </a:r>
          </a:p>
          <a:p>
            <a:pPr marL="1257300" lvl="2" indent="-342900" algn="just">
              <a:buFont typeface="+mj-lt"/>
              <a:buAutoNum type="arabicParenR"/>
            </a:pPr>
            <a:r>
              <a:rPr lang="en-GB" dirty="0">
                <a:latin typeface="Arial" panose="020B0604020202020204" pitchFamily="34" charset="0"/>
                <a:cs typeface="Arial" panose="020B0604020202020204" pitchFamily="34" charset="0"/>
              </a:rPr>
              <a:t>Visit </a:t>
            </a:r>
            <a:r>
              <a:rPr lang="en-GB" dirty="0" err="1">
                <a:latin typeface="Arial" panose="020B0604020202020204" pitchFamily="34" charset="0"/>
                <a:cs typeface="Arial" panose="020B0604020202020204" pitchFamily="34" charset="0"/>
              </a:rPr>
              <a:t>Dr.</a:t>
            </a:r>
            <a:r>
              <a:rPr lang="en-GB" dirty="0">
                <a:latin typeface="Arial" panose="020B0604020202020204" pitchFamily="34" charset="0"/>
                <a:cs typeface="Arial" panose="020B0604020202020204" pitchFamily="34" charset="0"/>
              </a:rPr>
              <a:t> Marias </a:t>
            </a:r>
            <a:r>
              <a:rPr lang="en-GB" dirty="0" err="1">
                <a:latin typeface="Arial" panose="020B0604020202020204" pitchFamily="34" charset="0"/>
                <a:cs typeface="Arial" panose="020B0604020202020204" pitchFamily="34" charset="0"/>
              </a:rPr>
              <a:t>Kanariou</a:t>
            </a:r>
            <a:r>
              <a:rPr lang="en-GB" dirty="0">
                <a:latin typeface="Arial" panose="020B0604020202020204" pitchFamily="34" charset="0"/>
                <a:cs typeface="Arial" panose="020B0604020202020204" pitchFamily="34" charset="0"/>
              </a:rPr>
              <a:t> at</a:t>
            </a:r>
            <a:r>
              <a:rPr lang="el-GR"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Cyprus Alliance for Rare Disorders (C.A.R.D.)</a:t>
            </a:r>
          </a:p>
          <a:p>
            <a:pPr marL="1257300" lvl="2" indent="-342900" algn="just">
              <a:buFont typeface="+mj-lt"/>
              <a:buAutoNum type="arabicParenR"/>
            </a:pPr>
            <a:r>
              <a:rPr lang="en-GB" dirty="0">
                <a:latin typeface="Arial" panose="020B0604020202020204" pitchFamily="34" charset="0"/>
                <a:cs typeface="Arial" panose="020B0604020202020204" pitchFamily="34" charset="0"/>
              </a:rPr>
              <a:t>Invited to the </a:t>
            </a:r>
            <a:r>
              <a:rPr lang="en-GB" b="1" dirty="0">
                <a:latin typeface="Arial" panose="020B0604020202020204" pitchFamily="34" charset="0"/>
                <a:cs typeface="Arial" panose="020B0604020202020204" pitchFamily="34" charset="0"/>
              </a:rPr>
              <a:t>morning show </a:t>
            </a:r>
            <a:r>
              <a:rPr lang="en-GB" dirty="0">
                <a:latin typeface="Arial" panose="020B0604020202020204" pitchFamily="34" charset="0"/>
                <a:cs typeface="Arial" panose="020B0604020202020204" pitchFamily="34" charset="0"/>
              </a:rPr>
              <a:t>together with the </a:t>
            </a:r>
            <a:r>
              <a:rPr lang="en-GB" dirty="0" err="1">
                <a:latin typeface="Arial" panose="020B0604020202020204" pitchFamily="34" charset="0"/>
                <a:cs typeface="Arial" panose="020B0604020202020204" pitchFamily="34" charset="0"/>
              </a:rPr>
              <a:t>Karaiskakio</a:t>
            </a:r>
            <a:r>
              <a:rPr lang="en-GB" dirty="0">
                <a:latin typeface="Arial" panose="020B0604020202020204" pitchFamily="34" charset="0"/>
                <a:cs typeface="Arial" panose="020B0604020202020204" pitchFamily="34" charset="0"/>
              </a:rPr>
              <a:t> Foundation to inform and raise awareness about WPIW. Martine Pergent, IPOPI President provided greetings by video. </a:t>
            </a:r>
          </a:p>
          <a:p>
            <a:pPr marL="1257300" lvl="2" indent="-342900" algn="just">
              <a:buFont typeface="+mj-lt"/>
              <a:buAutoNum type="arabicParenR"/>
            </a:pP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Translated to Greek the IPOPI Statement </a:t>
            </a:r>
            <a:r>
              <a:rPr lang="en-GB" dirty="0">
                <a:latin typeface="Arial" panose="020B0604020202020204" pitchFamily="34" charset="0"/>
                <a:cs typeface="Arial" panose="020B0604020202020204" pitchFamily="34" charset="0"/>
              </a:rPr>
              <a:t>“A PID causing a heavy burden of disease must always be recognised as a disability” in collaboration with </a:t>
            </a:r>
            <a:r>
              <a:rPr lang="en-GB" dirty="0" err="1">
                <a:latin typeface="Arial" panose="020B0604020202020204" pitchFamily="34" charset="0"/>
                <a:cs typeface="Arial" panose="020B0604020202020204" pitchFamily="34" charset="0"/>
              </a:rPr>
              <a:t>Dr.</a:t>
            </a:r>
            <a:r>
              <a:rPr lang="en-GB" dirty="0">
                <a:latin typeface="Arial" panose="020B0604020202020204" pitchFamily="34" charset="0"/>
                <a:cs typeface="Arial" panose="020B0604020202020204" pitchFamily="34" charset="0"/>
              </a:rPr>
              <a:t> Maria G. </a:t>
            </a:r>
            <a:r>
              <a:rPr lang="en-GB" dirty="0" err="1">
                <a:latin typeface="Arial" panose="020B0604020202020204" pitchFamily="34" charset="0"/>
                <a:cs typeface="Arial" panose="020B0604020202020204" pitchFamily="34" charset="0"/>
              </a:rPr>
              <a:t>Kanariou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Pediatrician-Pediatric</a:t>
            </a:r>
            <a:r>
              <a:rPr lang="en-GB" dirty="0">
                <a:latin typeface="Arial" panose="020B0604020202020204" pitchFamily="34" charset="0"/>
                <a:cs typeface="Arial" panose="020B0604020202020204" pitchFamily="34" charset="0"/>
              </a:rPr>
              <a:t> Immunologist Director, </a:t>
            </a:r>
            <a:r>
              <a:rPr lang="en-GB" dirty="0" err="1">
                <a:latin typeface="Arial" panose="020B0604020202020204" pitchFamily="34" charset="0"/>
                <a:cs typeface="Arial" panose="020B0604020202020204" pitchFamily="34" charset="0"/>
              </a:rPr>
              <a:t>Pediatric</a:t>
            </a:r>
            <a:r>
              <a:rPr lang="en-GB" dirty="0">
                <a:latin typeface="Arial" panose="020B0604020202020204" pitchFamily="34" charset="0"/>
                <a:cs typeface="Arial" panose="020B0604020202020204" pitchFamily="34" charset="0"/>
              </a:rPr>
              <a:t> Immunology in IASO PAIDON</a:t>
            </a:r>
          </a:p>
        </p:txBody>
      </p:sp>
      <p:pic>
        <p:nvPicPr>
          <p:cNvPr id="7" name="Picture 6">
            <a:extLst>
              <a:ext uri="{FF2B5EF4-FFF2-40B4-BE49-F238E27FC236}">
                <a16:creationId xmlns:a16="http://schemas.microsoft.com/office/drawing/2014/main" id="{FB04CDF1-DF47-4799-AF0D-6D41B8F2E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3513" y="44666"/>
            <a:ext cx="1427853" cy="1189767"/>
          </a:xfrm>
          <a:prstGeom prst="rect">
            <a:avLst/>
          </a:prstGeom>
        </p:spPr>
      </p:pic>
      <p:pic>
        <p:nvPicPr>
          <p:cNvPr id="8" name="Content Placeholder 5">
            <a:extLst>
              <a:ext uri="{FF2B5EF4-FFF2-40B4-BE49-F238E27FC236}">
                <a16:creationId xmlns:a16="http://schemas.microsoft.com/office/drawing/2014/main" id="{64226B4F-1EA7-4001-A9E5-9B1642CDD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38224" y="4721362"/>
            <a:ext cx="2154432" cy="2156119"/>
          </a:xfrm>
          <a:prstGeom prst="rect">
            <a:avLst/>
          </a:prstGeom>
        </p:spPr>
      </p:pic>
      <p:pic>
        <p:nvPicPr>
          <p:cNvPr id="15" name="Content Placeholder 4">
            <a:extLst>
              <a:ext uri="{FF2B5EF4-FFF2-40B4-BE49-F238E27FC236}">
                <a16:creationId xmlns:a16="http://schemas.microsoft.com/office/drawing/2014/main" id="{4011BEE8-C029-453E-8D68-4EE66CDC4004}"/>
              </a:ext>
            </a:extLst>
          </p:cNvPr>
          <p:cNvPicPr>
            <a:picLocks noChangeAspect="1"/>
          </p:cNvPicPr>
          <p:nvPr/>
        </p:nvPicPr>
        <p:blipFill rotWithShape="1">
          <a:blip r:embed="rId4">
            <a:extLst>
              <a:ext uri="{28A0092B-C50C-407E-A947-70E740481C1C}">
                <a14:useLocalDpi xmlns:a14="http://schemas.microsoft.com/office/drawing/2010/main" val="0"/>
              </a:ext>
            </a:extLst>
          </a:blip>
          <a:srcRect t="20413"/>
          <a:stretch/>
        </p:blipFill>
        <p:spPr>
          <a:xfrm>
            <a:off x="5527379" y="4806726"/>
            <a:ext cx="1788115" cy="1897463"/>
          </a:xfrm>
          <a:prstGeom prst="rect">
            <a:avLst/>
          </a:prstGeom>
        </p:spPr>
      </p:pic>
      <p:pic>
        <p:nvPicPr>
          <p:cNvPr id="16" name="Content Placeholder 4">
            <a:extLst>
              <a:ext uri="{FF2B5EF4-FFF2-40B4-BE49-F238E27FC236}">
                <a16:creationId xmlns:a16="http://schemas.microsoft.com/office/drawing/2014/main" id="{1D7659AC-E15A-4C32-B41E-3D4A2225C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8914" y="4795507"/>
            <a:ext cx="3254862" cy="1862222"/>
          </a:xfrm>
          <a:prstGeom prst="rect">
            <a:avLst/>
          </a:prstGeom>
        </p:spPr>
      </p:pic>
      <p:pic>
        <p:nvPicPr>
          <p:cNvPr id="19" name="Picture 18">
            <a:extLst>
              <a:ext uri="{FF2B5EF4-FFF2-40B4-BE49-F238E27FC236}">
                <a16:creationId xmlns:a16="http://schemas.microsoft.com/office/drawing/2014/main" id="{98811C56-375B-4C18-AA89-82FADAAFFE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3885" y="5858843"/>
            <a:ext cx="1788115" cy="999157"/>
          </a:xfrm>
          <a:prstGeom prst="rect">
            <a:avLst/>
          </a:prstGeom>
        </p:spPr>
      </p:pic>
      <p:pic>
        <p:nvPicPr>
          <p:cNvPr id="20" name="Picture 19">
            <a:extLst>
              <a:ext uri="{FF2B5EF4-FFF2-40B4-BE49-F238E27FC236}">
                <a16:creationId xmlns:a16="http://schemas.microsoft.com/office/drawing/2014/main" id="{1AAF15C0-1C4E-4874-B76F-AF37FD75C0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4917" y="4806726"/>
            <a:ext cx="1489042" cy="1985390"/>
          </a:xfrm>
          <a:prstGeom prst="rect">
            <a:avLst/>
          </a:prstGeom>
        </p:spPr>
      </p:pic>
    </p:spTree>
    <p:extLst>
      <p:ext uri="{BB962C8B-B14F-4D97-AF65-F5344CB8AC3E}">
        <p14:creationId xmlns:p14="http://schemas.microsoft.com/office/powerpoint/2010/main" val="117113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odelo de apresentaçã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Modelo de apresentaçã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TotalTime>
  <Words>3593</Words>
  <Application>Microsoft Office PowerPoint</Application>
  <PresentationFormat>Ecrã Panorâmico</PresentationFormat>
  <Paragraphs>285</Paragraphs>
  <Slides>39</Slides>
  <Notes>1</Notes>
  <HiddenSlides>0</HiddenSlides>
  <MMClips>0</MMClips>
  <ScaleCrop>false</ScaleCrop>
  <HeadingPairs>
    <vt:vector size="8" baseType="variant">
      <vt:variant>
        <vt:lpstr>Tipos de letra usados</vt:lpstr>
      </vt:variant>
      <vt:variant>
        <vt:i4>6</vt:i4>
      </vt:variant>
      <vt:variant>
        <vt:lpstr>Tema</vt:lpstr>
      </vt:variant>
      <vt:variant>
        <vt:i4>2</vt:i4>
      </vt:variant>
      <vt:variant>
        <vt:lpstr>Servidores OLE incorporados</vt:lpstr>
      </vt:variant>
      <vt:variant>
        <vt:i4>1</vt:i4>
      </vt:variant>
      <vt:variant>
        <vt:lpstr>Títulos dos diapositivos</vt:lpstr>
      </vt:variant>
      <vt:variant>
        <vt:i4>39</vt:i4>
      </vt:variant>
    </vt:vector>
  </HeadingPairs>
  <TitlesOfParts>
    <vt:vector size="48" baseType="lpstr">
      <vt:lpstr>Arial</vt:lpstr>
      <vt:lpstr>Arial-BoldMT</vt:lpstr>
      <vt:lpstr>ArialMT</vt:lpstr>
      <vt:lpstr>Calibri</vt:lpstr>
      <vt:lpstr>Calibri Light</vt:lpstr>
      <vt:lpstr>Nunito</vt:lpstr>
      <vt:lpstr>Modelo de apresentação personalizado</vt:lpstr>
      <vt:lpstr>2_Modelo de apresentação personalizado</vt:lpstr>
      <vt:lpstr>Unknown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NORDIN</dc:creator>
  <cp:lastModifiedBy>MIRIAM FERREIRA</cp:lastModifiedBy>
  <cp:revision>27</cp:revision>
  <dcterms:created xsi:type="dcterms:W3CDTF">2019-03-11T11:59:38Z</dcterms:created>
  <dcterms:modified xsi:type="dcterms:W3CDTF">2023-10-21T17:14:26Z</dcterms:modified>
</cp:coreProperties>
</file>